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5" r:id="rId7"/>
    <p:sldId id="266" r:id="rId8"/>
    <p:sldId id="267" r:id="rId9"/>
    <p:sldId id="268" r:id="rId10"/>
    <p:sldId id="269" r:id="rId11"/>
    <p:sldId id="270" r:id="rId12"/>
    <p:sldId id="260" r:id="rId13"/>
    <p:sldId id="261" r:id="rId14"/>
    <p:sldId id="263" r:id="rId15"/>
    <p:sldId id="26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86" y="77"/>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922982" y="3188854"/>
            <a:ext cx="6881092" cy="1138773"/>
          </a:xfrm>
          <a:prstGeom prst="rect">
            <a:avLst/>
          </a:prstGeom>
          <a:noFill/>
        </p:spPr>
        <p:txBody>
          <a:bodyPr wrap="square" rtlCol="0">
            <a:spAutoFit/>
          </a:bodyPr>
          <a:lstStyle/>
          <a:p>
            <a:r>
              <a:rPr lang="en-US" sz="3200" b="0" i="0" dirty="0">
                <a:solidFill>
                  <a:schemeClr val="bg1"/>
                </a:solidFill>
                <a:effectLst/>
                <a:latin typeface="Roboto" panose="02000000000000000000" pitchFamily="2" charset="0"/>
              </a:rPr>
              <a:t>Predicting Solar Power Output Using Linear Regression</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D998F6-1FF9-2B4E-A7C7-BA5B40ADA627}"/>
              </a:ext>
            </a:extLst>
          </p:cNvPr>
          <p:cNvSpPr txBox="1"/>
          <p:nvPr/>
        </p:nvSpPr>
        <p:spPr>
          <a:xfrm>
            <a:off x="526255" y="915434"/>
            <a:ext cx="8322470" cy="2417713"/>
          </a:xfrm>
          <a:prstGeom prst="rect">
            <a:avLst/>
          </a:prstGeom>
          <a:noFill/>
        </p:spPr>
        <p:txBody>
          <a:bodyPr wrap="square">
            <a:spAutoFit/>
          </a:bodyPr>
          <a:lstStyle/>
          <a:p>
            <a:pPr>
              <a:lnSpc>
                <a:spcPts val="1425"/>
              </a:lnSpc>
            </a:pPr>
            <a:r>
              <a:rPr lang="en-IN" sz="1100" b="0" dirty="0">
                <a:solidFill>
                  <a:srgbClr val="008000"/>
                </a:solidFill>
                <a:effectLst/>
                <a:latin typeface="Consolas" panose="020B0609020204030204" pitchFamily="49" charset="0"/>
              </a:rPr>
              <a:t># Bar plot for R² scores</a:t>
            </a:r>
            <a:endParaRPr lang="en-IN" sz="1100" b="0" dirty="0">
              <a:solidFill>
                <a:srgbClr val="3B3B3B"/>
              </a:solidFill>
              <a:effectLst/>
              <a:latin typeface="Consolas" panose="020B0609020204030204" pitchFamily="49" charset="0"/>
            </a:endParaRPr>
          </a:p>
          <a:p>
            <a:pPr>
              <a:lnSpc>
                <a:spcPts val="1425"/>
              </a:lnSpc>
            </a:pPr>
            <a:r>
              <a:rPr lang="en-IN" sz="1100" b="0" dirty="0" err="1">
                <a:solidFill>
                  <a:srgbClr val="267F99"/>
                </a:solidFill>
                <a:effectLst/>
                <a:latin typeface="Consolas" panose="020B0609020204030204" pitchFamily="49" charset="0"/>
              </a:rPr>
              <a:t>plt</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figure</a:t>
            </a:r>
            <a:r>
              <a:rPr lang="en-IN" sz="1100" b="0" dirty="0">
                <a:solidFill>
                  <a:srgbClr val="3B3B3B"/>
                </a:solidFill>
                <a:effectLst/>
                <a:latin typeface="Consolas" panose="020B0609020204030204" pitchFamily="49" charset="0"/>
              </a:rPr>
              <a:t>(</a:t>
            </a:r>
            <a:r>
              <a:rPr lang="en-IN" sz="1100" b="0" dirty="0" err="1">
                <a:solidFill>
                  <a:srgbClr val="001080"/>
                </a:solidFill>
                <a:effectLst/>
                <a:latin typeface="Consolas" panose="020B0609020204030204" pitchFamily="49" charset="0"/>
              </a:rPr>
              <a:t>figsize</a:t>
            </a:r>
            <a:r>
              <a:rPr lang="en-IN" sz="1100" b="0" dirty="0">
                <a:solidFill>
                  <a:srgbClr val="000000"/>
                </a:solidFill>
                <a:effectLst/>
                <a:latin typeface="Consolas" panose="020B0609020204030204" pitchFamily="49" charset="0"/>
              </a:rPr>
              <a:t>=</a:t>
            </a:r>
            <a:r>
              <a:rPr lang="en-IN" sz="1100" b="0" dirty="0">
                <a:solidFill>
                  <a:srgbClr val="3B3B3B"/>
                </a:solidFill>
                <a:effectLst/>
                <a:latin typeface="Consolas" panose="020B0609020204030204" pitchFamily="49" charset="0"/>
              </a:rPr>
              <a:t>(</a:t>
            </a:r>
            <a:r>
              <a:rPr lang="en-IN" sz="1100" b="0" dirty="0">
                <a:solidFill>
                  <a:srgbClr val="098658"/>
                </a:solidFill>
                <a:effectLst/>
                <a:latin typeface="Consolas" panose="020B0609020204030204" pitchFamily="49" charset="0"/>
              </a:rPr>
              <a:t>6</a:t>
            </a:r>
            <a:r>
              <a:rPr lang="en-IN" sz="1100" b="0" dirty="0">
                <a:solidFill>
                  <a:srgbClr val="3B3B3B"/>
                </a:solidFill>
                <a:effectLst/>
                <a:latin typeface="Consolas" panose="020B0609020204030204" pitchFamily="49" charset="0"/>
              </a:rPr>
              <a:t>, </a:t>
            </a:r>
            <a:r>
              <a:rPr lang="en-IN" sz="1100" b="0" dirty="0">
                <a:solidFill>
                  <a:srgbClr val="098658"/>
                </a:solidFill>
                <a:effectLst/>
                <a:latin typeface="Consolas" panose="020B0609020204030204" pitchFamily="49" charset="0"/>
              </a:rPr>
              <a:t>4</a:t>
            </a:r>
            <a:r>
              <a:rPr lang="en-IN" sz="1100" b="0" dirty="0">
                <a:solidFill>
                  <a:srgbClr val="3B3B3B"/>
                </a:solidFill>
                <a:effectLst/>
                <a:latin typeface="Consolas" panose="020B0609020204030204" pitchFamily="49" charset="0"/>
              </a:rPr>
              <a:t>))</a:t>
            </a:r>
          </a:p>
          <a:p>
            <a:pPr>
              <a:lnSpc>
                <a:spcPts val="1425"/>
              </a:lnSpc>
            </a:pPr>
            <a:r>
              <a:rPr lang="en-IN" sz="1100" b="0" dirty="0" err="1">
                <a:solidFill>
                  <a:srgbClr val="267F99"/>
                </a:solidFill>
                <a:effectLst/>
                <a:latin typeface="Consolas" panose="020B0609020204030204" pitchFamily="49" charset="0"/>
              </a:rPr>
              <a:t>plt</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bar</a:t>
            </a:r>
            <a:r>
              <a:rPr lang="en-IN" sz="1100" b="0" dirty="0">
                <a:solidFill>
                  <a:srgbClr val="3B3B3B"/>
                </a:solidFill>
                <a:effectLst/>
                <a:latin typeface="Consolas" panose="020B0609020204030204" pitchFamily="49" charset="0"/>
              </a:rPr>
              <a:t>([</a:t>
            </a:r>
            <a:r>
              <a:rPr lang="en-IN" sz="1100" b="0" dirty="0">
                <a:solidFill>
                  <a:srgbClr val="A31515"/>
                </a:solidFill>
                <a:effectLst/>
                <a:latin typeface="Consolas" panose="020B0609020204030204" pitchFamily="49" charset="0"/>
              </a:rPr>
              <a:t>"Train R²"</a:t>
            </a:r>
            <a:r>
              <a:rPr lang="en-IN" sz="1100" b="0" dirty="0">
                <a:solidFill>
                  <a:srgbClr val="3B3B3B"/>
                </a:solidFill>
                <a:effectLst/>
                <a:latin typeface="Consolas" panose="020B0609020204030204" pitchFamily="49" charset="0"/>
              </a:rPr>
              <a:t>, </a:t>
            </a:r>
            <a:r>
              <a:rPr lang="en-IN" sz="1100" b="0" dirty="0">
                <a:solidFill>
                  <a:srgbClr val="A31515"/>
                </a:solidFill>
                <a:effectLst/>
                <a:latin typeface="Consolas" panose="020B0609020204030204" pitchFamily="49" charset="0"/>
              </a:rPr>
              <a:t>"Test R²"</a:t>
            </a:r>
            <a:r>
              <a:rPr lang="en-IN" sz="1100" b="0" dirty="0">
                <a:solidFill>
                  <a:srgbClr val="3B3B3B"/>
                </a:solidFill>
                <a:effectLst/>
                <a:latin typeface="Consolas" panose="020B0609020204030204" pitchFamily="49" charset="0"/>
              </a:rPr>
              <a:t>], [</a:t>
            </a:r>
            <a:r>
              <a:rPr lang="en-IN" sz="1100" b="0" dirty="0">
                <a:solidFill>
                  <a:srgbClr val="001080"/>
                </a:solidFill>
                <a:effectLst/>
                <a:latin typeface="Consolas" panose="020B0609020204030204" pitchFamily="49" charset="0"/>
              </a:rPr>
              <a:t>r2_train</a:t>
            </a:r>
            <a:r>
              <a:rPr lang="en-IN" sz="1100" b="0" dirty="0">
                <a:solidFill>
                  <a:srgbClr val="3B3B3B"/>
                </a:solidFill>
                <a:effectLst/>
                <a:latin typeface="Consolas" panose="020B0609020204030204" pitchFamily="49" charset="0"/>
              </a:rPr>
              <a:t>, </a:t>
            </a:r>
            <a:r>
              <a:rPr lang="en-IN" sz="1100" b="0" dirty="0">
                <a:solidFill>
                  <a:srgbClr val="001080"/>
                </a:solidFill>
                <a:effectLst/>
                <a:latin typeface="Consolas" panose="020B0609020204030204" pitchFamily="49" charset="0"/>
              </a:rPr>
              <a:t>r2_test</a:t>
            </a:r>
            <a:r>
              <a:rPr lang="en-IN" sz="1100" b="0" dirty="0">
                <a:solidFill>
                  <a:srgbClr val="3B3B3B"/>
                </a:solidFill>
                <a:effectLst/>
                <a:latin typeface="Consolas" panose="020B0609020204030204" pitchFamily="49" charset="0"/>
              </a:rPr>
              <a:t>], </a:t>
            </a:r>
            <a:r>
              <a:rPr lang="en-IN" sz="1100" b="0" dirty="0" err="1">
                <a:solidFill>
                  <a:srgbClr val="001080"/>
                </a:solidFill>
                <a:effectLst/>
                <a:latin typeface="Consolas" panose="020B0609020204030204" pitchFamily="49" charset="0"/>
              </a:rPr>
              <a:t>color</a:t>
            </a:r>
            <a:r>
              <a:rPr lang="en-IN" sz="1100" b="0" dirty="0">
                <a:solidFill>
                  <a:srgbClr val="000000"/>
                </a:solidFill>
                <a:effectLst/>
                <a:latin typeface="Consolas" panose="020B0609020204030204" pitchFamily="49" charset="0"/>
              </a:rPr>
              <a:t>=</a:t>
            </a:r>
            <a:r>
              <a:rPr lang="en-IN" sz="1100" b="0" dirty="0">
                <a:solidFill>
                  <a:srgbClr val="3B3B3B"/>
                </a:solidFill>
                <a:effectLst/>
                <a:latin typeface="Consolas" panose="020B0609020204030204" pitchFamily="49" charset="0"/>
              </a:rPr>
              <a:t>[</a:t>
            </a:r>
            <a:r>
              <a:rPr lang="en-IN" sz="1100" b="0" dirty="0">
                <a:solidFill>
                  <a:srgbClr val="A31515"/>
                </a:solidFill>
                <a:effectLst/>
                <a:latin typeface="Consolas" panose="020B0609020204030204" pitchFamily="49" charset="0"/>
              </a:rPr>
              <a:t>"green"</a:t>
            </a:r>
            <a:r>
              <a:rPr lang="en-IN" sz="1100" b="0" dirty="0">
                <a:solidFill>
                  <a:srgbClr val="3B3B3B"/>
                </a:solidFill>
                <a:effectLst/>
                <a:latin typeface="Consolas" panose="020B0609020204030204" pitchFamily="49" charset="0"/>
              </a:rPr>
              <a:t>, </a:t>
            </a:r>
            <a:r>
              <a:rPr lang="en-IN" sz="1100" b="0" dirty="0">
                <a:solidFill>
                  <a:srgbClr val="A31515"/>
                </a:solidFill>
                <a:effectLst/>
                <a:latin typeface="Consolas" panose="020B0609020204030204" pitchFamily="49" charset="0"/>
              </a:rPr>
              <a:t>"orange"</a:t>
            </a:r>
            <a:r>
              <a:rPr lang="en-IN" sz="1100" b="0" dirty="0">
                <a:solidFill>
                  <a:srgbClr val="3B3B3B"/>
                </a:solidFill>
                <a:effectLst/>
                <a:latin typeface="Consolas" panose="020B0609020204030204" pitchFamily="49" charset="0"/>
              </a:rPr>
              <a:t>])</a:t>
            </a:r>
          </a:p>
          <a:p>
            <a:pPr>
              <a:lnSpc>
                <a:spcPts val="1425"/>
              </a:lnSpc>
            </a:pPr>
            <a:r>
              <a:rPr lang="en-IN" sz="1100" b="0" dirty="0" err="1">
                <a:solidFill>
                  <a:srgbClr val="267F99"/>
                </a:solidFill>
                <a:effectLst/>
                <a:latin typeface="Consolas" panose="020B0609020204030204" pitchFamily="49" charset="0"/>
              </a:rPr>
              <a:t>plt</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ylim</a:t>
            </a:r>
            <a:r>
              <a:rPr lang="en-IN" sz="1100" b="0" dirty="0">
                <a:solidFill>
                  <a:srgbClr val="3B3B3B"/>
                </a:solidFill>
                <a:effectLst/>
                <a:latin typeface="Consolas" panose="020B0609020204030204" pitchFamily="49" charset="0"/>
              </a:rPr>
              <a:t>(</a:t>
            </a:r>
            <a:r>
              <a:rPr lang="en-IN" sz="1100" b="0" dirty="0">
                <a:solidFill>
                  <a:srgbClr val="098658"/>
                </a:solidFill>
                <a:effectLst/>
                <a:latin typeface="Consolas" panose="020B0609020204030204" pitchFamily="49" charset="0"/>
              </a:rPr>
              <a:t>0</a:t>
            </a:r>
            <a:r>
              <a:rPr lang="en-IN" sz="1100" b="0" dirty="0">
                <a:solidFill>
                  <a:srgbClr val="3B3B3B"/>
                </a:solidFill>
                <a:effectLst/>
                <a:latin typeface="Consolas" panose="020B0609020204030204" pitchFamily="49" charset="0"/>
              </a:rPr>
              <a:t>, </a:t>
            </a:r>
            <a:r>
              <a:rPr lang="en-IN" sz="1100" b="0" dirty="0">
                <a:solidFill>
                  <a:srgbClr val="098658"/>
                </a:solidFill>
                <a:effectLst/>
                <a:latin typeface="Consolas" panose="020B0609020204030204" pitchFamily="49" charset="0"/>
              </a:rPr>
              <a:t>1</a:t>
            </a:r>
            <a:r>
              <a:rPr lang="en-IN" sz="1100" b="0" dirty="0">
                <a:solidFill>
                  <a:srgbClr val="3B3B3B"/>
                </a:solidFill>
                <a:effectLst/>
                <a:latin typeface="Consolas" panose="020B0609020204030204" pitchFamily="49" charset="0"/>
              </a:rPr>
              <a:t>)</a:t>
            </a:r>
          </a:p>
          <a:p>
            <a:pPr>
              <a:lnSpc>
                <a:spcPts val="1425"/>
              </a:lnSpc>
            </a:pPr>
            <a:r>
              <a:rPr lang="en-IN" sz="1100" b="0" dirty="0" err="1">
                <a:solidFill>
                  <a:srgbClr val="267F99"/>
                </a:solidFill>
                <a:effectLst/>
                <a:latin typeface="Consolas" panose="020B0609020204030204" pitchFamily="49" charset="0"/>
              </a:rPr>
              <a:t>plt</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ylabel</a:t>
            </a:r>
            <a:r>
              <a:rPr lang="en-IN" sz="1100" b="0" dirty="0">
                <a:solidFill>
                  <a:srgbClr val="3B3B3B"/>
                </a:solidFill>
                <a:effectLst/>
                <a:latin typeface="Consolas" panose="020B0609020204030204" pitchFamily="49" charset="0"/>
              </a:rPr>
              <a:t>(</a:t>
            </a:r>
            <a:r>
              <a:rPr lang="en-IN" sz="1100" b="0" dirty="0">
                <a:solidFill>
                  <a:srgbClr val="A31515"/>
                </a:solidFill>
                <a:effectLst/>
                <a:latin typeface="Consolas" panose="020B0609020204030204" pitchFamily="49" charset="0"/>
              </a:rPr>
              <a:t>"R² Score"</a:t>
            </a:r>
            <a:r>
              <a:rPr lang="en-IN" sz="1100" b="0" dirty="0">
                <a:solidFill>
                  <a:srgbClr val="3B3B3B"/>
                </a:solidFill>
                <a:effectLst/>
                <a:latin typeface="Consolas" panose="020B0609020204030204" pitchFamily="49" charset="0"/>
              </a:rPr>
              <a:t>)</a:t>
            </a:r>
          </a:p>
          <a:p>
            <a:pPr>
              <a:lnSpc>
                <a:spcPts val="1425"/>
              </a:lnSpc>
            </a:pPr>
            <a:r>
              <a:rPr lang="en-IN" sz="1100" b="0" dirty="0" err="1">
                <a:solidFill>
                  <a:srgbClr val="267F99"/>
                </a:solidFill>
                <a:effectLst/>
                <a:latin typeface="Consolas" panose="020B0609020204030204" pitchFamily="49" charset="0"/>
              </a:rPr>
              <a:t>plt</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title</a:t>
            </a:r>
            <a:r>
              <a:rPr lang="en-IN" sz="1100" b="0" dirty="0">
                <a:solidFill>
                  <a:srgbClr val="3B3B3B"/>
                </a:solidFill>
                <a:effectLst/>
                <a:latin typeface="Consolas" panose="020B0609020204030204" pitchFamily="49" charset="0"/>
              </a:rPr>
              <a:t>(</a:t>
            </a:r>
            <a:r>
              <a:rPr lang="en-IN" sz="1100" b="0" dirty="0">
                <a:solidFill>
                  <a:srgbClr val="A31515"/>
                </a:solidFill>
                <a:effectLst/>
                <a:latin typeface="Consolas" panose="020B0609020204030204" pitchFamily="49" charset="0"/>
              </a:rPr>
              <a:t>"Model Performance (R² Score)"</a:t>
            </a:r>
            <a:r>
              <a:rPr lang="en-IN" sz="1100" b="0" dirty="0">
                <a:solidFill>
                  <a:srgbClr val="3B3B3B"/>
                </a:solidFill>
                <a:effectLst/>
                <a:latin typeface="Consolas" panose="020B0609020204030204" pitchFamily="49" charset="0"/>
              </a:rPr>
              <a:t>)</a:t>
            </a:r>
          </a:p>
          <a:p>
            <a:pPr>
              <a:lnSpc>
                <a:spcPts val="1425"/>
              </a:lnSpc>
            </a:pPr>
            <a:r>
              <a:rPr lang="en-IN" sz="1100" b="0" dirty="0" err="1">
                <a:solidFill>
                  <a:srgbClr val="267F99"/>
                </a:solidFill>
                <a:effectLst/>
                <a:latin typeface="Consolas" panose="020B0609020204030204" pitchFamily="49" charset="0"/>
              </a:rPr>
              <a:t>plt</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show</a:t>
            </a:r>
            <a:r>
              <a:rPr lang="en-IN" sz="1100" b="0" dirty="0">
                <a:solidFill>
                  <a:srgbClr val="3B3B3B"/>
                </a:solidFill>
                <a:effectLst/>
                <a:latin typeface="Consolas" panose="020B0609020204030204" pitchFamily="49" charset="0"/>
              </a:rPr>
              <a:t>()</a:t>
            </a:r>
          </a:p>
          <a:p>
            <a:pPr>
              <a:lnSpc>
                <a:spcPts val="1425"/>
              </a:lnSpc>
            </a:pPr>
            <a:br>
              <a:rPr lang="en-IN" sz="1100" b="0" dirty="0">
                <a:solidFill>
                  <a:srgbClr val="3B3B3B"/>
                </a:solidFill>
                <a:effectLst/>
                <a:latin typeface="Consolas" panose="020B0609020204030204" pitchFamily="49" charset="0"/>
              </a:rPr>
            </a:br>
            <a:r>
              <a:rPr lang="en-IN" sz="1100" b="0" dirty="0">
                <a:solidFill>
                  <a:srgbClr val="795E26"/>
                </a:solidFill>
                <a:effectLst/>
                <a:latin typeface="Consolas" panose="020B0609020204030204" pitchFamily="49" charset="0"/>
              </a:rPr>
              <a:t>print</a:t>
            </a:r>
            <a:r>
              <a:rPr lang="en-IN" sz="1100" b="0" dirty="0">
                <a:solidFill>
                  <a:srgbClr val="3B3B3B"/>
                </a:solidFill>
                <a:effectLst/>
                <a:latin typeface="Consolas" panose="020B0609020204030204" pitchFamily="49" charset="0"/>
              </a:rPr>
              <a:t>(</a:t>
            </a:r>
            <a:r>
              <a:rPr lang="en-IN" sz="1100" b="0" dirty="0" err="1">
                <a:solidFill>
                  <a:srgbClr val="0000FF"/>
                </a:solidFill>
                <a:effectLst/>
                <a:latin typeface="Consolas" panose="020B0609020204030204" pitchFamily="49" charset="0"/>
              </a:rPr>
              <a:t>f</a:t>
            </a:r>
            <a:r>
              <a:rPr lang="en-IN" sz="1100" b="0" dirty="0" err="1">
                <a:solidFill>
                  <a:srgbClr val="A31515"/>
                </a:solidFill>
                <a:effectLst/>
                <a:latin typeface="Consolas" panose="020B0609020204030204" pitchFamily="49" charset="0"/>
              </a:rPr>
              <a:t>"Train</a:t>
            </a:r>
            <a:r>
              <a:rPr lang="en-IN" sz="1100" b="0" dirty="0">
                <a:solidFill>
                  <a:srgbClr val="A31515"/>
                </a:solidFill>
                <a:effectLst/>
                <a:latin typeface="Consolas" panose="020B0609020204030204" pitchFamily="49" charset="0"/>
              </a:rPr>
              <a:t> R² Score: </a:t>
            </a:r>
            <a:r>
              <a:rPr lang="en-IN" sz="1100" b="0" dirty="0">
                <a:solidFill>
                  <a:srgbClr val="0000FF"/>
                </a:solidFill>
                <a:effectLst/>
                <a:latin typeface="Consolas" panose="020B0609020204030204" pitchFamily="49" charset="0"/>
              </a:rPr>
              <a:t>{</a:t>
            </a:r>
            <a:r>
              <a:rPr lang="en-IN" sz="1100" b="0" dirty="0">
                <a:solidFill>
                  <a:srgbClr val="001080"/>
                </a:solidFill>
                <a:effectLst/>
                <a:latin typeface="Consolas" panose="020B0609020204030204" pitchFamily="49" charset="0"/>
              </a:rPr>
              <a:t>r2_train</a:t>
            </a:r>
            <a:r>
              <a:rPr lang="en-IN" sz="1100" b="0" dirty="0">
                <a:solidFill>
                  <a:srgbClr val="0000FF"/>
                </a:solidFill>
                <a:effectLst/>
                <a:latin typeface="Consolas" panose="020B0609020204030204" pitchFamily="49" charset="0"/>
              </a:rPr>
              <a:t>}</a:t>
            </a:r>
            <a:r>
              <a:rPr lang="en-IN" sz="1100" b="0" dirty="0">
                <a:solidFill>
                  <a:srgbClr val="A31515"/>
                </a:solidFill>
                <a:effectLst/>
                <a:latin typeface="Consolas" panose="020B0609020204030204" pitchFamily="49" charset="0"/>
              </a:rPr>
              <a:t>"</a:t>
            </a:r>
            <a:r>
              <a:rPr lang="en-IN" sz="1100" b="0" dirty="0">
                <a:solidFill>
                  <a:srgbClr val="3B3B3B"/>
                </a:solidFill>
                <a:effectLst/>
                <a:latin typeface="Consolas" panose="020B0609020204030204" pitchFamily="49" charset="0"/>
              </a:rPr>
              <a:t>)</a:t>
            </a:r>
          </a:p>
          <a:p>
            <a:pPr>
              <a:lnSpc>
                <a:spcPts val="1425"/>
              </a:lnSpc>
            </a:pPr>
            <a:r>
              <a:rPr lang="en-IN" sz="1100" b="0" dirty="0">
                <a:solidFill>
                  <a:srgbClr val="795E26"/>
                </a:solidFill>
                <a:effectLst/>
                <a:latin typeface="Consolas" panose="020B0609020204030204" pitchFamily="49" charset="0"/>
              </a:rPr>
              <a:t>print</a:t>
            </a:r>
            <a:r>
              <a:rPr lang="en-IN" sz="1100" b="0" dirty="0">
                <a:solidFill>
                  <a:srgbClr val="3B3B3B"/>
                </a:solidFill>
                <a:effectLst/>
                <a:latin typeface="Consolas" panose="020B0609020204030204" pitchFamily="49" charset="0"/>
              </a:rPr>
              <a:t>(</a:t>
            </a:r>
            <a:r>
              <a:rPr lang="en-IN" sz="1100" b="0" dirty="0" err="1">
                <a:solidFill>
                  <a:srgbClr val="0000FF"/>
                </a:solidFill>
                <a:effectLst/>
                <a:latin typeface="Consolas" panose="020B0609020204030204" pitchFamily="49" charset="0"/>
              </a:rPr>
              <a:t>f</a:t>
            </a:r>
            <a:r>
              <a:rPr lang="en-IN" sz="1100" b="0" dirty="0" err="1">
                <a:solidFill>
                  <a:srgbClr val="A31515"/>
                </a:solidFill>
                <a:effectLst/>
                <a:latin typeface="Consolas" panose="020B0609020204030204" pitchFamily="49" charset="0"/>
              </a:rPr>
              <a:t>"Test</a:t>
            </a:r>
            <a:r>
              <a:rPr lang="en-IN" sz="1100" b="0" dirty="0">
                <a:solidFill>
                  <a:srgbClr val="A31515"/>
                </a:solidFill>
                <a:effectLst/>
                <a:latin typeface="Consolas" panose="020B0609020204030204" pitchFamily="49" charset="0"/>
              </a:rPr>
              <a:t> R² Score: </a:t>
            </a:r>
            <a:r>
              <a:rPr lang="en-IN" sz="1100" b="0" dirty="0">
                <a:solidFill>
                  <a:srgbClr val="0000FF"/>
                </a:solidFill>
                <a:effectLst/>
                <a:latin typeface="Consolas" panose="020B0609020204030204" pitchFamily="49" charset="0"/>
              </a:rPr>
              <a:t>{</a:t>
            </a:r>
            <a:r>
              <a:rPr lang="en-IN" sz="1100" b="0" dirty="0">
                <a:solidFill>
                  <a:srgbClr val="001080"/>
                </a:solidFill>
                <a:effectLst/>
                <a:latin typeface="Consolas" panose="020B0609020204030204" pitchFamily="49" charset="0"/>
              </a:rPr>
              <a:t>r2_test</a:t>
            </a:r>
            <a:r>
              <a:rPr lang="en-IN" sz="1100" b="0" dirty="0">
                <a:solidFill>
                  <a:srgbClr val="0000FF"/>
                </a:solidFill>
                <a:effectLst/>
                <a:latin typeface="Consolas" panose="020B0609020204030204" pitchFamily="49" charset="0"/>
              </a:rPr>
              <a:t>}</a:t>
            </a:r>
            <a:r>
              <a:rPr lang="en-IN" sz="1100" b="0" dirty="0">
                <a:solidFill>
                  <a:srgbClr val="A31515"/>
                </a:solidFill>
                <a:effectLst/>
                <a:latin typeface="Consolas" panose="020B0609020204030204" pitchFamily="49" charset="0"/>
              </a:rPr>
              <a:t>"</a:t>
            </a:r>
            <a:r>
              <a:rPr lang="en-IN" sz="1100" b="0" dirty="0">
                <a:solidFill>
                  <a:srgbClr val="3B3B3B"/>
                </a:solidFill>
                <a:effectLst/>
                <a:latin typeface="Consolas" panose="020B0609020204030204" pitchFamily="49" charset="0"/>
              </a:rPr>
              <a:t>)</a:t>
            </a:r>
          </a:p>
          <a:p>
            <a:pPr>
              <a:lnSpc>
                <a:spcPts val="1425"/>
              </a:lnSpc>
            </a:pPr>
            <a:endParaRPr lang="en-IN" sz="1100" dirty="0">
              <a:solidFill>
                <a:srgbClr val="3B3B3B"/>
              </a:solidFill>
              <a:latin typeface="Consolas" panose="020B0609020204030204" pitchFamily="49" charset="0"/>
            </a:endParaRPr>
          </a:p>
          <a:p>
            <a:pPr>
              <a:lnSpc>
                <a:spcPts val="1425"/>
              </a:lnSpc>
            </a:pPr>
            <a:endParaRPr lang="en-IN" sz="1100" b="0" dirty="0">
              <a:solidFill>
                <a:srgbClr val="3B3B3B"/>
              </a:solidFill>
              <a:effectLst/>
              <a:latin typeface="Consolas" panose="020B0609020204030204" pitchFamily="49" charset="0"/>
            </a:endParaRPr>
          </a:p>
          <a:p>
            <a:pPr>
              <a:lnSpc>
                <a:spcPts val="1425"/>
              </a:lnSpc>
            </a:pPr>
            <a:endParaRPr lang="en-IN" sz="1100" b="0" dirty="0">
              <a:solidFill>
                <a:srgbClr val="3B3B3B"/>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9A55916A-6B8A-EE66-E455-1322CBEB3860}"/>
              </a:ext>
            </a:extLst>
          </p:cNvPr>
          <p:cNvPicPr>
            <a:picLocks noChangeAspect="1"/>
          </p:cNvPicPr>
          <p:nvPr/>
        </p:nvPicPr>
        <p:blipFill>
          <a:blip r:embed="rId2"/>
          <a:stretch>
            <a:fillRect/>
          </a:stretch>
        </p:blipFill>
        <p:spPr>
          <a:xfrm>
            <a:off x="526256" y="2816534"/>
            <a:ext cx="4722020" cy="3830547"/>
          </a:xfrm>
          <a:prstGeom prst="rect">
            <a:avLst/>
          </a:prstGeom>
        </p:spPr>
      </p:pic>
      <p:sp>
        <p:nvSpPr>
          <p:cNvPr id="6" name="TextBox 5">
            <a:extLst>
              <a:ext uri="{FF2B5EF4-FFF2-40B4-BE49-F238E27FC236}">
                <a16:creationId xmlns:a16="http://schemas.microsoft.com/office/drawing/2014/main" id="{79E8F7F0-FADA-77DA-49AD-8262742DC568}"/>
              </a:ext>
            </a:extLst>
          </p:cNvPr>
          <p:cNvSpPr txBox="1"/>
          <p:nvPr/>
        </p:nvSpPr>
        <p:spPr>
          <a:xfrm>
            <a:off x="5960269" y="4044375"/>
            <a:ext cx="5705475" cy="687432"/>
          </a:xfrm>
          <a:prstGeom prst="rect">
            <a:avLst/>
          </a:prstGeom>
          <a:noFill/>
        </p:spPr>
        <p:txBody>
          <a:bodyPr wrap="square" rtlCol="0">
            <a:spAutoFit/>
          </a:bodyPr>
          <a:lstStyle/>
          <a:p>
            <a:r>
              <a:rPr lang="en-US" dirty="0"/>
              <a:t>The close </a:t>
            </a:r>
            <a:r>
              <a:rPr lang="en-IN" sz="2000" b="0" dirty="0">
                <a:solidFill>
                  <a:schemeClr val="tx1"/>
                </a:solidFill>
                <a:effectLst/>
                <a:latin typeface="Consolas" panose="020B0609020204030204" pitchFamily="49" charset="0"/>
              </a:rPr>
              <a:t>R²</a:t>
            </a:r>
            <a:r>
              <a:rPr lang="en-US" dirty="0"/>
              <a:t> scores indicates that the model not has been overfitted</a:t>
            </a:r>
            <a:endParaRPr lang="en-IN" dirty="0"/>
          </a:p>
        </p:txBody>
      </p:sp>
    </p:spTree>
    <p:extLst>
      <p:ext uri="{BB962C8B-B14F-4D97-AF65-F5344CB8AC3E}">
        <p14:creationId xmlns:p14="http://schemas.microsoft.com/office/powerpoint/2010/main" val="238597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ED3F42-38CD-EB75-B4DC-FA4A09814311}"/>
              </a:ext>
            </a:extLst>
          </p:cNvPr>
          <p:cNvSpPr txBox="1"/>
          <p:nvPr/>
        </p:nvSpPr>
        <p:spPr>
          <a:xfrm>
            <a:off x="202406" y="965887"/>
            <a:ext cx="5048250" cy="1241622"/>
          </a:xfrm>
          <a:prstGeom prst="rect">
            <a:avLst/>
          </a:prstGeom>
          <a:noFill/>
        </p:spPr>
        <p:txBody>
          <a:bodyPr wrap="square">
            <a:spAutoFit/>
          </a:bodyPr>
          <a:lstStyle/>
          <a:p>
            <a:r>
              <a:rPr lang="en-US" b="1" dirty="0"/>
              <a:t>Residual Analysis</a:t>
            </a:r>
            <a:r>
              <a:rPr lang="en-US" dirty="0"/>
              <a:t>:</a:t>
            </a:r>
          </a:p>
          <a:p>
            <a:r>
              <a:rPr lang="en-US" dirty="0"/>
              <a:t>A residual plot (Actual vs Predicted) was generated to check the assumptions of the linear regression model.</a:t>
            </a:r>
          </a:p>
        </p:txBody>
      </p:sp>
      <p:pic>
        <p:nvPicPr>
          <p:cNvPr id="5" name="Picture 4">
            <a:extLst>
              <a:ext uri="{FF2B5EF4-FFF2-40B4-BE49-F238E27FC236}">
                <a16:creationId xmlns:a16="http://schemas.microsoft.com/office/drawing/2014/main" id="{DD8BFCED-840D-C8DD-6D94-1953EFEF07EC}"/>
              </a:ext>
            </a:extLst>
          </p:cNvPr>
          <p:cNvPicPr>
            <a:picLocks noChangeAspect="1"/>
          </p:cNvPicPr>
          <p:nvPr/>
        </p:nvPicPr>
        <p:blipFill>
          <a:blip r:embed="rId2"/>
          <a:stretch>
            <a:fillRect/>
          </a:stretch>
        </p:blipFill>
        <p:spPr>
          <a:xfrm>
            <a:off x="88106" y="2416418"/>
            <a:ext cx="5048250" cy="3856694"/>
          </a:xfrm>
          <a:prstGeom prst="rect">
            <a:avLst/>
          </a:prstGeom>
        </p:spPr>
      </p:pic>
      <p:sp>
        <p:nvSpPr>
          <p:cNvPr id="7" name="TextBox 6">
            <a:extLst>
              <a:ext uri="{FF2B5EF4-FFF2-40B4-BE49-F238E27FC236}">
                <a16:creationId xmlns:a16="http://schemas.microsoft.com/office/drawing/2014/main" id="{80E1179F-31C3-ECC2-3262-B9B1ADD26580}"/>
              </a:ext>
            </a:extLst>
          </p:cNvPr>
          <p:cNvSpPr txBox="1"/>
          <p:nvPr/>
        </p:nvSpPr>
        <p:spPr>
          <a:xfrm>
            <a:off x="5784056" y="965887"/>
            <a:ext cx="6100762" cy="1241622"/>
          </a:xfrm>
          <a:prstGeom prst="rect">
            <a:avLst/>
          </a:prstGeom>
          <a:noFill/>
        </p:spPr>
        <p:txBody>
          <a:bodyPr wrap="square">
            <a:spAutoFit/>
          </a:bodyPr>
          <a:lstStyle/>
          <a:p>
            <a:r>
              <a:rPr lang="en-US" b="1" dirty="0"/>
              <a:t>Learning Curve</a:t>
            </a:r>
            <a:r>
              <a:rPr lang="en-US" dirty="0"/>
              <a:t>:</a:t>
            </a:r>
          </a:p>
          <a:p>
            <a:r>
              <a:rPr lang="en-US" dirty="0"/>
              <a:t>A learning curve was plotted to show the relationship between the training score and testing score as the number of training samples increased. </a:t>
            </a:r>
          </a:p>
        </p:txBody>
      </p:sp>
      <p:pic>
        <p:nvPicPr>
          <p:cNvPr id="9" name="Picture 8">
            <a:extLst>
              <a:ext uri="{FF2B5EF4-FFF2-40B4-BE49-F238E27FC236}">
                <a16:creationId xmlns:a16="http://schemas.microsoft.com/office/drawing/2014/main" id="{41224A0D-814A-1740-DE83-72FBF41F0D5E}"/>
              </a:ext>
            </a:extLst>
          </p:cNvPr>
          <p:cNvPicPr>
            <a:picLocks noChangeAspect="1"/>
          </p:cNvPicPr>
          <p:nvPr/>
        </p:nvPicPr>
        <p:blipFill>
          <a:blip r:embed="rId3"/>
          <a:stretch>
            <a:fillRect/>
          </a:stretch>
        </p:blipFill>
        <p:spPr>
          <a:xfrm>
            <a:off x="6500812" y="2541810"/>
            <a:ext cx="4667249" cy="3605911"/>
          </a:xfrm>
          <a:prstGeom prst="rect">
            <a:avLst/>
          </a:prstGeom>
        </p:spPr>
      </p:pic>
    </p:spTree>
    <p:extLst>
      <p:ext uri="{BB962C8B-B14F-4D97-AF65-F5344CB8AC3E}">
        <p14:creationId xmlns:p14="http://schemas.microsoft.com/office/powerpoint/2010/main" val="28756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Rectangle 1">
            <a:extLst>
              <a:ext uri="{FF2B5EF4-FFF2-40B4-BE49-F238E27FC236}">
                <a16:creationId xmlns:a16="http://schemas.microsoft.com/office/drawing/2014/main" id="{1A85163B-163B-13D0-6F6F-2C56187DC189}"/>
              </a:ext>
            </a:extLst>
          </p:cNvPr>
          <p:cNvSpPr>
            <a:spLocks noChangeArrowheads="1"/>
          </p:cNvSpPr>
          <p:nvPr/>
        </p:nvSpPr>
        <p:spPr bwMode="auto">
          <a:xfrm>
            <a:off x="880469" y="1423144"/>
            <a:ext cx="104310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Develop a </a:t>
            </a:r>
            <a:r>
              <a:rPr kumimoji="0" lang="en-US" altLang="en-US" sz="1800" b="1" i="0" u="none" strike="noStrike" cap="none" normalizeH="0" baseline="0" dirty="0">
                <a:ln>
                  <a:noFill/>
                </a:ln>
                <a:solidFill>
                  <a:schemeClr val="tx1"/>
                </a:solidFill>
                <a:effectLst/>
                <a:latin typeface="Arial" panose="020B0604020202020204" pitchFamily="34" charset="0"/>
              </a:rPr>
              <a:t>data-driven model</a:t>
            </a:r>
            <a:r>
              <a:rPr kumimoji="0" lang="en-US" altLang="en-US" sz="1800" b="0" i="0" u="none" strike="noStrike" cap="none" normalizeH="0" baseline="0" dirty="0">
                <a:ln>
                  <a:noFill/>
                </a:ln>
                <a:solidFill>
                  <a:schemeClr val="tx1"/>
                </a:solidFill>
                <a:effectLst/>
                <a:latin typeface="Arial" panose="020B0604020202020204" pitchFamily="34" charset="0"/>
              </a:rPr>
              <a:t> that predicts </a:t>
            </a:r>
            <a:r>
              <a:rPr kumimoji="0" lang="en-US" altLang="en-US" sz="1800" b="1" i="0" u="none" strike="noStrike" cap="none" normalizeH="0" baseline="0" dirty="0">
                <a:ln>
                  <a:noFill/>
                </a:ln>
                <a:solidFill>
                  <a:schemeClr val="tx1"/>
                </a:solidFill>
                <a:effectLst/>
                <a:latin typeface="Arial" panose="020B0604020202020204" pitchFamily="34" charset="0"/>
              </a:rPr>
              <a:t>solar power output</a:t>
            </a:r>
            <a:r>
              <a:rPr kumimoji="0" lang="en-US" altLang="en-US" sz="1800" b="0" i="0" u="none" strike="noStrike" cap="none" normalizeH="0" baseline="0" dirty="0">
                <a:ln>
                  <a:noFill/>
                </a:ln>
                <a:solidFill>
                  <a:schemeClr val="tx1"/>
                </a:solidFill>
                <a:effectLst/>
                <a:latin typeface="Arial" panose="020B0604020202020204" pitchFamily="34" charset="0"/>
              </a:rPr>
              <a:t> based on environmental conditions,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Which helps Improve energy forecasting to support smart grid integration and decision-making. </a:t>
            </a:r>
          </a:p>
        </p:txBody>
      </p:sp>
    </p:spTree>
    <p:extLst>
      <p:ext uri="{BB962C8B-B14F-4D97-AF65-F5344CB8AC3E}">
        <p14:creationId xmlns:p14="http://schemas.microsoft.com/office/powerpoint/2010/main" val="3196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26529" y="88296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C00B839D-C26D-E4D2-15D2-8997462B0C75}"/>
              </a:ext>
            </a:extLst>
          </p:cNvPr>
          <p:cNvSpPr txBox="1"/>
          <p:nvPr/>
        </p:nvSpPr>
        <p:spPr>
          <a:xfrm>
            <a:off x="442912" y="1283072"/>
            <a:ext cx="11306175" cy="5262979"/>
          </a:xfrm>
          <a:prstGeom prst="rect">
            <a:avLst/>
          </a:prstGeom>
          <a:noFill/>
        </p:spPr>
        <p:txBody>
          <a:bodyPr wrap="square">
            <a:spAutoFit/>
          </a:bodyPr>
          <a:lstStyle/>
          <a:p>
            <a:r>
              <a:rPr lang="en-US" sz="1400" dirty="0"/>
              <a:t>To Tackle the problem, we implemented a </a:t>
            </a:r>
            <a:r>
              <a:rPr lang="en-US" sz="1400" b="1" dirty="0"/>
              <a:t>Linear Regression model</a:t>
            </a:r>
            <a:r>
              <a:rPr lang="en-US" sz="1400" dirty="0"/>
              <a:t> following a structured approach:</a:t>
            </a:r>
            <a:br>
              <a:rPr lang="en-US" sz="1400" dirty="0"/>
            </a:br>
            <a:endParaRPr lang="en-US" sz="1400" b="1" dirty="0"/>
          </a:p>
          <a:p>
            <a:r>
              <a:rPr lang="en-US" sz="1400" dirty="0" err="1"/>
              <a:t>i</a:t>
            </a:r>
            <a:r>
              <a:rPr lang="en-US" sz="1400" dirty="0"/>
              <a:t>) Collected and analyzed historical data on solar power generation.</a:t>
            </a:r>
          </a:p>
          <a:p>
            <a:r>
              <a:rPr lang="en-US" sz="1400" dirty="0"/>
              <a:t>ii) Explored correlations between environmental factors and power output to identify key predictors.</a:t>
            </a:r>
          </a:p>
          <a:p>
            <a:endParaRPr lang="en-US" sz="1400" b="1" dirty="0"/>
          </a:p>
          <a:p>
            <a:r>
              <a:rPr lang="en-US" sz="1400" b="1" dirty="0"/>
              <a:t>Implementation Steps:</a:t>
            </a:r>
          </a:p>
          <a:p>
            <a:r>
              <a:rPr lang="en-US" sz="1400" b="1" dirty="0"/>
              <a:t> </a:t>
            </a:r>
            <a:r>
              <a:rPr lang="en-US" sz="1400" dirty="0"/>
              <a:t>Step 1: Conducted Exploratory Data Analysis (EDA)</a:t>
            </a:r>
          </a:p>
          <a:p>
            <a:pPr marL="742950" lvl="1" indent="-285750">
              <a:buFont typeface="Arial" panose="020B0604020202020204" pitchFamily="34" charset="0"/>
              <a:buChar char="•"/>
            </a:pPr>
            <a:r>
              <a:rPr lang="en-US" sz="1400" dirty="0"/>
              <a:t>Created histograms and scatter plots to visualize relationships.</a:t>
            </a:r>
          </a:p>
          <a:p>
            <a:pPr marL="742950" lvl="1" indent="-285750">
              <a:buFont typeface="Arial" panose="020B0604020202020204" pitchFamily="34" charset="0"/>
              <a:buChar char="•"/>
            </a:pPr>
            <a:r>
              <a:rPr lang="en-US" sz="1400" dirty="0"/>
              <a:t>Used correlation heatmaps to identify significant features.</a:t>
            </a:r>
            <a:br>
              <a:rPr lang="en-US" sz="1400" dirty="0"/>
            </a:br>
            <a:endParaRPr lang="en-US" sz="1400" dirty="0"/>
          </a:p>
          <a:p>
            <a:r>
              <a:rPr lang="en-US" sz="1400" dirty="0"/>
              <a:t>Step 2: Performance Optimization</a:t>
            </a:r>
          </a:p>
          <a:p>
            <a:pPr marL="742950" lvl="1" indent="-285750">
              <a:buFont typeface="Arial" panose="020B0604020202020204" pitchFamily="34" charset="0"/>
              <a:buChar char="•"/>
            </a:pPr>
            <a:r>
              <a:rPr lang="en-US" sz="1400" dirty="0"/>
              <a:t>Identified and removed outliers.</a:t>
            </a:r>
          </a:p>
          <a:p>
            <a:pPr marL="742950" lvl="1" indent="-285750">
              <a:buFont typeface="Arial" panose="020B0604020202020204" pitchFamily="34" charset="0"/>
              <a:buChar char="•"/>
            </a:pPr>
            <a:r>
              <a:rPr lang="en-US" sz="1400" dirty="0"/>
              <a:t>Optimized feature selection by eliminating less relevant variables.</a:t>
            </a:r>
            <a:br>
              <a:rPr lang="en-US" sz="1400" dirty="0"/>
            </a:br>
            <a:endParaRPr lang="en-US" sz="1400" dirty="0"/>
          </a:p>
          <a:p>
            <a:r>
              <a:rPr lang="en-US" sz="1400" dirty="0"/>
              <a:t> Step 3: Built the Linear Regression Model</a:t>
            </a:r>
          </a:p>
          <a:p>
            <a:pPr marL="742950" lvl="1" indent="-285750">
              <a:buFont typeface="Arial" panose="020B0604020202020204" pitchFamily="34" charset="0"/>
              <a:buChar char="•"/>
            </a:pPr>
            <a:r>
              <a:rPr lang="en-US" sz="1400" dirty="0"/>
              <a:t>Split dataset into training (80%) and testing (20%) sets.</a:t>
            </a:r>
          </a:p>
          <a:p>
            <a:pPr marL="742950" lvl="1" indent="-285750">
              <a:buFont typeface="Arial" panose="020B0604020202020204" pitchFamily="34" charset="0"/>
              <a:buChar char="•"/>
            </a:pPr>
            <a:r>
              <a:rPr lang="en-US" sz="1400" dirty="0"/>
              <a:t>Trained the model on training data.</a:t>
            </a:r>
          </a:p>
          <a:p>
            <a:pPr marL="742950" lvl="1" indent="-285750">
              <a:buFont typeface="Arial" panose="020B0604020202020204" pitchFamily="34" charset="0"/>
              <a:buChar char="•"/>
            </a:pPr>
            <a:r>
              <a:rPr lang="en-US" sz="1400" dirty="0"/>
              <a:t>Evaluated performance using R² score and MAE.</a:t>
            </a:r>
            <a:br>
              <a:rPr lang="en-US" sz="1400" dirty="0"/>
            </a:br>
            <a:endParaRPr lang="en-US" sz="1400" dirty="0"/>
          </a:p>
          <a:p>
            <a:r>
              <a:rPr lang="en-US" sz="1400" dirty="0"/>
              <a:t> Step 4: Model Interpretation</a:t>
            </a:r>
          </a:p>
          <a:p>
            <a:pPr marL="742950" lvl="1" indent="-285750">
              <a:buFont typeface="Arial" panose="020B0604020202020204" pitchFamily="34" charset="0"/>
              <a:buChar char="•"/>
            </a:pPr>
            <a:r>
              <a:rPr lang="en-US" sz="1400" dirty="0"/>
              <a:t>Visualized actual vs. predicted power output to assess accuracy.</a:t>
            </a:r>
          </a:p>
          <a:p>
            <a:pPr marL="742950" lvl="1" indent="-285750">
              <a:buFont typeface="Arial" panose="020B0604020202020204" pitchFamily="34" charset="0"/>
              <a:buChar char="•"/>
            </a:pPr>
            <a:r>
              <a:rPr lang="en-US" sz="1400" dirty="0"/>
              <a:t>Evaluated residuals to ensure the model was unbiased.</a:t>
            </a:r>
          </a:p>
          <a:p>
            <a:r>
              <a:rPr lang="en-US" sz="1400" b="1" dirty="0"/>
              <a:t>Results:</a:t>
            </a:r>
          </a:p>
          <a:p>
            <a:pPr>
              <a:buFont typeface="Arial" panose="020B0604020202020204" pitchFamily="34" charset="0"/>
              <a:buChar char="•"/>
            </a:pPr>
            <a:r>
              <a:rPr lang="en-US" sz="1400" dirty="0"/>
              <a:t>The Linear Regression model achieved an R² score of 0.72 on test dataset</a:t>
            </a:r>
          </a:p>
        </p:txBody>
      </p:sp>
    </p:spTree>
    <p:extLst>
      <p:ext uri="{BB962C8B-B14F-4D97-AF65-F5344CB8AC3E}">
        <p14:creationId xmlns:p14="http://schemas.microsoft.com/office/powerpoint/2010/main" val="300296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a:extLst>
              <a:ext uri="{FF2B5EF4-FFF2-40B4-BE49-F238E27FC236}">
                <a16:creationId xmlns:a16="http://schemas.microsoft.com/office/drawing/2014/main" id="{4415CD52-FE95-2CA2-B8E1-59073D2CD228}"/>
              </a:ext>
            </a:extLst>
          </p:cNvPr>
          <p:cNvPicPr>
            <a:picLocks noChangeAspect="1"/>
          </p:cNvPicPr>
          <p:nvPr/>
        </p:nvPicPr>
        <p:blipFill>
          <a:blip r:embed="rId2"/>
          <a:stretch>
            <a:fillRect/>
          </a:stretch>
        </p:blipFill>
        <p:spPr>
          <a:xfrm>
            <a:off x="364331" y="1454522"/>
            <a:ext cx="4722020" cy="3830547"/>
          </a:xfrm>
          <a:prstGeom prst="rect">
            <a:avLst/>
          </a:prstGeom>
        </p:spPr>
      </p:pic>
      <p:sp>
        <p:nvSpPr>
          <p:cNvPr id="4" name="TextBox 3">
            <a:extLst>
              <a:ext uri="{FF2B5EF4-FFF2-40B4-BE49-F238E27FC236}">
                <a16:creationId xmlns:a16="http://schemas.microsoft.com/office/drawing/2014/main" id="{8D1A132A-900B-F72E-676D-611171458CEA}"/>
              </a:ext>
            </a:extLst>
          </p:cNvPr>
          <p:cNvSpPr txBox="1"/>
          <p:nvPr/>
        </p:nvSpPr>
        <p:spPr>
          <a:xfrm>
            <a:off x="1593056" y="5403478"/>
            <a:ext cx="2264569" cy="307777"/>
          </a:xfrm>
          <a:prstGeom prst="rect">
            <a:avLst/>
          </a:prstGeom>
          <a:noFill/>
        </p:spPr>
        <p:txBody>
          <a:bodyPr wrap="square" rtlCol="0">
            <a:spAutoFit/>
          </a:bodyPr>
          <a:lstStyle/>
          <a:p>
            <a:r>
              <a:rPr lang="en-US" sz="1400" dirty="0"/>
              <a:t>a) R² score  of the model</a:t>
            </a:r>
            <a:endParaRPr lang="en-IN" sz="1400" dirty="0"/>
          </a:p>
        </p:txBody>
      </p:sp>
      <p:pic>
        <p:nvPicPr>
          <p:cNvPr id="5" name="Picture 4">
            <a:extLst>
              <a:ext uri="{FF2B5EF4-FFF2-40B4-BE49-F238E27FC236}">
                <a16:creationId xmlns:a16="http://schemas.microsoft.com/office/drawing/2014/main" id="{17B9B27C-B890-8B8E-45B6-747A5F821862}"/>
              </a:ext>
            </a:extLst>
          </p:cNvPr>
          <p:cNvPicPr>
            <a:picLocks noChangeAspect="1"/>
          </p:cNvPicPr>
          <p:nvPr/>
        </p:nvPicPr>
        <p:blipFill>
          <a:blip r:embed="rId3"/>
          <a:stretch>
            <a:fillRect/>
          </a:stretch>
        </p:blipFill>
        <p:spPr>
          <a:xfrm>
            <a:off x="6222206" y="1428375"/>
            <a:ext cx="5048250" cy="3856694"/>
          </a:xfrm>
          <a:prstGeom prst="rect">
            <a:avLst/>
          </a:prstGeom>
        </p:spPr>
      </p:pic>
      <p:sp>
        <p:nvSpPr>
          <p:cNvPr id="6" name="TextBox 5">
            <a:extLst>
              <a:ext uri="{FF2B5EF4-FFF2-40B4-BE49-F238E27FC236}">
                <a16:creationId xmlns:a16="http://schemas.microsoft.com/office/drawing/2014/main" id="{918823BB-7EB2-2334-28B8-B9AD33FB45A3}"/>
              </a:ext>
            </a:extLst>
          </p:cNvPr>
          <p:cNvSpPr txBox="1"/>
          <p:nvPr/>
        </p:nvSpPr>
        <p:spPr>
          <a:xfrm>
            <a:off x="7743826" y="5403478"/>
            <a:ext cx="2647950" cy="307777"/>
          </a:xfrm>
          <a:prstGeom prst="rect">
            <a:avLst/>
          </a:prstGeom>
          <a:noFill/>
        </p:spPr>
        <p:txBody>
          <a:bodyPr wrap="square" rtlCol="0">
            <a:spAutoFit/>
          </a:bodyPr>
          <a:lstStyle/>
          <a:p>
            <a:r>
              <a:rPr lang="en-US" sz="1400" dirty="0"/>
              <a:t>b) Residual plot of the model</a:t>
            </a:r>
            <a:endParaRPr lang="en-IN" sz="1400" dirty="0"/>
          </a:p>
        </p:txBody>
      </p:sp>
    </p:spTree>
    <p:extLst>
      <p:ext uri="{BB962C8B-B14F-4D97-AF65-F5344CB8AC3E}">
        <p14:creationId xmlns:p14="http://schemas.microsoft.com/office/powerpoint/2010/main" val="1635949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DE25A897-6D6F-FBFE-242F-0CA5A23C09E0}"/>
              </a:ext>
            </a:extLst>
          </p:cNvPr>
          <p:cNvSpPr txBox="1"/>
          <p:nvPr/>
        </p:nvSpPr>
        <p:spPr>
          <a:xfrm>
            <a:off x="545305" y="1615342"/>
            <a:ext cx="7998619" cy="4031873"/>
          </a:xfrm>
          <a:prstGeom prst="rect">
            <a:avLst/>
          </a:prstGeom>
          <a:noFill/>
        </p:spPr>
        <p:txBody>
          <a:bodyPr wrap="square">
            <a:spAutoFit/>
          </a:bodyPr>
          <a:lstStyle/>
          <a:p>
            <a:pPr algn="just"/>
            <a:r>
              <a:rPr lang="en-US" sz="1600" dirty="0"/>
              <a:t>Environmental factors, such as temperature, humidity, and solar radiation, play a crucial role in predicting solar power generation, and feature selection combined with correlation analysis significantly impacts the accuracy of the model.</a:t>
            </a:r>
          </a:p>
          <a:p>
            <a:pPr algn="just"/>
            <a:endParaRPr lang="en-US" sz="1600" dirty="0"/>
          </a:p>
          <a:p>
            <a:pPr algn="just"/>
            <a:r>
              <a:rPr lang="en-US" sz="1600" dirty="0"/>
              <a:t> The Linear Regression model achieved an R² score of 0.72, meaning it explains 72% of the variance in the power output, and residual analysis confirmed that while the model provides reasonably accurate predictions, it may need further refinement. There are challenges and limitations, including the influence of weather fluctuations and the model's assumption of a linear relationship, which may not capture complex non-linear dependencies. To improve model accuracy, future work could involve experimenting with more advanced models such as Random Forest or Neural Networks, as well as incorporating time-series forecasting techniques. </a:t>
            </a:r>
          </a:p>
          <a:p>
            <a:pPr algn="just"/>
            <a:endParaRPr lang="en-US" sz="1600" dirty="0"/>
          </a:p>
          <a:p>
            <a:pPr algn="just"/>
            <a:r>
              <a:rPr lang="en-US" sz="1600" dirty="0"/>
              <a:t>Real-world implementation of the model could involve integrating it into solar farm monitoring systems for real-time predictions, as well as developing an interactive dashboard to assist energy companies in optimizing power generation.</a:t>
            </a:r>
            <a:endParaRPr lang="en-IN" sz="1600"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2" name="TextBox 11">
            <a:extLst>
              <a:ext uri="{FF2B5EF4-FFF2-40B4-BE49-F238E27FC236}">
                <a16:creationId xmlns:a16="http://schemas.microsoft.com/office/drawing/2014/main" id="{B03B9615-9E6A-3F4A-3F60-DE122C9B773E}"/>
              </a:ext>
            </a:extLst>
          </p:cNvPr>
          <p:cNvSpPr txBox="1"/>
          <p:nvPr/>
        </p:nvSpPr>
        <p:spPr>
          <a:xfrm>
            <a:off x="110835" y="1542472"/>
            <a:ext cx="8155709" cy="3611310"/>
          </a:xfrm>
          <a:prstGeom prst="rect">
            <a:avLst/>
          </a:prstGeom>
          <a:noFill/>
        </p:spPr>
        <p:txBody>
          <a:bodyPr wrap="square" rtlCol="0">
            <a:spAutoFit/>
          </a:bodyPr>
          <a:lstStyle/>
          <a:p>
            <a:r>
              <a:rPr lang="en-US" sz="1400" dirty="0"/>
              <a:t>This project aims to explore and understand how various environmental factors impact solar power generation. </a:t>
            </a:r>
          </a:p>
          <a:p>
            <a:endParaRPr lang="en-US" sz="1400" dirty="0"/>
          </a:p>
          <a:p>
            <a:r>
              <a:rPr lang="en-US" sz="1400" dirty="0"/>
              <a:t>The key learning objectives are:</a:t>
            </a:r>
          </a:p>
          <a:p>
            <a:endParaRPr lang="en-US" sz="1400" dirty="0"/>
          </a:p>
          <a:p>
            <a:r>
              <a:rPr lang="en-US" sz="1400" b="1" dirty="0" err="1"/>
              <a:t>i</a:t>
            </a:r>
            <a:r>
              <a:rPr lang="en-US" sz="1400" b="1" dirty="0"/>
              <a:t>) Understanding Solar Power Generation: </a:t>
            </a:r>
            <a:r>
              <a:rPr lang="en-US" sz="1400" dirty="0"/>
              <a:t>Learn how weather conditions, such as temperature, humidity, and solar radiation, influence energy production.</a:t>
            </a:r>
            <a:br>
              <a:rPr lang="en-US" sz="1400" dirty="0"/>
            </a:br>
            <a:endParaRPr lang="en-US" sz="1400" dirty="0"/>
          </a:p>
          <a:p>
            <a:r>
              <a:rPr lang="en-US" sz="1400" b="1" dirty="0"/>
              <a:t>ii) Exploratory Data Analysis (EDA):</a:t>
            </a:r>
            <a:r>
              <a:rPr lang="en-US" sz="1400" dirty="0"/>
              <a:t>Identify patterns, trends, and relationships between variables through statistical and visual analysis and Detect anomalies and outliers that could affect model performance.</a:t>
            </a:r>
          </a:p>
          <a:p>
            <a:endParaRPr lang="en-IN"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iii) Building and Evaluating a Machine Learning Model:</a:t>
            </a: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Develop a </a:t>
            </a:r>
            <a:r>
              <a:rPr kumimoji="0" lang="en-US" altLang="en-US" sz="1400" b="1" i="0" u="none" strike="noStrike" cap="none" normalizeH="0" baseline="0" dirty="0">
                <a:ln>
                  <a:noFill/>
                </a:ln>
                <a:solidFill>
                  <a:schemeClr val="tx1"/>
                </a:solidFill>
                <a:effectLst/>
                <a:latin typeface="Arial" panose="020B0604020202020204" pitchFamily="34" charset="0"/>
              </a:rPr>
              <a:t>Linear Regression</a:t>
            </a:r>
            <a:r>
              <a:rPr kumimoji="0" lang="en-US" altLang="en-US" sz="1400" b="0" i="0" u="none" strike="noStrike" cap="none" normalizeH="0" baseline="0" dirty="0">
                <a:ln>
                  <a:noFill/>
                </a:ln>
                <a:solidFill>
                  <a:schemeClr val="tx1"/>
                </a:solidFill>
                <a:effectLst/>
                <a:latin typeface="Arial" panose="020B0604020202020204" pitchFamily="34" charset="0"/>
              </a:rPr>
              <a:t> model to predict power output. Use performance metrics like </a:t>
            </a:r>
            <a:r>
              <a:rPr kumimoji="0" lang="en-US" altLang="en-US" sz="1400" b="1" i="0" u="none" strike="noStrike" cap="none" normalizeH="0" baseline="0" dirty="0">
                <a:ln>
                  <a:noFill/>
                </a:ln>
                <a:solidFill>
                  <a:schemeClr val="tx1"/>
                </a:solidFill>
                <a:effectLst/>
                <a:latin typeface="Arial" panose="020B0604020202020204" pitchFamily="34" charset="0"/>
              </a:rPr>
              <a:t>R² score</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Mean Absolute Error</a:t>
            </a:r>
            <a:r>
              <a:rPr kumimoji="0" lang="en-US" altLang="en-US" sz="1400" b="0" i="0" u="none" strike="noStrike" cap="none" normalizeH="0" baseline="0" dirty="0">
                <a:ln>
                  <a:noFill/>
                </a:ln>
                <a:solidFill>
                  <a:schemeClr val="tx1"/>
                </a:solidFill>
                <a:effectLst/>
                <a:latin typeface="Arial" panose="020B0604020202020204" pitchFamily="34" charset="0"/>
              </a:rPr>
              <a:t> to assess model accuracy.</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13" name="Rectangle 10">
            <a:extLst>
              <a:ext uri="{FF2B5EF4-FFF2-40B4-BE49-F238E27FC236}">
                <a16:creationId xmlns:a16="http://schemas.microsoft.com/office/drawing/2014/main" id="{76A8D296-B2DD-5EF2-66B0-FFB92F21C7A5}"/>
              </a:ext>
            </a:extLst>
          </p:cNvPr>
          <p:cNvSpPr>
            <a:spLocks noChangeArrowheads="1"/>
          </p:cNvSpPr>
          <p:nvPr/>
        </p:nvSpPr>
        <p:spPr bwMode="auto">
          <a:xfrm>
            <a:off x="135834" y="1529723"/>
            <a:ext cx="1151774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This project leverages various </a:t>
            </a:r>
            <a:r>
              <a:rPr kumimoji="0" lang="en-US" altLang="en-US" sz="1400" b="1" i="0" u="none" strike="noStrike" cap="none" normalizeH="0" baseline="0" dirty="0">
                <a:ln>
                  <a:noFill/>
                </a:ln>
                <a:solidFill>
                  <a:schemeClr val="tx1"/>
                </a:solidFill>
                <a:effectLst/>
                <a:latin typeface="Arial" panose="020B0604020202020204" pitchFamily="34" charset="0"/>
              </a:rPr>
              <a:t>data science tools</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machine learning frameworks</a:t>
            </a:r>
            <a:r>
              <a:rPr kumimoji="0" lang="en-US" altLang="en-US" sz="1400" b="0" i="0" u="none" strike="noStrike" cap="none" normalizeH="0" baseline="0" dirty="0">
                <a:ln>
                  <a:noFill/>
                </a:ln>
                <a:solidFill>
                  <a:schemeClr val="tx1"/>
                </a:solidFill>
                <a:effectLst/>
                <a:latin typeface="Arial" panose="020B0604020202020204" pitchFamily="34" charset="0"/>
              </a:rPr>
              <a:t> for efficient analysis and model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Programming Language: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Python</a:t>
            </a:r>
            <a:r>
              <a:rPr kumimoji="0" lang="en-US" altLang="en-US" sz="1400" b="0" i="0" u="none" strike="noStrike" cap="none" normalizeH="0" baseline="0" dirty="0">
                <a:ln>
                  <a:noFill/>
                </a:ln>
                <a:solidFill>
                  <a:schemeClr val="tx1"/>
                </a:solidFill>
                <a:effectLst/>
                <a:latin typeface="Arial" panose="020B0604020202020204" pitchFamily="34" charset="0"/>
              </a:rPr>
              <a:t> – widely used in data science for its extensive libraries and ease of implementation.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Libraries &amp; Frameworks: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Pandas</a:t>
            </a:r>
            <a:r>
              <a:rPr kumimoji="0" lang="en-US" altLang="en-US" sz="1400" b="0" i="0" u="none" strike="noStrike" cap="none" normalizeH="0" baseline="0" dirty="0">
                <a:ln>
                  <a:noFill/>
                </a:ln>
                <a:solidFill>
                  <a:schemeClr val="tx1"/>
                </a:solidFill>
                <a:effectLst/>
                <a:latin typeface="Arial" panose="020B0604020202020204" pitchFamily="34" charset="0"/>
              </a:rPr>
              <a:t> – Data loading, manipulation, and preprocessing.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NumPy</a:t>
            </a:r>
            <a:r>
              <a:rPr kumimoji="0" lang="en-US" altLang="en-US" sz="1400" b="0" i="0" u="none" strike="noStrike" cap="none" normalizeH="0" baseline="0" dirty="0">
                <a:ln>
                  <a:noFill/>
                </a:ln>
                <a:solidFill>
                  <a:schemeClr val="tx1"/>
                </a:solidFill>
                <a:effectLst/>
                <a:latin typeface="Arial" panose="020B0604020202020204" pitchFamily="34" charset="0"/>
              </a:rPr>
              <a:t> – Numerical computing and handling large datasets.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Matplotlib &amp; Seaborn</a:t>
            </a:r>
            <a:r>
              <a:rPr kumimoji="0" lang="en-US" altLang="en-US" sz="1400" b="0" i="0" u="none" strike="noStrike" cap="none" normalizeH="0" baseline="0" dirty="0">
                <a:ln>
                  <a:noFill/>
                </a:ln>
                <a:solidFill>
                  <a:schemeClr val="tx1"/>
                </a:solidFill>
                <a:effectLst/>
                <a:latin typeface="Arial" panose="020B0604020202020204" pitchFamily="34" charset="0"/>
              </a:rPr>
              <a:t> – Data visualization and statistical analysis.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Scikit-learn</a:t>
            </a:r>
            <a:r>
              <a:rPr kumimoji="0" lang="en-US" altLang="en-US" sz="1400" b="0" i="0" u="none" strike="noStrike" cap="none" normalizeH="0" baseline="0" dirty="0">
                <a:ln>
                  <a:noFill/>
                </a:ln>
                <a:solidFill>
                  <a:schemeClr val="tx1"/>
                </a:solidFill>
                <a:effectLst/>
                <a:latin typeface="Arial" panose="020B0604020202020204" pitchFamily="34" charset="0"/>
              </a:rPr>
              <a:t> – Machine learning model implementation, including Linear Regression.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Implementatio</a:t>
            </a:r>
            <a:r>
              <a:rPr lang="en-US" altLang="en-US" sz="1400" b="1" dirty="0">
                <a:solidFill>
                  <a:schemeClr val="tx1"/>
                </a:solidFill>
                <a:latin typeface="Arial" panose="020B0604020202020204" pitchFamily="34" charset="0"/>
              </a:rPr>
              <a:t>n Platform:</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Jupyter</a:t>
            </a:r>
            <a:r>
              <a:rPr lang="en-US" altLang="en-US" sz="1400" dirty="0">
                <a:solidFill>
                  <a:schemeClr val="tx1"/>
                </a:solidFill>
                <a:latin typeface="Arial" panose="020B0604020202020204" pitchFamily="34" charset="0"/>
              </a:rPr>
              <a:t> Notebook</a:t>
            </a:r>
            <a:br>
              <a:rPr lang="en-US" altLang="en-US" sz="1800" dirty="0">
                <a:solidFill>
                  <a:schemeClr val="tx1"/>
                </a:solidFill>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224D5AC7-6513-E6DD-51C1-52E1E1ADF682}"/>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2">
            <a:extLst>
              <a:ext uri="{FF2B5EF4-FFF2-40B4-BE49-F238E27FC236}">
                <a16:creationId xmlns:a16="http://schemas.microsoft.com/office/drawing/2014/main" id="{5160B861-1BB2-E8BB-2536-78991D21433F}"/>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Slide 3: Methodology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Rectangle 2">
            <a:extLst>
              <a:ext uri="{FF2B5EF4-FFF2-40B4-BE49-F238E27FC236}">
                <a16:creationId xmlns:a16="http://schemas.microsoft.com/office/drawing/2014/main" id="{E852F843-D794-C559-66C6-0137F4187532}"/>
              </a:ext>
            </a:extLst>
          </p:cNvPr>
          <p:cNvSpPr>
            <a:spLocks noChangeArrowheads="1"/>
          </p:cNvSpPr>
          <p:nvPr/>
        </p:nvSpPr>
        <p:spPr bwMode="auto">
          <a:xfrm>
            <a:off x="0" y="1511686"/>
            <a:ext cx="1053916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1) Data Collection and Preprocessing:</a:t>
            </a:r>
          </a:p>
          <a:p>
            <a:pPr marR="0" lvl="0" algn="l" defTabSz="914400" rtl="0" eaLnBrk="0" fontAlgn="base" latinLnBrk="0" hangingPunct="0">
              <a:lnSpc>
                <a:spcPct val="100000"/>
              </a:lnSpc>
              <a:spcBef>
                <a:spcPct val="0"/>
              </a:spcBef>
              <a:spcAft>
                <a:spcPct val="0"/>
              </a:spcAft>
              <a:buClrTx/>
              <a:buSzTx/>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dataset was first explored to understand its structure after being read using </a:t>
            </a:r>
            <a:r>
              <a:rPr kumimoji="0" lang="en-US" altLang="en-US" sz="1400" b="0" i="0" u="none" strike="noStrike" cap="none" normalizeH="0" baseline="0" dirty="0" err="1">
                <a:ln>
                  <a:noFill/>
                </a:ln>
                <a:solidFill>
                  <a:schemeClr val="tx1"/>
                </a:solidFill>
                <a:effectLst/>
                <a:latin typeface="Arial" panose="020B0604020202020204" pitchFamily="34" charset="0"/>
              </a:rPr>
              <a:t>pd.read_csv</a:t>
            </a:r>
            <a:r>
              <a:rPr kumimoji="0" lang="en-US" altLang="en-US" sz="1400" b="0" i="0" u="none" strike="noStrike" cap="none" normalizeH="0" baseline="0" dirty="0">
                <a:ln>
                  <a:noFill/>
                </a:ln>
                <a:solidFill>
                  <a:schemeClr val="tx1"/>
                </a:solidFill>
                <a:effectLst/>
                <a:latin typeface="Arial" panose="020B0604020202020204" pitchFamily="34" charset="0"/>
              </a:rPr>
              <a:t>(). The shape and basic summary statistics were checked using </a:t>
            </a:r>
            <a:r>
              <a:rPr kumimoji="0" lang="en-US" altLang="en-US" sz="1400" b="0" i="0" u="none" strike="noStrike" cap="none" normalizeH="0" baseline="0" dirty="0" err="1">
                <a:ln>
                  <a:noFill/>
                </a:ln>
                <a:solidFill>
                  <a:schemeClr val="tx1"/>
                </a:solidFill>
                <a:effectLst/>
                <a:latin typeface="Arial Unicode MS"/>
              </a:rPr>
              <a:t>df.shape</a:t>
            </a:r>
            <a:r>
              <a:rPr kumimoji="0" lang="en-US" altLang="en-US" sz="1400" b="0" i="0" u="none" strike="noStrike" cap="none" normalizeH="0" baseline="0" dirty="0">
                <a:ln>
                  <a:noFill/>
                </a:ln>
                <a:solidFill>
                  <a:schemeClr val="tx1"/>
                </a:solidFill>
                <a:effectLst/>
              </a:rPr>
              <a:t> and </a:t>
            </a:r>
            <a:r>
              <a:rPr kumimoji="0" lang="en-US" altLang="en-US" sz="1400" b="0" i="0" u="none" strike="noStrike" cap="none" normalizeH="0" baseline="0" dirty="0" err="1">
                <a:ln>
                  <a:noFill/>
                </a:ln>
                <a:solidFill>
                  <a:schemeClr val="tx1"/>
                </a:solidFill>
                <a:effectLst/>
                <a:latin typeface="Arial Unicode MS"/>
              </a:rPr>
              <a:t>df.describe</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a:ln>
                  <a:noFill/>
                </a:ln>
                <a:solidFill>
                  <a:schemeClr val="tx1"/>
                </a:solidFill>
                <a:effectLst/>
              </a:rPr>
              <a:t> to get an overview of the data.</a:t>
            </a:r>
            <a:br>
              <a:rPr kumimoji="0" lang="en-US" altLang="en-US" sz="14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Missing values were handled by checking for nulls (</a:t>
            </a:r>
            <a:r>
              <a:rPr kumimoji="0" lang="en-US" altLang="en-US" sz="1400" b="0" i="0" u="none" strike="noStrike" cap="none" normalizeH="0" baseline="0" dirty="0" err="1">
                <a:ln>
                  <a:noFill/>
                </a:ln>
                <a:solidFill>
                  <a:schemeClr val="tx1"/>
                </a:solidFill>
                <a:effectLst/>
                <a:latin typeface="Arial Unicode MS"/>
              </a:rPr>
              <a:t>df.isnull</a:t>
            </a:r>
            <a:r>
              <a:rPr kumimoji="0" lang="en-US" altLang="en-US" sz="1400" b="0" i="0" u="none" strike="noStrike" cap="none" normalizeH="0" baseline="0" dirty="0">
                <a:ln>
                  <a:noFill/>
                </a:ln>
                <a:solidFill>
                  <a:schemeClr val="tx1"/>
                </a:solidFill>
                <a:effectLst/>
                <a:latin typeface="Arial Unicode MS"/>
              </a:rPr>
              <a:t>().sum()</a:t>
            </a:r>
            <a:r>
              <a:rPr kumimoji="0" lang="en-US" altLang="en-US" sz="1400" b="0" i="0" u="none" strike="noStrike" cap="none" normalizeH="0" baseline="0" dirty="0">
                <a:ln>
                  <a:noFill/>
                </a:ln>
                <a:solidFill>
                  <a:schemeClr val="tx1"/>
                </a:solidFill>
                <a:effectLst/>
              </a:rPr>
              <a:t>) and duplicates (</a:t>
            </a:r>
            <a:r>
              <a:rPr kumimoji="0" lang="en-US" altLang="en-US" sz="1400" b="0" i="0" u="none" strike="noStrike" cap="none" normalizeH="0" baseline="0" dirty="0" err="1">
                <a:ln>
                  <a:noFill/>
                </a:ln>
                <a:solidFill>
                  <a:schemeClr val="tx1"/>
                </a:solidFill>
                <a:effectLst/>
                <a:latin typeface="Arial Unicode MS"/>
              </a:rPr>
              <a:t>df.duplicated</a:t>
            </a:r>
            <a:r>
              <a:rPr kumimoji="0" lang="en-US" altLang="en-US" sz="1400" b="0" i="0" u="none" strike="noStrike" cap="none" normalizeH="0" baseline="0" dirty="0">
                <a:ln>
                  <a:noFill/>
                </a:ln>
                <a:solidFill>
                  <a:schemeClr val="tx1"/>
                </a:solidFill>
                <a:effectLst/>
                <a:latin typeface="Arial Unicode MS"/>
              </a:rPr>
              <a:t>().sum()</a:t>
            </a:r>
            <a:r>
              <a:rPr kumimoji="0" lang="en-US" altLang="en-US" sz="1400" b="0" i="0" u="none" strike="noStrike" cap="none" normalizeH="0" baseline="0" dirty="0">
                <a:ln>
                  <a:noFill/>
                </a:ln>
                <a:solidFill>
                  <a:schemeClr val="tx1"/>
                </a:solidFill>
                <a:effectLst/>
              </a:rPr>
              <a:t>). However no missing or duplicate values wer</a:t>
            </a:r>
            <a:r>
              <a:rPr lang="en-US" altLang="en-US" sz="1400" dirty="0">
                <a:solidFill>
                  <a:schemeClr val="tx1"/>
                </a:solidFill>
              </a:rPr>
              <a:t>e found.</a:t>
            </a:r>
            <a:br>
              <a:rPr lang="en-US" altLang="en-US" sz="1400" dirty="0">
                <a:solidFill>
                  <a:schemeClr val="tx1"/>
                </a:solidFill>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Outliers were detected using box plots, and the Interquartile Range (IQR) method was used to remove them out.</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target </a:t>
            </a:r>
            <a:r>
              <a:rPr lang="en-US" altLang="en-US" sz="1400" dirty="0">
                <a:solidFill>
                  <a:schemeClr val="tx1"/>
                </a:solidFill>
                <a:latin typeface="Arial" panose="020B0604020202020204" pitchFamily="34" charset="0"/>
              </a:rPr>
              <a:t>variable, “</a:t>
            </a:r>
            <a:r>
              <a:rPr lang="en-US" sz="1400" dirty="0" err="1">
                <a:solidFill>
                  <a:schemeClr val="tx1"/>
                </a:solidFill>
                <a:latin typeface="Arial" panose="020B0604020202020204" pitchFamily="34" charset="0"/>
              </a:rPr>
              <a:t>generated_power_kw</a:t>
            </a:r>
            <a:r>
              <a:rPr lang="en-US" altLang="en-US" sz="1400" dirty="0">
                <a:solidFill>
                  <a:schemeClr val="tx1"/>
                </a:solidFill>
                <a:latin typeface="Arial" panose="020B0604020202020204" pitchFamily="34" charset="0"/>
              </a:rPr>
              <a:t>”, was </a:t>
            </a:r>
            <a:r>
              <a:rPr kumimoji="0" lang="en-US" altLang="en-US" sz="1400" b="0" i="0" u="none" strike="noStrike" cap="none" normalizeH="0" baseline="0" dirty="0">
                <a:ln>
                  <a:noFill/>
                </a:ln>
                <a:solidFill>
                  <a:schemeClr val="tx1"/>
                </a:solidFill>
                <a:effectLst/>
                <a:latin typeface="Arial" panose="020B0604020202020204" pitchFamily="34" charset="0"/>
              </a:rPr>
              <a:t>visualized through a histogram to understand its distribution.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chemeClr val="tx1"/>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9B7A3DE-B463-D03F-45A1-D87B594638A7}"/>
              </a:ext>
            </a:extLst>
          </p:cNvPr>
          <p:cNvPicPr>
            <a:picLocks noChangeAspect="1"/>
          </p:cNvPicPr>
          <p:nvPr/>
        </p:nvPicPr>
        <p:blipFill>
          <a:blip r:embed="rId2"/>
          <a:stretch>
            <a:fillRect/>
          </a:stretch>
        </p:blipFill>
        <p:spPr>
          <a:xfrm>
            <a:off x="3406138" y="4138367"/>
            <a:ext cx="4226120" cy="2719633"/>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7AAD96-6485-D94B-01C0-55539045431B}"/>
              </a:ext>
            </a:extLst>
          </p:cNvPr>
          <p:cNvSpPr txBox="1"/>
          <p:nvPr/>
        </p:nvSpPr>
        <p:spPr>
          <a:xfrm>
            <a:off x="103695" y="791852"/>
            <a:ext cx="11340445" cy="2031325"/>
          </a:xfrm>
          <a:prstGeom prst="rect">
            <a:avLst/>
          </a:prstGeom>
          <a:noFill/>
        </p:spPr>
        <p:txBody>
          <a:bodyPr wrap="square">
            <a:spAutoFit/>
          </a:bodyPr>
          <a:lstStyle/>
          <a:p>
            <a:r>
              <a:rPr lang="en-US" sz="1400" b="1" dirty="0"/>
              <a:t>2) Exploratory Data Analysis (EDA):</a:t>
            </a:r>
          </a:p>
          <a:p>
            <a:endParaRPr lang="en-US" sz="1400" b="1" dirty="0"/>
          </a:p>
          <a:p>
            <a:r>
              <a:rPr lang="en-US" sz="1400" b="1" dirty="0"/>
              <a:t>         Correlation Analysis</a:t>
            </a:r>
            <a:r>
              <a:rPr lang="en-US" sz="1400" dirty="0"/>
              <a:t>:</a:t>
            </a:r>
          </a:p>
          <a:p>
            <a:pPr marL="742950" lvl="1" indent="-285750">
              <a:buFont typeface="Arial" panose="020B0604020202020204" pitchFamily="34" charset="0"/>
              <a:buChar char="•"/>
            </a:pPr>
            <a:r>
              <a:rPr lang="en-US" sz="1400" dirty="0"/>
              <a:t>A correlation matrix was created to identify relationships between features and the target variable. A heatmap was used for a visual representation of the correlations.</a:t>
            </a:r>
          </a:p>
          <a:p>
            <a:pPr marL="742950" lvl="1" indent="-285750">
              <a:buFont typeface="Arial" panose="020B0604020202020204" pitchFamily="34" charset="0"/>
              <a:buChar char="•"/>
            </a:pPr>
            <a:r>
              <a:rPr lang="en-US" sz="1400" dirty="0"/>
              <a:t>Highly correlated feature pairs (correlation above 0.75 ) were printed for further insight.</a:t>
            </a:r>
          </a:p>
          <a:p>
            <a:pPr marL="457200" lvl="1"/>
            <a:endParaRPr lang="en-US" sz="1400" dirty="0"/>
          </a:p>
          <a:p>
            <a:r>
              <a:rPr lang="en-US" sz="1400" b="1" dirty="0"/>
              <a:t>         Bivariate Analysis</a:t>
            </a:r>
            <a:r>
              <a:rPr lang="en-US" sz="1400" dirty="0"/>
              <a:t>:</a:t>
            </a:r>
          </a:p>
          <a:p>
            <a:pPr marL="742950" lvl="1" indent="-285750">
              <a:buFont typeface="Arial" panose="020B0604020202020204" pitchFamily="34" charset="0"/>
              <a:buChar char="•"/>
            </a:pPr>
            <a:r>
              <a:rPr lang="en-US" sz="1400" dirty="0"/>
              <a:t>Scatter plots were used to analyze the relationship between individual features and solar power generation.</a:t>
            </a:r>
          </a:p>
        </p:txBody>
      </p:sp>
      <p:pic>
        <p:nvPicPr>
          <p:cNvPr id="5" name="Picture 4">
            <a:extLst>
              <a:ext uri="{FF2B5EF4-FFF2-40B4-BE49-F238E27FC236}">
                <a16:creationId xmlns:a16="http://schemas.microsoft.com/office/drawing/2014/main" id="{7A070B93-5086-770B-B26C-3FC45F53B8CA}"/>
              </a:ext>
            </a:extLst>
          </p:cNvPr>
          <p:cNvPicPr>
            <a:picLocks noChangeAspect="1"/>
          </p:cNvPicPr>
          <p:nvPr/>
        </p:nvPicPr>
        <p:blipFill>
          <a:blip r:embed="rId2"/>
          <a:stretch>
            <a:fillRect/>
          </a:stretch>
        </p:blipFill>
        <p:spPr>
          <a:xfrm>
            <a:off x="0" y="3038181"/>
            <a:ext cx="5958150" cy="3819819"/>
          </a:xfrm>
          <a:prstGeom prst="rect">
            <a:avLst/>
          </a:prstGeom>
        </p:spPr>
      </p:pic>
      <p:pic>
        <p:nvPicPr>
          <p:cNvPr id="7" name="Picture 6">
            <a:extLst>
              <a:ext uri="{FF2B5EF4-FFF2-40B4-BE49-F238E27FC236}">
                <a16:creationId xmlns:a16="http://schemas.microsoft.com/office/drawing/2014/main" id="{8416CD56-8C7E-4BB1-CAFE-3288C2F91941}"/>
              </a:ext>
            </a:extLst>
          </p:cNvPr>
          <p:cNvPicPr>
            <a:picLocks noChangeAspect="1"/>
          </p:cNvPicPr>
          <p:nvPr/>
        </p:nvPicPr>
        <p:blipFill>
          <a:blip r:embed="rId3"/>
          <a:srcRect r="1385" b="72138"/>
          <a:stretch/>
        </p:blipFill>
        <p:spPr>
          <a:xfrm>
            <a:off x="6316368" y="3065100"/>
            <a:ext cx="5875632" cy="3242005"/>
          </a:xfrm>
          <a:prstGeom prst="rect">
            <a:avLst/>
          </a:prstGeom>
        </p:spPr>
      </p:pic>
    </p:spTree>
    <p:extLst>
      <p:ext uri="{BB962C8B-B14F-4D97-AF65-F5344CB8AC3E}">
        <p14:creationId xmlns:p14="http://schemas.microsoft.com/office/powerpoint/2010/main" val="420210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473F0-0BF0-D279-A3AB-320FDA7B27A2}"/>
              </a:ext>
            </a:extLst>
          </p:cNvPr>
          <p:cNvSpPr txBox="1"/>
          <p:nvPr/>
        </p:nvSpPr>
        <p:spPr>
          <a:xfrm>
            <a:off x="184724" y="960582"/>
            <a:ext cx="10307782" cy="6304290"/>
          </a:xfrm>
          <a:prstGeom prst="rect">
            <a:avLst/>
          </a:prstGeom>
          <a:noFill/>
        </p:spPr>
        <p:txBody>
          <a:bodyPr wrap="square" rtlCol="0">
            <a:spAutoFit/>
          </a:bodyPr>
          <a:lstStyle/>
          <a:p>
            <a:r>
              <a:rPr lang="en-US" sz="1400" b="1" dirty="0"/>
              <a:t>        Handling Outliers:</a:t>
            </a:r>
          </a:p>
          <a:p>
            <a:r>
              <a:rPr lang="en-US" sz="1400" b="1" dirty="0"/>
              <a:t>        </a:t>
            </a:r>
            <a:br>
              <a:rPr lang="en-US" sz="1400" b="1" dirty="0"/>
            </a:br>
            <a:r>
              <a:rPr lang="en-US" sz="1400" b="1" dirty="0"/>
              <a:t>         </a:t>
            </a:r>
            <a:r>
              <a:rPr lang="en-US" sz="1400" dirty="0" err="1"/>
              <a:t>i</a:t>
            </a:r>
            <a:r>
              <a:rPr lang="en-US" sz="1400" dirty="0"/>
              <a:t>) Box plots were used to visualize the outliers present in each feature of the dataset.</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pPr>
              <a:lnSpc>
                <a:spcPts val="1425"/>
              </a:lnSpc>
            </a:pPr>
            <a:r>
              <a:rPr lang="en-US" sz="1400" dirty="0"/>
              <a:t>        </a:t>
            </a:r>
            <a:br>
              <a:rPr lang="en-US" sz="1400" dirty="0"/>
            </a:br>
            <a:r>
              <a:rPr lang="en-US" sz="1400" dirty="0"/>
              <a:t>         ii)The IQR method was used to handle the outliers, so the model’s line can fit in a better manner</a:t>
            </a:r>
            <a:br>
              <a:rPr lang="en-US" sz="1400" dirty="0"/>
            </a:br>
            <a:r>
              <a:rPr lang="en-US" sz="1400" dirty="0"/>
              <a:t>                 IQR:</a:t>
            </a:r>
            <a:br>
              <a:rPr lang="en-US" sz="1400" dirty="0"/>
            </a:br>
            <a:r>
              <a:rPr lang="en-US" sz="1400" dirty="0"/>
              <a:t>                    </a:t>
            </a:r>
            <a:r>
              <a:rPr lang="en-IN" sz="1200" b="0" dirty="0">
                <a:solidFill>
                  <a:schemeClr val="tx1"/>
                </a:solidFill>
                <a:effectLst/>
                <a:latin typeface="Consolas" panose="020B0609020204030204" pitchFamily="49" charset="0"/>
              </a:rPr>
              <a:t>Q1 = </a:t>
            </a:r>
            <a:r>
              <a:rPr lang="en-IN" sz="1200" b="0" dirty="0" err="1">
                <a:solidFill>
                  <a:schemeClr val="tx1"/>
                </a:solidFill>
                <a:effectLst/>
                <a:latin typeface="Consolas" panose="020B0609020204030204" pitchFamily="49" charset="0"/>
              </a:rPr>
              <a:t>df.quantile</a:t>
            </a:r>
            <a:r>
              <a:rPr lang="en-IN" sz="1200" b="0" dirty="0">
                <a:solidFill>
                  <a:schemeClr val="tx1"/>
                </a:solidFill>
                <a:effectLst/>
                <a:latin typeface="Consolas" panose="020B0609020204030204" pitchFamily="49" charset="0"/>
              </a:rPr>
              <a:t>(0.25)</a:t>
            </a:r>
          </a:p>
          <a:p>
            <a:pPr>
              <a:lnSpc>
                <a:spcPts val="1425"/>
              </a:lnSpc>
            </a:pPr>
            <a:r>
              <a:rPr lang="en-IN" sz="1200" b="0" dirty="0">
                <a:solidFill>
                  <a:schemeClr val="tx1"/>
                </a:solidFill>
                <a:effectLst/>
                <a:latin typeface="Consolas" panose="020B0609020204030204" pitchFamily="49" charset="0"/>
              </a:rPr>
              <a:t>            Q3 = </a:t>
            </a:r>
            <a:r>
              <a:rPr lang="en-IN" sz="1200" b="0" dirty="0" err="1">
                <a:solidFill>
                  <a:schemeClr val="tx1"/>
                </a:solidFill>
                <a:effectLst/>
                <a:latin typeface="Consolas" panose="020B0609020204030204" pitchFamily="49" charset="0"/>
              </a:rPr>
              <a:t>df.quantile</a:t>
            </a:r>
            <a:r>
              <a:rPr lang="en-IN" sz="1200" b="0" dirty="0">
                <a:solidFill>
                  <a:schemeClr val="tx1"/>
                </a:solidFill>
                <a:effectLst/>
                <a:latin typeface="Consolas" panose="020B0609020204030204" pitchFamily="49" charset="0"/>
              </a:rPr>
              <a:t>(0.75)</a:t>
            </a:r>
          </a:p>
          <a:p>
            <a:pPr>
              <a:lnSpc>
                <a:spcPts val="1425"/>
              </a:lnSpc>
            </a:pPr>
            <a:r>
              <a:rPr lang="en-IN" sz="1200" b="0" dirty="0">
                <a:solidFill>
                  <a:schemeClr val="tx1"/>
                </a:solidFill>
                <a:effectLst/>
                <a:latin typeface="Consolas" panose="020B0609020204030204" pitchFamily="49" charset="0"/>
              </a:rPr>
              <a:t>            IQR = Q3 - Q1</a:t>
            </a:r>
          </a:p>
          <a:p>
            <a:pPr>
              <a:lnSpc>
                <a:spcPts val="1425"/>
              </a:lnSpc>
            </a:pPr>
            <a:r>
              <a:rPr lang="en-IN" sz="1200" b="0" dirty="0">
                <a:solidFill>
                  <a:schemeClr val="tx1"/>
                </a:solidFill>
                <a:effectLst/>
                <a:latin typeface="Consolas" panose="020B0609020204030204" pitchFamily="49" charset="0"/>
              </a:rPr>
              <a:t>            </a:t>
            </a:r>
            <a:r>
              <a:rPr lang="en-IN" sz="1200" b="0" dirty="0" err="1">
                <a:solidFill>
                  <a:schemeClr val="tx1"/>
                </a:solidFill>
                <a:effectLst/>
                <a:latin typeface="Consolas" panose="020B0609020204030204" pitchFamily="49" charset="0"/>
              </a:rPr>
              <a:t>lower_bound</a:t>
            </a:r>
            <a:r>
              <a:rPr lang="en-IN" sz="1200" b="0" dirty="0">
                <a:solidFill>
                  <a:schemeClr val="tx1"/>
                </a:solidFill>
                <a:effectLst/>
                <a:latin typeface="Consolas" panose="020B0609020204030204" pitchFamily="49" charset="0"/>
              </a:rPr>
              <a:t> = Q1 - 1.5 * IQR</a:t>
            </a:r>
          </a:p>
          <a:p>
            <a:pPr>
              <a:lnSpc>
                <a:spcPts val="1425"/>
              </a:lnSpc>
            </a:pPr>
            <a:r>
              <a:rPr lang="en-IN" sz="1200" b="0" dirty="0">
                <a:solidFill>
                  <a:schemeClr val="tx1"/>
                </a:solidFill>
                <a:effectLst/>
                <a:latin typeface="Consolas" panose="020B0609020204030204" pitchFamily="49" charset="0"/>
              </a:rPr>
              <a:t>            </a:t>
            </a:r>
            <a:r>
              <a:rPr lang="en-IN" sz="1200" b="0" dirty="0" err="1">
                <a:solidFill>
                  <a:schemeClr val="tx1"/>
                </a:solidFill>
                <a:effectLst/>
                <a:latin typeface="Consolas" panose="020B0609020204030204" pitchFamily="49" charset="0"/>
              </a:rPr>
              <a:t>upper_bound</a:t>
            </a:r>
            <a:r>
              <a:rPr lang="en-IN" sz="1200" b="0" dirty="0">
                <a:solidFill>
                  <a:schemeClr val="tx1"/>
                </a:solidFill>
                <a:effectLst/>
                <a:latin typeface="Consolas" panose="020B0609020204030204" pitchFamily="49" charset="0"/>
              </a:rPr>
              <a:t> = Q3 + 1.5 * IQR</a:t>
            </a:r>
          </a:p>
          <a:p>
            <a:pPr>
              <a:lnSpc>
                <a:spcPts val="1425"/>
              </a:lnSpc>
            </a:pPr>
            <a:br>
              <a:rPr lang="en-IN" sz="1200" b="0" dirty="0">
                <a:solidFill>
                  <a:schemeClr val="tx1"/>
                </a:solidFill>
                <a:effectLst/>
                <a:latin typeface="Consolas" panose="020B0609020204030204" pitchFamily="49" charset="0"/>
              </a:rPr>
            </a:br>
            <a:r>
              <a:rPr lang="en-IN" sz="1200" b="0" dirty="0">
                <a:solidFill>
                  <a:schemeClr val="tx1"/>
                </a:solidFill>
                <a:effectLst/>
                <a:latin typeface="Consolas" panose="020B0609020204030204" pitchFamily="49" charset="0"/>
              </a:rPr>
              <a:t>            for feature in </a:t>
            </a:r>
            <a:r>
              <a:rPr lang="en-IN" sz="1200" b="0" dirty="0" err="1">
                <a:solidFill>
                  <a:schemeClr val="tx1"/>
                </a:solidFill>
                <a:effectLst/>
                <a:latin typeface="Consolas" panose="020B0609020204030204" pitchFamily="49" charset="0"/>
              </a:rPr>
              <a:t>df.select_dtypes</a:t>
            </a:r>
            <a:r>
              <a:rPr lang="en-IN" sz="1200" b="0" dirty="0">
                <a:solidFill>
                  <a:schemeClr val="tx1"/>
                </a:solidFill>
                <a:effectLst/>
                <a:latin typeface="Consolas" panose="020B0609020204030204" pitchFamily="49" charset="0"/>
              </a:rPr>
              <a:t>(include=['float64', 'int64']).columns:</a:t>
            </a:r>
          </a:p>
          <a:p>
            <a:pPr>
              <a:lnSpc>
                <a:spcPts val="1425"/>
              </a:lnSpc>
            </a:pPr>
            <a:r>
              <a:rPr lang="en-IN" sz="1200" b="0" dirty="0">
                <a:solidFill>
                  <a:schemeClr val="tx1"/>
                </a:solidFill>
                <a:effectLst/>
                <a:latin typeface="Consolas" panose="020B0609020204030204" pitchFamily="49" charset="0"/>
              </a:rPr>
              <a:t>                       </a:t>
            </a:r>
            <a:r>
              <a:rPr lang="en-IN" sz="1200" b="0" dirty="0" err="1">
                <a:solidFill>
                  <a:schemeClr val="tx1"/>
                </a:solidFill>
                <a:effectLst/>
                <a:latin typeface="Consolas" panose="020B0609020204030204" pitchFamily="49" charset="0"/>
              </a:rPr>
              <a:t>df</a:t>
            </a:r>
            <a:r>
              <a:rPr lang="en-IN" sz="1200" b="0" dirty="0">
                <a:solidFill>
                  <a:schemeClr val="tx1"/>
                </a:solidFill>
                <a:effectLst/>
                <a:latin typeface="Consolas" panose="020B0609020204030204" pitchFamily="49" charset="0"/>
              </a:rPr>
              <a:t>[feature] = </a:t>
            </a:r>
            <a:r>
              <a:rPr lang="en-IN" sz="1200" b="0" dirty="0" err="1">
                <a:solidFill>
                  <a:schemeClr val="tx1"/>
                </a:solidFill>
                <a:effectLst/>
                <a:latin typeface="Consolas" panose="020B0609020204030204" pitchFamily="49" charset="0"/>
              </a:rPr>
              <a:t>df</a:t>
            </a:r>
            <a:r>
              <a:rPr lang="en-IN" sz="1200" b="0" dirty="0">
                <a:solidFill>
                  <a:schemeClr val="tx1"/>
                </a:solidFill>
                <a:effectLst/>
                <a:latin typeface="Consolas" panose="020B0609020204030204" pitchFamily="49" charset="0"/>
              </a:rPr>
              <a:t>[feature].clip(lower=</a:t>
            </a:r>
            <a:r>
              <a:rPr lang="en-IN" sz="1200" b="0" dirty="0" err="1">
                <a:solidFill>
                  <a:schemeClr val="tx1"/>
                </a:solidFill>
                <a:effectLst/>
                <a:latin typeface="Consolas" panose="020B0609020204030204" pitchFamily="49" charset="0"/>
              </a:rPr>
              <a:t>lower_bound</a:t>
            </a:r>
            <a:r>
              <a:rPr lang="en-IN" sz="1200" b="0" dirty="0">
                <a:solidFill>
                  <a:schemeClr val="tx1"/>
                </a:solidFill>
                <a:effectLst/>
                <a:latin typeface="Consolas" panose="020B0609020204030204" pitchFamily="49" charset="0"/>
              </a:rPr>
              <a:t>[feature], upper=</a:t>
            </a:r>
            <a:r>
              <a:rPr lang="en-IN" sz="1200" b="0" dirty="0" err="1">
                <a:solidFill>
                  <a:schemeClr val="tx1"/>
                </a:solidFill>
                <a:effectLst/>
                <a:latin typeface="Consolas" panose="020B0609020204030204" pitchFamily="49" charset="0"/>
              </a:rPr>
              <a:t>upper_bound</a:t>
            </a:r>
            <a:r>
              <a:rPr lang="en-IN" sz="1200" b="0" dirty="0">
                <a:solidFill>
                  <a:schemeClr val="tx1"/>
                </a:solidFill>
                <a:effectLst/>
                <a:latin typeface="Consolas" panose="020B0609020204030204" pitchFamily="49" charset="0"/>
              </a:rPr>
              <a:t>[feature])</a:t>
            </a:r>
          </a:p>
          <a:p>
            <a:pPr>
              <a:lnSpc>
                <a:spcPts val="1425"/>
              </a:lnSpc>
            </a:pPr>
            <a:endParaRPr lang="en-IN" sz="1200" dirty="0">
              <a:solidFill>
                <a:schemeClr val="tx1"/>
              </a:solidFill>
              <a:latin typeface="Consolas" panose="020B0609020204030204" pitchFamily="49" charset="0"/>
            </a:endParaRPr>
          </a:p>
          <a:p>
            <a:pPr>
              <a:lnSpc>
                <a:spcPts val="1425"/>
              </a:lnSpc>
            </a:pPr>
            <a:r>
              <a:rPr lang="en-IN" sz="1200" b="0" dirty="0">
                <a:solidFill>
                  <a:schemeClr val="tx1"/>
                </a:solidFill>
                <a:effectLst/>
                <a:latin typeface="Consolas" panose="020B0609020204030204" pitchFamily="49" charset="0"/>
              </a:rPr>
              <a:t>      </a:t>
            </a:r>
          </a:p>
          <a:p>
            <a:endParaRPr lang="en-US" sz="1400" dirty="0"/>
          </a:p>
          <a:p>
            <a:r>
              <a:rPr lang="en-US" sz="1400" b="1" dirty="0"/>
              <a:t>                             </a:t>
            </a:r>
          </a:p>
          <a:p>
            <a:endParaRPr lang="en-IN" sz="1400" dirty="0"/>
          </a:p>
        </p:txBody>
      </p:sp>
      <p:pic>
        <p:nvPicPr>
          <p:cNvPr id="7" name="Picture 6">
            <a:extLst>
              <a:ext uri="{FF2B5EF4-FFF2-40B4-BE49-F238E27FC236}">
                <a16:creationId xmlns:a16="http://schemas.microsoft.com/office/drawing/2014/main" id="{017E5BF2-9EB7-0C04-0CEE-CABED9165ABF}"/>
              </a:ext>
            </a:extLst>
          </p:cNvPr>
          <p:cNvPicPr>
            <a:picLocks noChangeAspect="1"/>
          </p:cNvPicPr>
          <p:nvPr/>
        </p:nvPicPr>
        <p:blipFill>
          <a:blip r:embed="rId2"/>
          <a:srcRect t="42694" b="28754"/>
          <a:stretch/>
        </p:blipFill>
        <p:spPr>
          <a:xfrm>
            <a:off x="841262" y="1671782"/>
            <a:ext cx="4598500" cy="2475345"/>
          </a:xfrm>
          <a:prstGeom prst="rect">
            <a:avLst/>
          </a:prstGeom>
        </p:spPr>
      </p:pic>
    </p:spTree>
    <p:extLst>
      <p:ext uri="{BB962C8B-B14F-4D97-AF65-F5344CB8AC3E}">
        <p14:creationId xmlns:p14="http://schemas.microsoft.com/office/powerpoint/2010/main" val="230753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BBF870-92F5-2A0C-6B96-316B260F4BFA}"/>
              </a:ext>
            </a:extLst>
          </p:cNvPr>
          <p:cNvSpPr txBox="1"/>
          <p:nvPr/>
        </p:nvSpPr>
        <p:spPr>
          <a:xfrm>
            <a:off x="83127" y="969818"/>
            <a:ext cx="11600873" cy="810543"/>
          </a:xfrm>
          <a:prstGeom prst="rect">
            <a:avLst/>
          </a:prstGeom>
          <a:noFill/>
        </p:spPr>
        <p:txBody>
          <a:bodyPr wrap="square" rtlCol="0">
            <a:spAutoFit/>
          </a:bodyPr>
          <a:lstStyle/>
          <a:p>
            <a:r>
              <a:rPr lang="en-US" sz="1400" dirty="0"/>
              <a:t>      iii)Data outliers visualization after handling the outliers:</a:t>
            </a:r>
          </a:p>
          <a:p>
            <a:endParaRPr lang="en-US" sz="1400" dirty="0"/>
          </a:p>
          <a:p>
            <a:r>
              <a:rPr lang="en-US" dirty="0"/>
              <a:t>                  </a:t>
            </a:r>
            <a:endParaRPr lang="en-IN" dirty="0"/>
          </a:p>
        </p:txBody>
      </p:sp>
      <p:pic>
        <p:nvPicPr>
          <p:cNvPr id="4" name="Picture 3">
            <a:extLst>
              <a:ext uri="{FF2B5EF4-FFF2-40B4-BE49-F238E27FC236}">
                <a16:creationId xmlns:a16="http://schemas.microsoft.com/office/drawing/2014/main" id="{C6C0A270-F314-15DB-2839-BA060C2C84B3}"/>
              </a:ext>
            </a:extLst>
          </p:cNvPr>
          <p:cNvPicPr>
            <a:picLocks noChangeAspect="1"/>
          </p:cNvPicPr>
          <p:nvPr/>
        </p:nvPicPr>
        <p:blipFill>
          <a:blip r:embed="rId2"/>
          <a:srcRect t="42778" b="28056"/>
          <a:stretch/>
        </p:blipFill>
        <p:spPr>
          <a:xfrm>
            <a:off x="1034233" y="1428817"/>
            <a:ext cx="7913327" cy="4295708"/>
          </a:xfrm>
          <a:prstGeom prst="rect">
            <a:avLst/>
          </a:prstGeom>
        </p:spPr>
      </p:pic>
    </p:spTree>
    <p:extLst>
      <p:ext uri="{BB962C8B-B14F-4D97-AF65-F5344CB8AC3E}">
        <p14:creationId xmlns:p14="http://schemas.microsoft.com/office/powerpoint/2010/main" val="195666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9B6C215-8F7E-FFC1-646C-2A17DCDA01D6}"/>
              </a:ext>
            </a:extLst>
          </p:cNvPr>
          <p:cNvSpPr>
            <a:spLocks noChangeArrowheads="1"/>
          </p:cNvSpPr>
          <p:nvPr/>
        </p:nvSpPr>
        <p:spPr bwMode="auto">
          <a:xfrm>
            <a:off x="257175" y="487787"/>
            <a:ext cx="11934825" cy="746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3) Model Development:</a:t>
            </a:r>
          </a:p>
          <a:p>
            <a:pPr marL="0" marR="0" lvl="0" indent="0" algn="l" defTabSz="914400" rtl="0" eaLnBrk="0" fontAlgn="base" latinLnBrk="0" hangingPunct="0">
              <a:lnSpc>
                <a:spcPct val="100000"/>
              </a:lnSpc>
              <a:spcBef>
                <a:spcPct val="0"/>
              </a:spcBef>
              <a:spcAft>
                <a:spcPct val="0"/>
              </a:spcAft>
              <a:buClrTx/>
              <a:buSzTx/>
              <a:tabLst/>
            </a:pPr>
            <a:endParaRPr lang="en-US" altLang="en-US" sz="1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err="1">
                <a:ln>
                  <a:noFill/>
                </a:ln>
                <a:solidFill>
                  <a:schemeClr val="tx1"/>
                </a:solidFill>
                <a:effectLst/>
                <a:latin typeface="Arial" panose="020B0604020202020204" pitchFamily="34" charset="0"/>
              </a:rPr>
              <a:t>i</a:t>
            </a:r>
            <a:r>
              <a:rPr kumimoji="0" lang="en-US" altLang="en-US" sz="1200" b="1" i="0" u="none" strike="noStrike" cap="none" normalizeH="0" baseline="0" dirty="0">
                <a:ln>
                  <a:noFill/>
                </a:ln>
                <a:solidFill>
                  <a:schemeClr val="tx1"/>
                </a:solidFill>
                <a:effectLst/>
                <a:latin typeface="Arial" panose="020B0604020202020204" pitchFamily="34" charset="0"/>
              </a:rPr>
              <a:t>) Feature Selection</a:t>
            </a:r>
            <a:r>
              <a:rPr kumimoji="0" lang="en-US" altLang="en-US" sz="1200" b="0" i="0" u="none" strike="noStrike" cap="none" normalizeH="0" baseline="0" dirty="0">
                <a:ln>
                  <a:noFill/>
                </a:ln>
                <a:solidFill>
                  <a:schemeClr val="tx1"/>
                </a:solidFill>
                <a:effectLst/>
                <a:latin typeface="Arial" panose="020B0604020202020204" pitchFamily="34" charset="0"/>
              </a:rPr>
              <a:t>: The features were selected for training , excluding the target variable</a:t>
            </a:r>
            <a:r>
              <a:rPr lang="en-US" altLang="en-US" sz="1200" dirty="0">
                <a:solidFill>
                  <a:schemeClr val="tx1"/>
                </a:solidFill>
                <a:latin typeface="Arial" panose="020B0604020202020204" pitchFamily="34" charset="0"/>
              </a:rPr>
              <a:t>,” </a:t>
            </a:r>
            <a:r>
              <a:rPr lang="en-US" sz="1200" dirty="0" err="1">
                <a:solidFill>
                  <a:schemeClr val="tx1"/>
                </a:solidFill>
                <a:latin typeface="Arial" panose="020B0604020202020204" pitchFamily="34" charset="0"/>
              </a:rPr>
              <a:t>generated_power_kw</a:t>
            </a:r>
            <a:r>
              <a:rPr lang="en-US" altLang="en-US" sz="1200" dirty="0" err="1">
                <a:solidFill>
                  <a:schemeClr val="tx1"/>
                </a:solidFill>
                <a:latin typeface="Arial" panose="020B0604020202020204" pitchFamily="34" charset="0"/>
              </a:rPr>
              <a:t>”,which</a:t>
            </a:r>
            <a:r>
              <a:rPr lang="en-US" altLang="en-US" sz="1200" dirty="0">
                <a:solidFill>
                  <a:schemeClr val="tx1"/>
                </a:solidFill>
                <a:latin typeface="Arial" panose="020B0604020202020204" pitchFamily="34" charset="0"/>
              </a:rPr>
              <a:t> was defined as Y = </a:t>
            </a:r>
            <a:r>
              <a:rPr lang="en-US" altLang="en-US" sz="1200" dirty="0" err="1">
                <a:solidFill>
                  <a:schemeClr val="tx1"/>
                </a:solidFill>
                <a:latin typeface="Arial" panose="020B0604020202020204" pitchFamily="34" charset="0"/>
              </a:rPr>
              <a:t>df</a:t>
            </a:r>
            <a:r>
              <a:rPr lang="en-US" altLang="en-US" sz="1200" dirty="0">
                <a:solidFill>
                  <a:schemeClr val="tx1"/>
                </a:solidFill>
                <a:latin typeface="Arial" panose="020B0604020202020204" pitchFamily="34" charset="0"/>
              </a:rPr>
              <a:t>[‘</a:t>
            </a:r>
            <a:r>
              <a:rPr lang="en-US" sz="1200" dirty="0" err="1">
                <a:solidFill>
                  <a:schemeClr val="tx1"/>
                </a:solidFill>
                <a:latin typeface="Arial" panose="020B0604020202020204" pitchFamily="34" charset="0"/>
              </a:rPr>
              <a:t>generated_power_kw</a:t>
            </a:r>
            <a:r>
              <a:rPr lang="en-US" altLang="en-US" sz="1200" dirty="0">
                <a:solidFill>
                  <a:schemeClr val="tx1"/>
                </a:solidFill>
                <a:latin typeface="Arial" panose="020B0604020202020204" pitchFamily="34" charset="0"/>
              </a:rPr>
              <a:t>’].</a:t>
            </a:r>
            <a:br>
              <a:rPr lang="en-US" altLang="en-US" sz="1200" dirty="0">
                <a:solidFill>
                  <a:schemeClr val="tx1"/>
                </a:solidFill>
                <a:latin typeface="Arial" panose="020B0604020202020204" pitchFamily="34" charset="0"/>
              </a:rPr>
            </a:b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ii) Train-Test Split</a:t>
            </a:r>
            <a:r>
              <a:rPr kumimoji="0" lang="en-US" altLang="en-US" sz="1200" b="0" i="0" u="none" strike="noStrike" cap="none" normalizeH="0" baseline="0" dirty="0">
                <a:ln>
                  <a:noFill/>
                </a:ln>
                <a:solidFill>
                  <a:schemeClr val="tx1"/>
                </a:solidFill>
                <a:effectLst/>
                <a:latin typeface="Arial" panose="020B0604020202020204" pitchFamily="34" charset="0"/>
              </a:rPr>
              <a:t>: The dataset was split into training (80%) and testing (20%) subsets using the </a:t>
            </a:r>
            <a:r>
              <a:rPr kumimoji="0" lang="en-US" altLang="en-US" sz="1200" b="0" i="0" u="none" strike="noStrike" cap="none" normalizeH="0" baseline="0" dirty="0" err="1">
                <a:ln>
                  <a:noFill/>
                </a:ln>
                <a:solidFill>
                  <a:schemeClr val="tx1"/>
                </a:solidFill>
                <a:effectLst/>
                <a:latin typeface="Arial Unicode MS"/>
              </a:rPr>
              <a:t>train_test_split</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a:ln>
                  <a:noFill/>
                </a:ln>
                <a:solidFill>
                  <a:schemeClr val="tx1"/>
                </a:solidFill>
                <a:effectLst/>
              </a:rPr>
              <a:t> function with a test size of 0.2 and random state set to 30 to ensure reproducibility.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iii) Feature Scaling</a:t>
            </a:r>
            <a:r>
              <a:rPr kumimoji="0" lang="en-US" altLang="en-US" sz="1200" b="0" i="0" u="none" strike="noStrike" cap="none" normalizeH="0" baseline="0" dirty="0">
                <a:ln>
                  <a:noFill/>
                </a:ln>
                <a:solidFill>
                  <a:schemeClr val="tx1"/>
                </a:solidFill>
                <a:effectLst/>
                <a:latin typeface="Arial" panose="020B0604020202020204" pitchFamily="34" charset="0"/>
              </a:rPr>
              <a:t>: The features were scaled using </a:t>
            </a:r>
            <a:r>
              <a:rPr kumimoji="0" lang="en-US" altLang="en-US" sz="1200" b="0" i="0" u="none" strike="noStrike" cap="none" normalizeH="0" baseline="0" dirty="0" err="1">
                <a:ln>
                  <a:noFill/>
                </a:ln>
                <a:solidFill>
                  <a:schemeClr val="tx1"/>
                </a:solidFill>
                <a:effectLst/>
                <a:latin typeface="Arial Unicode MS"/>
              </a:rPr>
              <a:t>StandardScaler</a:t>
            </a:r>
            <a:r>
              <a:rPr kumimoji="0" lang="en-US" altLang="en-US" sz="1200" b="0" i="0" u="none" strike="noStrike" cap="none" normalizeH="0" baseline="0" dirty="0">
                <a:ln>
                  <a:noFill/>
                </a:ln>
                <a:solidFill>
                  <a:schemeClr val="tx1"/>
                </a:solidFill>
                <a:effectLst/>
              </a:rPr>
              <a:t> to standardize them from range(0-1), which is essential for ensuring that the linear regression model works effectively since each features of different range and units.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iv) Model Fitting</a:t>
            </a:r>
            <a:r>
              <a:rPr kumimoji="0" lang="en-US" altLang="en-US" sz="1200" b="0" i="0" u="none" strike="noStrike" cap="none" normalizeH="0" baseline="0" dirty="0">
                <a:ln>
                  <a:noFill/>
                </a:ln>
                <a:solidFill>
                  <a:schemeClr val="tx1"/>
                </a:solidFill>
                <a:effectLst/>
                <a:latin typeface="Arial" panose="020B0604020202020204" pitchFamily="34" charset="0"/>
              </a:rPr>
              <a:t>: A linear regression model was then fitted to the training data using the </a:t>
            </a:r>
            <a:r>
              <a:rPr kumimoji="0" lang="en-US" altLang="en-US" sz="1200" b="0" i="0" u="none" strike="noStrike" cap="none" normalizeH="0" baseline="0" dirty="0" err="1">
                <a:ln>
                  <a:noFill/>
                </a:ln>
                <a:solidFill>
                  <a:schemeClr val="tx1"/>
                </a:solidFill>
                <a:effectLst/>
                <a:latin typeface="Arial Unicode MS"/>
              </a:rPr>
              <a:t>LinearRegression</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a:ln>
                  <a:noFill/>
                </a:ln>
                <a:solidFill>
                  <a:schemeClr val="tx1"/>
                </a:solidFill>
                <a:effectLst/>
              </a:rPr>
              <a:t> method from the </a:t>
            </a:r>
            <a:r>
              <a:rPr kumimoji="0" lang="en-US" altLang="en-US" sz="1200" b="0" i="0" u="none" strike="noStrike" cap="none" normalizeH="0" baseline="0" dirty="0" err="1">
                <a:ln>
                  <a:noFill/>
                </a:ln>
                <a:solidFill>
                  <a:schemeClr val="tx1"/>
                </a:solidFill>
                <a:effectLst/>
                <a:latin typeface="Arial Unicode MS"/>
              </a:rPr>
              <a:t>sklearn</a:t>
            </a:r>
            <a:r>
              <a:rPr kumimoji="0" lang="en-US" altLang="en-US" sz="1200" b="0" i="0" u="none" strike="noStrike" cap="none" normalizeH="0" baseline="0" dirty="0">
                <a:ln>
                  <a:noFill/>
                </a:ln>
                <a:solidFill>
                  <a:schemeClr val="tx1"/>
                </a:solidFill>
                <a:effectLst/>
              </a:rPr>
              <a:t> library to the scaled training dataset </a:t>
            </a:r>
            <a:r>
              <a:rPr kumimoji="0" lang="en-US" altLang="en-US" sz="1200" b="0" i="0" u="none" strike="noStrike" cap="none" normalizeH="0" baseline="0" dirty="0" err="1">
                <a:ln>
                  <a:noFill/>
                </a:ln>
                <a:solidFill>
                  <a:schemeClr val="tx1"/>
                </a:solidFill>
                <a:effectLst/>
              </a:rPr>
              <a:t>x_train_scaled</a:t>
            </a:r>
            <a:r>
              <a:rPr kumimoji="0" lang="en-US" altLang="en-US" sz="1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solidFill>
                <a:schemeClr val="tx1"/>
              </a:solidFill>
              <a:latin typeface="Arial" panose="020B0604020202020204" pitchFamily="34" charset="0"/>
            </a:endParaRPr>
          </a:p>
          <a:p>
            <a:pPr>
              <a:lnSpc>
                <a:spcPts val="1425"/>
              </a:lnSpc>
            </a:pPr>
            <a:r>
              <a:rPr lang="en-IN" sz="900" b="0" dirty="0">
                <a:solidFill>
                  <a:srgbClr val="AF00DB"/>
                </a:solidFill>
                <a:effectLst/>
                <a:latin typeface="Consolas" panose="020B0609020204030204" pitchFamily="49" charset="0"/>
              </a:rPr>
              <a:t>from</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sklearn</a:t>
            </a:r>
            <a:r>
              <a:rPr lang="en-IN" sz="900" b="0" dirty="0" err="1">
                <a:solidFill>
                  <a:srgbClr val="3B3B3B"/>
                </a:solidFill>
                <a:effectLst/>
                <a:latin typeface="Consolas" panose="020B0609020204030204" pitchFamily="49" charset="0"/>
              </a:rPr>
              <a:t>.</a:t>
            </a:r>
            <a:r>
              <a:rPr lang="en-IN" sz="900" b="0" dirty="0" err="1">
                <a:solidFill>
                  <a:srgbClr val="267F99"/>
                </a:solidFill>
                <a:effectLst/>
                <a:latin typeface="Consolas" panose="020B0609020204030204" pitchFamily="49" charset="0"/>
              </a:rPr>
              <a:t>model_selection</a:t>
            </a:r>
            <a:r>
              <a:rPr lang="en-IN" sz="900" b="0" dirty="0">
                <a:solidFill>
                  <a:srgbClr val="3B3B3B"/>
                </a:solidFill>
                <a:effectLst/>
                <a:latin typeface="Consolas" panose="020B0609020204030204" pitchFamily="49" charset="0"/>
              </a:rPr>
              <a:t> </a:t>
            </a:r>
            <a:r>
              <a:rPr lang="en-IN" sz="900" b="0" dirty="0">
                <a:solidFill>
                  <a:srgbClr val="AF00DB"/>
                </a:solidFill>
                <a:effectLst/>
                <a:latin typeface="Consolas" panose="020B0609020204030204" pitchFamily="49" charset="0"/>
              </a:rPr>
              <a:t>import</a:t>
            </a:r>
            <a:r>
              <a:rPr lang="en-IN" sz="900" b="0" dirty="0">
                <a:solidFill>
                  <a:srgbClr val="3B3B3B"/>
                </a:solidFill>
                <a:effectLst/>
                <a:latin typeface="Consolas" panose="020B0609020204030204" pitchFamily="49" charset="0"/>
              </a:rPr>
              <a:t> </a:t>
            </a:r>
            <a:r>
              <a:rPr lang="en-IN" sz="900" b="0" dirty="0" err="1">
                <a:solidFill>
                  <a:srgbClr val="795E26"/>
                </a:solidFill>
                <a:effectLst/>
                <a:latin typeface="Consolas" panose="020B0609020204030204" pitchFamily="49" charset="0"/>
              </a:rPr>
              <a:t>train_test_split</a:t>
            </a:r>
            <a:endParaRPr lang="en-IN" sz="900" b="0" dirty="0">
              <a:solidFill>
                <a:srgbClr val="3B3B3B"/>
              </a:solidFill>
              <a:effectLst/>
              <a:latin typeface="Consolas" panose="020B0609020204030204" pitchFamily="49" charset="0"/>
            </a:endParaRPr>
          </a:p>
          <a:p>
            <a:pPr>
              <a:lnSpc>
                <a:spcPts val="1425"/>
              </a:lnSpc>
            </a:pPr>
            <a:r>
              <a:rPr lang="en-IN" sz="900" b="0" dirty="0">
                <a:solidFill>
                  <a:srgbClr val="AF00DB"/>
                </a:solidFill>
                <a:effectLst/>
                <a:latin typeface="Consolas" panose="020B0609020204030204" pitchFamily="49" charset="0"/>
              </a:rPr>
              <a:t>from</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sklearn</a:t>
            </a:r>
            <a:r>
              <a:rPr lang="en-IN" sz="900" b="0" dirty="0" err="1">
                <a:solidFill>
                  <a:srgbClr val="3B3B3B"/>
                </a:solidFill>
                <a:effectLst/>
                <a:latin typeface="Consolas" panose="020B0609020204030204" pitchFamily="49" charset="0"/>
              </a:rPr>
              <a:t>.</a:t>
            </a:r>
            <a:r>
              <a:rPr lang="en-IN" sz="900" b="0" dirty="0" err="1">
                <a:solidFill>
                  <a:srgbClr val="267F99"/>
                </a:solidFill>
                <a:effectLst/>
                <a:latin typeface="Consolas" panose="020B0609020204030204" pitchFamily="49" charset="0"/>
              </a:rPr>
              <a:t>preprocessing</a:t>
            </a:r>
            <a:r>
              <a:rPr lang="en-IN" sz="900" b="0" dirty="0">
                <a:solidFill>
                  <a:srgbClr val="3B3B3B"/>
                </a:solidFill>
                <a:effectLst/>
                <a:latin typeface="Consolas" panose="020B0609020204030204" pitchFamily="49" charset="0"/>
              </a:rPr>
              <a:t> </a:t>
            </a:r>
            <a:r>
              <a:rPr lang="en-IN" sz="900" b="0" dirty="0">
                <a:solidFill>
                  <a:srgbClr val="AF00DB"/>
                </a:solidFill>
                <a:effectLst/>
                <a:latin typeface="Consolas" panose="020B0609020204030204" pitchFamily="49" charset="0"/>
              </a:rPr>
              <a:t>import</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StandardScaler</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PolynomialFeatures</a:t>
            </a:r>
            <a:endParaRPr lang="en-IN" sz="900" b="0" dirty="0">
              <a:solidFill>
                <a:srgbClr val="3B3B3B"/>
              </a:solidFill>
              <a:effectLst/>
              <a:latin typeface="Consolas" panose="020B0609020204030204" pitchFamily="49" charset="0"/>
            </a:endParaRPr>
          </a:p>
          <a:p>
            <a:pPr>
              <a:lnSpc>
                <a:spcPts val="1425"/>
              </a:lnSpc>
            </a:pPr>
            <a:r>
              <a:rPr lang="en-IN" sz="900" b="0" dirty="0">
                <a:solidFill>
                  <a:srgbClr val="AF00DB"/>
                </a:solidFill>
                <a:effectLst/>
                <a:latin typeface="Consolas" panose="020B0609020204030204" pitchFamily="49" charset="0"/>
              </a:rPr>
              <a:t>from</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sklearn</a:t>
            </a:r>
            <a:r>
              <a:rPr lang="en-IN" sz="900" b="0" dirty="0" err="1">
                <a:solidFill>
                  <a:srgbClr val="3B3B3B"/>
                </a:solidFill>
                <a:effectLst/>
                <a:latin typeface="Consolas" panose="020B0609020204030204" pitchFamily="49" charset="0"/>
              </a:rPr>
              <a:t>.</a:t>
            </a:r>
            <a:r>
              <a:rPr lang="en-IN" sz="900" b="0" dirty="0" err="1">
                <a:solidFill>
                  <a:srgbClr val="267F99"/>
                </a:solidFill>
                <a:effectLst/>
                <a:latin typeface="Consolas" panose="020B0609020204030204" pitchFamily="49" charset="0"/>
              </a:rPr>
              <a:t>linear_model</a:t>
            </a:r>
            <a:r>
              <a:rPr lang="en-IN" sz="900" b="0" dirty="0">
                <a:solidFill>
                  <a:srgbClr val="3B3B3B"/>
                </a:solidFill>
                <a:effectLst/>
                <a:latin typeface="Consolas" panose="020B0609020204030204" pitchFamily="49" charset="0"/>
              </a:rPr>
              <a:t> </a:t>
            </a:r>
            <a:r>
              <a:rPr lang="en-IN" sz="900" b="0" dirty="0">
                <a:solidFill>
                  <a:srgbClr val="AF00DB"/>
                </a:solidFill>
                <a:effectLst/>
                <a:latin typeface="Consolas" panose="020B0609020204030204" pitchFamily="49" charset="0"/>
              </a:rPr>
              <a:t>import</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LinearRegression</a:t>
            </a:r>
            <a:endParaRPr lang="en-IN" sz="900" b="0" dirty="0">
              <a:solidFill>
                <a:srgbClr val="3B3B3B"/>
              </a:solidFill>
              <a:effectLst/>
              <a:latin typeface="Consolas" panose="020B0609020204030204" pitchFamily="49" charset="0"/>
            </a:endParaRPr>
          </a:p>
          <a:p>
            <a:pPr>
              <a:lnSpc>
                <a:spcPts val="1425"/>
              </a:lnSpc>
            </a:pPr>
            <a:r>
              <a:rPr lang="en-IN" sz="900" b="0" dirty="0">
                <a:solidFill>
                  <a:srgbClr val="AF00DB"/>
                </a:solidFill>
                <a:effectLst/>
                <a:latin typeface="Consolas" panose="020B0609020204030204" pitchFamily="49" charset="0"/>
              </a:rPr>
              <a:t>from</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sklearn</a:t>
            </a:r>
            <a:r>
              <a:rPr lang="en-IN" sz="900" b="0" dirty="0" err="1">
                <a:solidFill>
                  <a:srgbClr val="3B3B3B"/>
                </a:solidFill>
                <a:effectLst/>
                <a:latin typeface="Consolas" panose="020B0609020204030204" pitchFamily="49" charset="0"/>
              </a:rPr>
              <a:t>.</a:t>
            </a:r>
            <a:r>
              <a:rPr lang="en-IN" sz="900" b="0" dirty="0" err="1">
                <a:solidFill>
                  <a:srgbClr val="267F99"/>
                </a:solidFill>
                <a:effectLst/>
                <a:latin typeface="Consolas" panose="020B0609020204030204" pitchFamily="49" charset="0"/>
              </a:rPr>
              <a:t>metrics</a:t>
            </a:r>
            <a:r>
              <a:rPr lang="en-IN" sz="900" b="0" dirty="0">
                <a:solidFill>
                  <a:srgbClr val="3B3B3B"/>
                </a:solidFill>
                <a:effectLst/>
                <a:latin typeface="Consolas" panose="020B0609020204030204" pitchFamily="49" charset="0"/>
              </a:rPr>
              <a:t> </a:t>
            </a:r>
            <a:r>
              <a:rPr lang="en-IN" sz="900" b="0" dirty="0">
                <a:solidFill>
                  <a:srgbClr val="AF00DB"/>
                </a:solidFill>
                <a:effectLst/>
                <a:latin typeface="Consolas" panose="020B0609020204030204" pitchFamily="49" charset="0"/>
              </a:rPr>
              <a:t>import</a:t>
            </a:r>
            <a:r>
              <a:rPr lang="en-IN" sz="900" b="0" dirty="0">
                <a:solidFill>
                  <a:srgbClr val="3B3B3B"/>
                </a:solidFill>
                <a:effectLst/>
                <a:latin typeface="Consolas" panose="020B0609020204030204" pitchFamily="49" charset="0"/>
              </a:rPr>
              <a:t> </a:t>
            </a:r>
            <a:r>
              <a:rPr lang="en-IN" sz="900" b="0" dirty="0" err="1">
                <a:solidFill>
                  <a:srgbClr val="795E26"/>
                </a:solidFill>
                <a:effectLst/>
                <a:latin typeface="Consolas" panose="020B0609020204030204" pitchFamily="49" charset="0"/>
              </a:rPr>
              <a:t>mean_squared_error</a:t>
            </a:r>
            <a:r>
              <a:rPr lang="en-IN" sz="900" b="0" dirty="0">
                <a:solidFill>
                  <a:srgbClr val="3B3B3B"/>
                </a:solidFill>
                <a:effectLst/>
                <a:latin typeface="Consolas" panose="020B0609020204030204" pitchFamily="49" charset="0"/>
              </a:rPr>
              <a:t>, </a:t>
            </a:r>
            <a:r>
              <a:rPr lang="en-IN" sz="900" b="0" dirty="0" err="1">
                <a:solidFill>
                  <a:srgbClr val="795E26"/>
                </a:solidFill>
                <a:effectLst/>
                <a:latin typeface="Consolas" panose="020B0609020204030204" pitchFamily="49" charset="0"/>
              </a:rPr>
              <a:t>mean_absolute_error</a:t>
            </a:r>
            <a:endParaRPr lang="en-IN" sz="900" b="0" dirty="0">
              <a:solidFill>
                <a:srgbClr val="3B3B3B"/>
              </a:solidFill>
              <a:effectLst/>
              <a:latin typeface="Consolas" panose="020B0609020204030204" pitchFamily="49" charset="0"/>
            </a:endParaRPr>
          </a:p>
          <a:p>
            <a:pPr>
              <a:lnSpc>
                <a:spcPts val="1425"/>
              </a:lnSpc>
            </a:pPr>
            <a:r>
              <a:rPr lang="en-IN" sz="900" b="0" dirty="0">
                <a:solidFill>
                  <a:srgbClr val="AF00DB"/>
                </a:solidFill>
                <a:effectLst/>
                <a:latin typeface="Consolas" panose="020B0609020204030204" pitchFamily="49" charset="0"/>
              </a:rPr>
              <a:t>from</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sklearn</a:t>
            </a:r>
            <a:r>
              <a:rPr lang="en-IN" sz="900" b="0" dirty="0" err="1">
                <a:solidFill>
                  <a:srgbClr val="3B3B3B"/>
                </a:solidFill>
                <a:effectLst/>
                <a:latin typeface="Consolas" panose="020B0609020204030204" pitchFamily="49" charset="0"/>
              </a:rPr>
              <a:t>.</a:t>
            </a:r>
            <a:r>
              <a:rPr lang="en-IN" sz="900" b="0" dirty="0" err="1">
                <a:solidFill>
                  <a:srgbClr val="267F99"/>
                </a:solidFill>
                <a:effectLst/>
                <a:latin typeface="Consolas" panose="020B0609020204030204" pitchFamily="49" charset="0"/>
              </a:rPr>
              <a:t>metrics</a:t>
            </a:r>
            <a:r>
              <a:rPr lang="en-IN" sz="900" b="0" dirty="0">
                <a:solidFill>
                  <a:srgbClr val="3B3B3B"/>
                </a:solidFill>
                <a:effectLst/>
                <a:latin typeface="Consolas" panose="020B0609020204030204" pitchFamily="49" charset="0"/>
              </a:rPr>
              <a:t> </a:t>
            </a:r>
            <a:r>
              <a:rPr lang="en-IN" sz="900" b="0" dirty="0">
                <a:solidFill>
                  <a:srgbClr val="AF00DB"/>
                </a:solidFill>
                <a:effectLst/>
                <a:latin typeface="Consolas" panose="020B0609020204030204" pitchFamily="49" charset="0"/>
              </a:rPr>
              <a:t>import</a:t>
            </a:r>
            <a:r>
              <a:rPr lang="en-IN" sz="900" b="0" dirty="0">
                <a:solidFill>
                  <a:srgbClr val="3B3B3B"/>
                </a:solidFill>
                <a:effectLst/>
                <a:latin typeface="Consolas" panose="020B0609020204030204" pitchFamily="49" charset="0"/>
              </a:rPr>
              <a:t> </a:t>
            </a:r>
            <a:r>
              <a:rPr lang="en-IN" sz="900" b="0" dirty="0">
                <a:solidFill>
                  <a:srgbClr val="795E26"/>
                </a:solidFill>
                <a:effectLst/>
                <a:latin typeface="Consolas" panose="020B0609020204030204" pitchFamily="49" charset="0"/>
              </a:rPr>
              <a:t>r2_score</a:t>
            </a:r>
            <a:endParaRPr lang="en-IN" sz="900" b="0" dirty="0">
              <a:solidFill>
                <a:srgbClr val="3B3B3B"/>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a:lnSpc>
                <a:spcPts val="1425"/>
              </a:lnSpc>
            </a:pPr>
            <a:r>
              <a:rPr lang="en-US" sz="900" b="0" dirty="0">
                <a:solidFill>
                  <a:srgbClr val="008000"/>
                </a:solidFill>
                <a:effectLst/>
                <a:latin typeface="Consolas" panose="020B0609020204030204" pitchFamily="49" charset="0"/>
              </a:rPr>
              <a:t>#spliting target and features</a:t>
            </a:r>
            <a:endParaRPr lang="en-US" sz="900" b="0" dirty="0">
              <a:solidFill>
                <a:srgbClr val="3B3B3B"/>
              </a:solidFill>
              <a:effectLst/>
              <a:latin typeface="Consolas" panose="020B0609020204030204" pitchFamily="49" charset="0"/>
            </a:endParaRPr>
          </a:p>
          <a:p>
            <a:pPr>
              <a:lnSpc>
                <a:spcPts val="1425"/>
              </a:lnSpc>
            </a:pPr>
            <a:r>
              <a:rPr lang="en-US" sz="900" b="0" dirty="0">
                <a:solidFill>
                  <a:srgbClr val="0070C1"/>
                </a:solidFill>
                <a:effectLst/>
                <a:latin typeface="Consolas" panose="020B0609020204030204" pitchFamily="49" charset="0"/>
              </a:rPr>
              <a:t>X</a:t>
            </a:r>
            <a:r>
              <a:rPr lang="en-US" sz="900" b="0" dirty="0">
                <a:solidFill>
                  <a:srgbClr val="3B3B3B"/>
                </a:solidFill>
                <a:effectLst/>
                <a:latin typeface="Consolas" panose="020B0609020204030204" pitchFamily="49" charset="0"/>
              </a:rPr>
              <a:t> </a:t>
            </a:r>
            <a:r>
              <a:rPr lang="en-US" sz="900" b="0" dirty="0">
                <a:solidFill>
                  <a:srgbClr val="000000"/>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df</a:t>
            </a:r>
            <a:r>
              <a:rPr lang="en-US" sz="900" b="0" dirty="0" err="1">
                <a:solidFill>
                  <a:srgbClr val="3B3B3B"/>
                </a:solidFill>
                <a:effectLst/>
                <a:latin typeface="Consolas" panose="020B0609020204030204" pitchFamily="49" charset="0"/>
              </a:rPr>
              <a:t>.</a:t>
            </a:r>
            <a:r>
              <a:rPr lang="en-US" sz="900" b="0" dirty="0" err="1">
                <a:solidFill>
                  <a:srgbClr val="795E26"/>
                </a:solidFill>
                <a:effectLst/>
                <a:latin typeface="Consolas" panose="020B0609020204030204" pitchFamily="49" charset="0"/>
              </a:rPr>
              <a:t>drop</a:t>
            </a:r>
            <a:r>
              <a:rPr lang="en-US" sz="900" b="0" dirty="0">
                <a:solidFill>
                  <a:srgbClr val="3B3B3B"/>
                </a:solidFill>
                <a:effectLst/>
                <a:latin typeface="Consolas" panose="020B0609020204030204" pitchFamily="49" charset="0"/>
              </a:rPr>
              <a:t>(</a:t>
            </a:r>
            <a:r>
              <a:rPr lang="en-US" sz="900" b="0" dirty="0">
                <a:solidFill>
                  <a:srgbClr val="A31515"/>
                </a:solidFill>
                <a:effectLst/>
                <a:latin typeface="Consolas" panose="020B0609020204030204" pitchFamily="49" charset="0"/>
              </a:rPr>
              <a:t>'</a:t>
            </a:r>
            <a:r>
              <a:rPr lang="en-US" sz="900" b="0" dirty="0" err="1">
                <a:solidFill>
                  <a:srgbClr val="A31515"/>
                </a:solidFill>
                <a:effectLst/>
                <a:latin typeface="Consolas" panose="020B0609020204030204" pitchFamily="49" charset="0"/>
              </a:rPr>
              <a:t>generated_power_kw</a:t>
            </a:r>
            <a:r>
              <a:rPr lang="en-US" sz="900" b="0" dirty="0">
                <a:solidFill>
                  <a:srgbClr val="A31515"/>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a:solidFill>
                  <a:srgbClr val="001080"/>
                </a:solidFill>
                <a:effectLst/>
                <a:latin typeface="Consolas" panose="020B0609020204030204" pitchFamily="49" charset="0"/>
              </a:rPr>
              <a:t>axis</a:t>
            </a:r>
            <a:r>
              <a:rPr lang="en-US" sz="900" b="0" dirty="0">
                <a:solidFill>
                  <a:srgbClr val="000000"/>
                </a:solidFill>
                <a:effectLst/>
                <a:latin typeface="Consolas" panose="020B0609020204030204" pitchFamily="49" charset="0"/>
              </a:rPr>
              <a:t>=</a:t>
            </a:r>
            <a:r>
              <a:rPr lang="en-US" sz="900" b="0" dirty="0">
                <a:solidFill>
                  <a:srgbClr val="098658"/>
                </a:solidFill>
                <a:effectLst/>
                <a:latin typeface="Consolas" panose="020B0609020204030204" pitchFamily="49" charset="0"/>
              </a:rPr>
              <a:t>1</a:t>
            </a:r>
            <a:r>
              <a:rPr lang="en-US" sz="900" b="0" dirty="0">
                <a:solidFill>
                  <a:srgbClr val="3B3B3B"/>
                </a:solidFill>
                <a:effectLst/>
                <a:latin typeface="Consolas" panose="020B0609020204030204" pitchFamily="49" charset="0"/>
              </a:rPr>
              <a:t>)</a:t>
            </a:r>
          </a:p>
          <a:p>
            <a:pPr>
              <a:lnSpc>
                <a:spcPts val="1425"/>
              </a:lnSpc>
            </a:pPr>
            <a:r>
              <a:rPr lang="en-US" sz="900" b="0" dirty="0">
                <a:solidFill>
                  <a:srgbClr val="001080"/>
                </a:solidFill>
                <a:effectLst/>
                <a:latin typeface="Consolas" panose="020B0609020204030204" pitchFamily="49" charset="0"/>
              </a:rPr>
              <a:t>y</a:t>
            </a:r>
            <a:r>
              <a:rPr lang="en-US" sz="900" b="0" dirty="0">
                <a:solidFill>
                  <a:srgbClr val="3B3B3B"/>
                </a:solidFill>
                <a:effectLst/>
                <a:latin typeface="Consolas" panose="020B0609020204030204" pitchFamily="49" charset="0"/>
              </a:rPr>
              <a:t> </a:t>
            </a:r>
            <a:r>
              <a:rPr lang="en-US" sz="900" b="0" dirty="0">
                <a:solidFill>
                  <a:srgbClr val="000000"/>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df</a:t>
            </a:r>
            <a:r>
              <a:rPr lang="en-US" sz="900" b="0" dirty="0">
                <a:solidFill>
                  <a:srgbClr val="3B3B3B"/>
                </a:solidFill>
                <a:effectLst/>
                <a:latin typeface="Consolas" panose="020B0609020204030204" pitchFamily="49" charset="0"/>
              </a:rPr>
              <a:t>[</a:t>
            </a:r>
            <a:r>
              <a:rPr lang="en-US" sz="900" b="0" dirty="0">
                <a:solidFill>
                  <a:srgbClr val="A31515"/>
                </a:solidFill>
                <a:effectLst/>
                <a:latin typeface="Consolas" panose="020B0609020204030204" pitchFamily="49" charset="0"/>
              </a:rPr>
              <a:t>'</a:t>
            </a:r>
            <a:r>
              <a:rPr lang="en-US" sz="900" b="0" dirty="0" err="1">
                <a:solidFill>
                  <a:srgbClr val="A31515"/>
                </a:solidFill>
                <a:effectLst/>
                <a:latin typeface="Consolas" panose="020B0609020204030204" pitchFamily="49" charset="0"/>
              </a:rPr>
              <a:t>generated_power_kw</a:t>
            </a:r>
            <a:r>
              <a:rPr lang="en-US" sz="900" b="0" dirty="0">
                <a:solidFill>
                  <a:srgbClr val="A31515"/>
                </a:solidFill>
                <a:effectLst/>
                <a:latin typeface="Consolas" panose="020B0609020204030204" pitchFamily="49" charset="0"/>
              </a:rPr>
              <a:t>’</a:t>
            </a:r>
            <a:r>
              <a:rPr lang="en-US" sz="900" b="0" dirty="0">
                <a:solidFill>
                  <a:srgbClr val="3B3B3B"/>
                </a:solidFill>
                <a:effectLst/>
                <a:latin typeface="Consolas" panose="020B0609020204030204" pitchFamily="49" charset="0"/>
              </a:rPr>
              <a:t>]</a:t>
            </a:r>
            <a:br>
              <a:rPr lang="en-US" sz="900" b="0" dirty="0">
                <a:solidFill>
                  <a:srgbClr val="3B3B3B"/>
                </a:solidFill>
                <a:effectLst/>
                <a:latin typeface="Consolas" panose="020B0609020204030204" pitchFamily="49" charset="0"/>
              </a:rPr>
            </a:br>
            <a:endParaRPr lang="en-US" sz="900" b="0" dirty="0">
              <a:solidFill>
                <a:srgbClr val="3B3B3B"/>
              </a:solidFill>
              <a:effectLst/>
              <a:latin typeface="Consolas" panose="020B0609020204030204" pitchFamily="49" charset="0"/>
            </a:endParaRPr>
          </a:p>
          <a:p>
            <a:pPr>
              <a:lnSpc>
                <a:spcPts val="1425"/>
              </a:lnSpc>
            </a:pPr>
            <a:r>
              <a:rPr lang="en-US" sz="900" b="0" dirty="0">
                <a:solidFill>
                  <a:srgbClr val="008000"/>
                </a:solidFill>
                <a:effectLst/>
                <a:latin typeface="Consolas" panose="020B0609020204030204" pitchFamily="49" charset="0"/>
              </a:rPr>
              <a:t>#train test split</a:t>
            </a:r>
            <a:endParaRPr lang="en-US" sz="900" b="0" dirty="0">
              <a:solidFill>
                <a:srgbClr val="3B3B3B"/>
              </a:solidFill>
              <a:effectLst/>
              <a:latin typeface="Consolas" panose="020B0609020204030204" pitchFamily="49" charset="0"/>
            </a:endParaRPr>
          </a:p>
          <a:p>
            <a:pPr>
              <a:lnSpc>
                <a:spcPts val="1425"/>
              </a:lnSpc>
            </a:pPr>
            <a:r>
              <a:rPr lang="en-US" sz="900" b="0" dirty="0" err="1">
                <a:solidFill>
                  <a:srgbClr val="001080"/>
                </a:solidFill>
                <a:effectLst/>
                <a:latin typeface="Consolas" panose="020B0609020204030204" pitchFamily="49" charset="0"/>
              </a:rPr>
              <a:t>X_train</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X_test</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y_train</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y_test</a:t>
            </a:r>
            <a:r>
              <a:rPr lang="en-US" sz="900" b="0" dirty="0">
                <a:solidFill>
                  <a:srgbClr val="3B3B3B"/>
                </a:solidFill>
                <a:effectLst/>
                <a:latin typeface="Consolas" panose="020B0609020204030204" pitchFamily="49" charset="0"/>
              </a:rPr>
              <a:t> </a:t>
            </a:r>
            <a:r>
              <a:rPr lang="en-US" sz="900" b="0" dirty="0">
                <a:solidFill>
                  <a:srgbClr val="000000"/>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err="1">
                <a:solidFill>
                  <a:srgbClr val="795E26"/>
                </a:solidFill>
                <a:effectLst/>
                <a:latin typeface="Consolas" panose="020B0609020204030204" pitchFamily="49" charset="0"/>
              </a:rPr>
              <a:t>train_test_split</a:t>
            </a:r>
            <a:r>
              <a:rPr lang="en-US" sz="900" b="0" dirty="0">
                <a:solidFill>
                  <a:srgbClr val="3B3B3B"/>
                </a:solidFill>
                <a:effectLst/>
                <a:latin typeface="Consolas" panose="020B0609020204030204" pitchFamily="49" charset="0"/>
              </a:rPr>
              <a:t>(</a:t>
            </a:r>
            <a:r>
              <a:rPr lang="en-US" sz="900" b="0" dirty="0">
                <a:solidFill>
                  <a:srgbClr val="0070C1"/>
                </a:solidFill>
                <a:effectLst/>
                <a:latin typeface="Consolas" panose="020B0609020204030204" pitchFamily="49" charset="0"/>
              </a:rPr>
              <a:t>X</a:t>
            </a:r>
            <a:r>
              <a:rPr lang="en-US" sz="900" b="0" dirty="0">
                <a:solidFill>
                  <a:srgbClr val="3B3B3B"/>
                </a:solidFill>
                <a:effectLst/>
                <a:latin typeface="Consolas" panose="020B0609020204030204" pitchFamily="49" charset="0"/>
              </a:rPr>
              <a:t>, </a:t>
            </a:r>
            <a:r>
              <a:rPr lang="en-US" sz="900" b="0" dirty="0">
                <a:solidFill>
                  <a:srgbClr val="001080"/>
                </a:solidFill>
                <a:effectLst/>
                <a:latin typeface="Consolas" panose="020B0609020204030204" pitchFamily="49" charset="0"/>
              </a:rPr>
              <a:t>y</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test_size</a:t>
            </a:r>
            <a:r>
              <a:rPr lang="en-US" sz="900" b="0" dirty="0">
                <a:solidFill>
                  <a:srgbClr val="000000"/>
                </a:solidFill>
                <a:effectLst/>
                <a:latin typeface="Consolas" panose="020B0609020204030204" pitchFamily="49" charset="0"/>
              </a:rPr>
              <a:t>=</a:t>
            </a:r>
            <a:r>
              <a:rPr lang="en-US" sz="900" b="0" dirty="0">
                <a:solidFill>
                  <a:srgbClr val="098658"/>
                </a:solidFill>
                <a:effectLst/>
                <a:latin typeface="Consolas" panose="020B0609020204030204" pitchFamily="49" charset="0"/>
              </a:rPr>
              <a:t>0.2</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random_state</a:t>
            </a:r>
            <a:r>
              <a:rPr lang="en-US" sz="900" b="0" dirty="0">
                <a:solidFill>
                  <a:srgbClr val="000000"/>
                </a:solidFill>
                <a:effectLst/>
                <a:latin typeface="Consolas" panose="020B0609020204030204" pitchFamily="49" charset="0"/>
              </a:rPr>
              <a:t>=</a:t>
            </a:r>
            <a:r>
              <a:rPr lang="en-US" sz="900" b="0" dirty="0">
                <a:solidFill>
                  <a:srgbClr val="098658"/>
                </a:solidFill>
                <a:effectLst/>
                <a:latin typeface="Consolas" panose="020B0609020204030204" pitchFamily="49" charset="0"/>
              </a:rPr>
              <a:t>30</a:t>
            </a:r>
            <a:r>
              <a:rPr lang="en-US" sz="900" b="0" dirty="0">
                <a:solidFill>
                  <a:srgbClr val="3B3B3B"/>
                </a:solidFill>
                <a:effectLst/>
                <a:latin typeface="Consolas" panose="020B0609020204030204" pitchFamily="49" charset="0"/>
              </a:rPr>
              <a:t>)</a:t>
            </a:r>
          </a:p>
          <a:p>
            <a:pPr>
              <a:lnSpc>
                <a:spcPts val="1425"/>
              </a:lnSpc>
            </a:pPr>
            <a:endParaRPr lang="en-US" sz="900" dirty="0">
              <a:solidFill>
                <a:srgbClr val="3B3B3B"/>
              </a:solidFill>
              <a:latin typeface="Consolas" panose="020B0609020204030204" pitchFamily="49" charset="0"/>
            </a:endParaRPr>
          </a:p>
          <a:p>
            <a:pPr>
              <a:lnSpc>
                <a:spcPts val="1425"/>
              </a:lnSpc>
            </a:pPr>
            <a:r>
              <a:rPr lang="en-US" sz="900" b="0" dirty="0">
                <a:solidFill>
                  <a:srgbClr val="008000"/>
                </a:solidFill>
                <a:effectLst/>
                <a:latin typeface="Consolas" panose="020B0609020204030204" pitchFamily="49" charset="0"/>
              </a:rPr>
              <a:t>#scaling</a:t>
            </a:r>
            <a:endParaRPr lang="en-US" sz="900" b="0" dirty="0">
              <a:solidFill>
                <a:srgbClr val="3B3B3B"/>
              </a:solidFill>
              <a:effectLst/>
              <a:latin typeface="Consolas" panose="020B0609020204030204" pitchFamily="49" charset="0"/>
            </a:endParaRPr>
          </a:p>
          <a:p>
            <a:pPr>
              <a:lnSpc>
                <a:spcPts val="1425"/>
              </a:lnSpc>
            </a:pPr>
            <a:r>
              <a:rPr lang="en-US" sz="900" b="0" dirty="0">
                <a:solidFill>
                  <a:srgbClr val="001080"/>
                </a:solidFill>
                <a:effectLst/>
                <a:latin typeface="Consolas" panose="020B0609020204030204" pitchFamily="49" charset="0"/>
              </a:rPr>
              <a:t>scaler</a:t>
            </a:r>
            <a:r>
              <a:rPr lang="en-US" sz="900" b="0" dirty="0">
                <a:solidFill>
                  <a:srgbClr val="3B3B3B"/>
                </a:solidFill>
                <a:effectLst/>
                <a:latin typeface="Consolas" panose="020B0609020204030204" pitchFamily="49" charset="0"/>
              </a:rPr>
              <a:t> </a:t>
            </a:r>
            <a:r>
              <a:rPr lang="en-US" sz="900" b="0" dirty="0">
                <a:solidFill>
                  <a:srgbClr val="000000"/>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err="1">
                <a:solidFill>
                  <a:srgbClr val="267F99"/>
                </a:solidFill>
                <a:effectLst/>
                <a:latin typeface="Consolas" panose="020B0609020204030204" pitchFamily="49" charset="0"/>
              </a:rPr>
              <a:t>StandardScaler</a:t>
            </a:r>
            <a:r>
              <a:rPr lang="en-US" sz="900" b="0" dirty="0">
                <a:solidFill>
                  <a:srgbClr val="3B3B3B"/>
                </a:solidFill>
                <a:effectLst/>
                <a:latin typeface="Consolas" panose="020B0609020204030204" pitchFamily="49" charset="0"/>
              </a:rPr>
              <a:t>()</a:t>
            </a:r>
          </a:p>
          <a:p>
            <a:pPr>
              <a:lnSpc>
                <a:spcPts val="1425"/>
              </a:lnSpc>
            </a:pPr>
            <a:r>
              <a:rPr lang="en-US" sz="900" b="0" dirty="0" err="1">
                <a:solidFill>
                  <a:srgbClr val="001080"/>
                </a:solidFill>
                <a:effectLst/>
                <a:latin typeface="Consolas" panose="020B0609020204030204" pitchFamily="49" charset="0"/>
              </a:rPr>
              <a:t>X_train_scaled</a:t>
            </a:r>
            <a:r>
              <a:rPr lang="en-US" sz="900" b="0" dirty="0">
                <a:solidFill>
                  <a:srgbClr val="3B3B3B"/>
                </a:solidFill>
                <a:effectLst/>
                <a:latin typeface="Consolas" panose="020B0609020204030204" pitchFamily="49" charset="0"/>
              </a:rPr>
              <a:t> </a:t>
            </a:r>
            <a:r>
              <a:rPr lang="en-US" sz="900" b="0" dirty="0">
                <a:solidFill>
                  <a:srgbClr val="000000"/>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scaler</a:t>
            </a:r>
            <a:r>
              <a:rPr lang="en-US" sz="900" b="0" dirty="0" err="1">
                <a:solidFill>
                  <a:srgbClr val="3B3B3B"/>
                </a:solidFill>
                <a:effectLst/>
                <a:latin typeface="Consolas" panose="020B0609020204030204" pitchFamily="49" charset="0"/>
              </a:rPr>
              <a:t>.</a:t>
            </a:r>
            <a:r>
              <a:rPr lang="en-US" sz="900" b="0" dirty="0" err="1">
                <a:solidFill>
                  <a:srgbClr val="795E26"/>
                </a:solidFill>
                <a:effectLst/>
                <a:latin typeface="Consolas" panose="020B0609020204030204" pitchFamily="49" charset="0"/>
              </a:rPr>
              <a:t>fit_transform</a:t>
            </a:r>
            <a:r>
              <a:rPr lang="en-US" sz="900" b="0" dirty="0">
                <a:solidFill>
                  <a:srgbClr val="3B3B3B"/>
                </a:solidFill>
                <a:effectLst/>
                <a:latin typeface="Consolas" panose="020B0609020204030204" pitchFamily="49" charset="0"/>
              </a:rPr>
              <a:t>(</a:t>
            </a:r>
            <a:r>
              <a:rPr lang="en-US" sz="900" b="0" dirty="0" err="1">
                <a:solidFill>
                  <a:srgbClr val="001080"/>
                </a:solidFill>
                <a:effectLst/>
                <a:latin typeface="Consolas" panose="020B0609020204030204" pitchFamily="49" charset="0"/>
              </a:rPr>
              <a:t>X_train</a:t>
            </a:r>
            <a:r>
              <a:rPr lang="en-US" sz="900" b="0" dirty="0">
                <a:solidFill>
                  <a:srgbClr val="3B3B3B"/>
                </a:solidFill>
                <a:effectLst/>
                <a:latin typeface="Consolas" panose="020B0609020204030204" pitchFamily="49" charset="0"/>
              </a:rPr>
              <a:t>)</a:t>
            </a:r>
          </a:p>
          <a:p>
            <a:pPr>
              <a:lnSpc>
                <a:spcPts val="1425"/>
              </a:lnSpc>
            </a:pPr>
            <a:r>
              <a:rPr lang="en-US" sz="900" b="0" dirty="0" err="1">
                <a:solidFill>
                  <a:srgbClr val="001080"/>
                </a:solidFill>
                <a:effectLst/>
                <a:latin typeface="Consolas" panose="020B0609020204030204" pitchFamily="49" charset="0"/>
              </a:rPr>
              <a:t>X_test_scaled</a:t>
            </a:r>
            <a:r>
              <a:rPr lang="en-US" sz="900" b="0" dirty="0">
                <a:solidFill>
                  <a:srgbClr val="3B3B3B"/>
                </a:solidFill>
                <a:effectLst/>
                <a:latin typeface="Consolas" panose="020B0609020204030204" pitchFamily="49" charset="0"/>
              </a:rPr>
              <a:t> </a:t>
            </a:r>
            <a:r>
              <a:rPr lang="en-US" sz="900" b="0" dirty="0">
                <a:solidFill>
                  <a:srgbClr val="000000"/>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scaler</a:t>
            </a:r>
            <a:r>
              <a:rPr lang="en-US" sz="900" b="0" dirty="0" err="1">
                <a:solidFill>
                  <a:srgbClr val="3B3B3B"/>
                </a:solidFill>
                <a:effectLst/>
                <a:latin typeface="Consolas" panose="020B0609020204030204" pitchFamily="49" charset="0"/>
              </a:rPr>
              <a:t>.</a:t>
            </a:r>
            <a:r>
              <a:rPr lang="en-US" sz="900" b="0" dirty="0" err="1">
                <a:solidFill>
                  <a:srgbClr val="795E26"/>
                </a:solidFill>
                <a:effectLst/>
                <a:latin typeface="Consolas" panose="020B0609020204030204" pitchFamily="49" charset="0"/>
              </a:rPr>
              <a:t>transform</a:t>
            </a:r>
            <a:r>
              <a:rPr lang="en-US" sz="900" b="0" dirty="0">
                <a:solidFill>
                  <a:srgbClr val="3B3B3B"/>
                </a:solidFill>
                <a:effectLst/>
                <a:latin typeface="Consolas" panose="020B0609020204030204" pitchFamily="49" charset="0"/>
              </a:rPr>
              <a:t>(</a:t>
            </a:r>
            <a:r>
              <a:rPr lang="en-US" sz="900" b="0" dirty="0" err="1">
                <a:solidFill>
                  <a:srgbClr val="001080"/>
                </a:solidFill>
                <a:effectLst/>
                <a:latin typeface="Consolas" panose="020B0609020204030204" pitchFamily="49" charset="0"/>
              </a:rPr>
              <a:t>X_test</a:t>
            </a:r>
            <a:r>
              <a:rPr lang="en-US" sz="900" b="0" dirty="0">
                <a:solidFill>
                  <a:srgbClr val="3B3B3B"/>
                </a:solidFill>
                <a:effectLst/>
                <a:latin typeface="Consolas" panose="020B0609020204030204" pitchFamily="49" charset="0"/>
              </a:rPr>
              <a:t>)</a:t>
            </a:r>
          </a:p>
          <a:p>
            <a:pPr>
              <a:lnSpc>
                <a:spcPts val="1425"/>
              </a:lnSpc>
            </a:pPr>
            <a:endParaRPr lang="en-US" sz="900" b="0" dirty="0">
              <a:solidFill>
                <a:srgbClr val="3B3B3B"/>
              </a:solidFill>
              <a:effectLst/>
              <a:latin typeface="Consolas" panose="020B0609020204030204" pitchFamily="49" charset="0"/>
            </a:endParaRPr>
          </a:p>
          <a:p>
            <a:pPr>
              <a:lnSpc>
                <a:spcPts val="1425"/>
              </a:lnSpc>
            </a:pPr>
            <a:r>
              <a:rPr lang="en-IN" sz="900" b="0" dirty="0">
                <a:solidFill>
                  <a:srgbClr val="008000"/>
                </a:solidFill>
                <a:effectLst/>
                <a:latin typeface="Consolas" panose="020B0609020204030204" pitchFamily="49" charset="0"/>
              </a:rPr>
              <a:t># Train the model</a:t>
            </a:r>
            <a:endParaRPr lang="en-IN" sz="900" b="0" dirty="0">
              <a:solidFill>
                <a:srgbClr val="3B3B3B"/>
              </a:solidFill>
              <a:effectLst/>
              <a:latin typeface="Consolas" panose="020B0609020204030204" pitchFamily="49" charset="0"/>
            </a:endParaRPr>
          </a:p>
          <a:p>
            <a:pPr>
              <a:lnSpc>
                <a:spcPts val="1425"/>
              </a:lnSpc>
            </a:pPr>
            <a:r>
              <a:rPr lang="en-IN" sz="900" b="0" dirty="0">
                <a:solidFill>
                  <a:srgbClr val="001080"/>
                </a:solidFill>
                <a:effectLst/>
                <a:latin typeface="Consolas" panose="020B0609020204030204" pitchFamily="49" charset="0"/>
              </a:rPr>
              <a:t>model</a:t>
            </a:r>
            <a:r>
              <a:rPr lang="en-IN" sz="900" b="0" dirty="0">
                <a:solidFill>
                  <a:srgbClr val="3B3B3B"/>
                </a:solidFill>
                <a:effectLst/>
                <a:latin typeface="Consolas" panose="020B0609020204030204" pitchFamily="49" charset="0"/>
              </a:rPr>
              <a:t> </a:t>
            </a:r>
            <a:r>
              <a:rPr lang="en-IN" sz="900" b="0" dirty="0">
                <a:solidFill>
                  <a:srgbClr val="000000"/>
                </a:solidFill>
                <a:effectLst/>
                <a:latin typeface="Consolas" panose="020B0609020204030204" pitchFamily="49" charset="0"/>
              </a:rPr>
              <a:t>=</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LinearRegression</a:t>
            </a:r>
            <a:r>
              <a:rPr lang="en-IN" sz="900" b="0" dirty="0">
                <a:solidFill>
                  <a:srgbClr val="3B3B3B"/>
                </a:solidFill>
                <a:effectLst/>
                <a:latin typeface="Consolas" panose="020B0609020204030204" pitchFamily="49" charset="0"/>
              </a:rPr>
              <a:t>()</a:t>
            </a:r>
          </a:p>
          <a:p>
            <a:pPr>
              <a:lnSpc>
                <a:spcPts val="1425"/>
              </a:lnSpc>
            </a:pPr>
            <a:r>
              <a:rPr lang="en-IN" sz="900" b="0" dirty="0" err="1">
                <a:solidFill>
                  <a:srgbClr val="001080"/>
                </a:solidFill>
                <a:effectLst/>
                <a:latin typeface="Consolas" panose="020B0609020204030204" pitchFamily="49" charset="0"/>
              </a:rPr>
              <a:t>model</a:t>
            </a:r>
            <a:r>
              <a:rPr lang="en-IN" sz="900" b="0" dirty="0" err="1">
                <a:solidFill>
                  <a:srgbClr val="3B3B3B"/>
                </a:solidFill>
                <a:effectLst/>
                <a:latin typeface="Consolas" panose="020B0609020204030204" pitchFamily="49" charset="0"/>
              </a:rPr>
              <a:t>.</a:t>
            </a:r>
            <a:r>
              <a:rPr lang="en-IN" sz="900" b="0" dirty="0" err="1">
                <a:solidFill>
                  <a:srgbClr val="795E26"/>
                </a:solidFill>
                <a:effectLst/>
                <a:latin typeface="Consolas" panose="020B0609020204030204" pitchFamily="49" charset="0"/>
              </a:rPr>
              <a:t>fit</a:t>
            </a:r>
            <a:r>
              <a:rPr lang="en-IN" sz="900" b="0" dirty="0">
                <a:solidFill>
                  <a:srgbClr val="3B3B3B"/>
                </a:solidFill>
                <a:effectLst/>
                <a:latin typeface="Consolas" panose="020B0609020204030204" pitchFamily="49" charset="0"/>
              </a:rPr>
              <a:t>(</a:t>
            </a:r>
            <a:r>
              <a:rPr lang="en-IN" sz="900" b="0" dirty="0" err="1">
                <a:solidFill>
                  <a:srgbClr val="001080"/>
                </a:solidFill>
                <a:effectLst/>
                <a:latin typeface="Consolas" panose="020B0609020204030204" pitchFamily="49" charset="0"/>
              </a:rPr>
              <a:t>X_train_scaled</a:t>
            </a:r>
            <a:r>
              <a:rPr lang="en-IN" sz="900" b="0" dirty="0">
                <a:solidFill>
                  <a:srgbClr val="3B3B3B"/>
                </a:solidFill>
                <a:effectLst/>
                <a:latin typeface="Consolas" panose="020B0609020204030204" pitchFamily="49" charset="0"/>
              </a:rPr>
              <a:t>, </a:t>
            </a:r>
            <a:r>
              <a:rPr lang="en-IN" sz="900" b="0" dirty="0" err="1">
                <a:solidFill>
                  <a:srgbClr val="001080"/>
                </a:solidFill>
                <a:effectLst/>
                <a:latin typeface="Consolas" panose="020B0609020204030204" pitchFamily="49" charset="0"/>
              </a:rPr>
              <a:t>y_train</a:t>
            </a:r>
            <a:r>
              <a:rPr lang="en-IN" sz="900" b="0" dirty="0">
                <a:solidFill>
                  <a:srgbClr val="3B3B3B"/>
                </a:solidFill>
                <a:effectLst/>
                <a:latin typeface="Consolas" panose="020B0609020204030204" pitchFamily="49" charset="0"/>
              </a:rPr>
              <a:t>)</a:t>
            </a:r>
          </a:p>
          <a:p>
            <a:pPr>
              <a:lnSpc>
                <a:spcPts val="1425"/>
              </a:lnSpc>
            </a:pPr>
            <a:endParaRPr lang="en-US" sz="1200" b="0" dirty="0">
              <a:solidFill>
                <a:srgbClr val="3B3B3B"/>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882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A4F190-75D8-368B-706B-36DDCE63089A}"/>
              </a:ext>
            </a:extLst>
          </p:cNvPr>
          <p:cNvSpPr txBox="1"/>
          <p:nvPr/>
        </p:nvSpPr>
        <p:spPr>
          <a:xfrm>
            <a:off x="0" y="742950"/>
            <a:ext cx="9141618" cy="6776214"/>
          </a:xfrm>
          <a:prstGeom prst="rect">
            <a:avLst/>
          </a:prstGeom>
          <a:noFill/>
        </p:spPr>
        <p:txBody>
          <a:bodyPr wrap="square">
            <a:spAutoFit/>
          </a:bodyPr>
          <a:lstStyle/>
          <a:p>
            <a:r>
              <a:rPr lang="en-US" sz="1400" b="1" dirty="0"/>
              <a:t>4. Model Evaluation</a:t>
            </a:r>
          </a:p>
          <a:p>
            <a:endParaRPr lang="en-US" sz="1400" b="1" dirty="0"/>
          </a:p>
          <a:p>
            <a:r>
              <a:rPr lang="en-US" sz="1400" b="1" dirty="0"/>
              <a:t>    </a:t>
            </a:r>
            <a:r>
              <a:rPr lang="en-US" sz="1400" b="1" dirty="0" err="1"/>
              <a:t>i</a:t>
            </a:r>
            <a:r>
              <a:rPr lang="en-US" sz="1400" b="1" dirty="0"/>
              <a:t>)Mean Absolute Error (MAE)</a:t>
            </a:r>
            <a:r>
              <a:rPr lang="en-US" sz="1400" dirty="0"/>
              <a:t>:</a:t>
            </a:r>
          </a:p>
          <a:p>
            <a:pPr marL="457200" lvl="1"/>
            <a:r>
              <a:rPr lang="en-US" sz="1400" dirty="0"/>
              <a:t>MAE was calculated for both the training and testing datasets to evaluate the accuracy of the model’s predictions.</a:t>
            </a:r>
          </a:p>
          <a:p>
            <a:pPr marL="457200" lvl="1"/>
            <a:endParaRPr lang="en-US" sz="1400" dirty="0"/>
          </a:p>
          <a:p>
            <a:pPr>
              <a:lnSpc>
                <a:spcPts val="1425"/>
              </a:lnSpc>
            </a:pPr>
            <a:r>
              <a:rPr lang="en-US" sz="1400" dirty="0"/>
              <a:t>          </a:t>
            </a:r>
            <a:r>
              <a:rPr lang="en-US" sz="1200" b="0" dirty="0">
                <a:solidFill>
                  <a:srgbClr val="008000"/>
                </a:solidFill>
                <a:effectLst/>
                <a:latin typeface="Consolas" panose="020B0609020204030204" pitchFamily="49" charset="0"/>
              </a:rPr>
              <a:t># Evaluate the model - test</a:t>
            </a:r>
            <a:endParaRPr lang="en-US" sz="1200" b="0" dirty="0">
              <a:solidFill>
                <a:srgbClr val="3B3B3B"/>
              </a:solidFill>
              <a:effectLst/>
              <a:latin typeface="Consolas" panose="020B0609020204030204" pitchFamily="49" charset="0"/>
            </a:endParaRPr>
          </a:p>
          <a:p>
            <a:pPr>
              <a:lnSpc>
                <a:spcPts val="1425"/>
              </a:lnSpc>
            </a:pPr>
            <a:r>
              <a:rPr lang="en-US" sz="1200" b="0" dirty="0">
                <a:solidFill>
                  <a:srgbClr val="00108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y_pred</a:t>
            </a:r>
            <a:r>
              <a:rPr lang="en-US" sz="1200" b="0" dirty="0">
                <a:solidFill>
                  <a:srgbClr val="3B3B3B"/>
                </a:solidFill>
                <a:effectLst/>
                <a:latin typeface="Consolas" panose="020B0609020204030204" pitchFamily="49" charset="0"/>
              </a:rPr>
              <a:t> </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model</a:t>
            </a:r>
            <a:r>
              <a:rPr lang="en-US" sz="1200" b="0" dirty="0" err="1">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predict</a:t>
            </a:r>
            <a:r>
              <a:rPr lang="en-US" sz="1200" b="0" dirty="0">
                <a:solidFill>
                  <a:srgbClr val="3B3B3B"/>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X_test_scaled</a:t>
            </a:r>
            <a:r>
              <a:rPr lang="en-US" sz="1200" b="0" dirty="0">
                <a:solidFill>
                  <a:srgbClr val="3B3B3B"/>
                </a:solidFill>
                <a:effectLst/>
                <a:latin typeface="Consolas" panose="020B0609020204030204" pitchFamily="49" charset="0"/>
              </a:rPr>
              <a:t>)</a:t>
            </a:r>
          </a:p>
          <a:p>
            <a:pPr>
              <a:lnSpc>
                <a:spcPts val="1425"/>
              </a:lnSpc>
            </a:pPr>
            <a:r>
              <a:rPr lang="en-US" sz="1200" b="0" dirty="0">
                <a:solidFill>
                  <a:srgbClr val="00108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mae</a:t>
            </a:r>
            <a:r>
              <a:rPr lang="en-US" sz="1200" b="0" dirty="0">
                <a:solidFill>
                  <a:srgbClr val="3B3B3B"/>
                </a:solidFill>
                <a:effectLst/>
                <a:latin typeface="Consolas" panose="020B0609020204030204" pitchFamily="49" charset="0"/>
              </a:rPr>
              <a:t> </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err="1">
                <a:solidFill>
                  <a:srgbClr val="795E26"/>
                </a:solidFill>
                <a:effectLst/>
                <a:latin typeface="Consolas" panose="020B0609020204030204" pitchFamily="49" charset="0"/>
              </a:rPr>
              <a:t>mean_absolute_error</a:t>
            </a:r>
            <a:r>
              <a:rPr lang="en-US" sz="1200" b="0" dirty="0">
                <a:solidFill>
                  <a:srgbClr val="3B3B3B"/>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y_test</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y_pred</a:t>
            </a:r>
            <a:r>
              <a:rPr lang="en-US" sz="1200" b="0" dirty="0">
                <a:solidFill>
                  <a:srgbClr val="3B3B3B"/>
                </a:solidFill>
                <a:effectLst/>
                <a:latin typeface="Consolas" panose="020B0609020204030204" pitchFamily="49" charset="0"/>
              </a:rPr>
              <a:t>)</a:t>
            </a:r>
          </a:p>
          <a:p>
            <a:pPr>
              <a:lnSpc>
                <a:spcPts val="1425"/>
              </a:lnSpc>
            </a:pPr>
            <a:r>
              <a:rPr lang="en-US" sz="1200" b="0" dirty="0">
                <a:solidFill>
                  <a:srgbClr val="795E26"/>
                </a:solidFill>
                <a:effectLst/>
                <a:latin typeface="Consolas" panose="020B0609020204030204" pitchFamily="49" charset="0"/>
              </a:rPr>
              <a:t>      print</a:t>
            </a:r>
            <a:r>
              <a:rPr lang="en-US" sz="1200" b="0" dirty="0">
                <a:solidFill>
                  <a:srgbClr val="3B3B3B"/>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f</a:t>
            </a:r>
            <a:r>
              <a:rPr lang="en-US" sz="1200" b="0" dirty="0" err="1">
                <a:solidFill>
                  <a:srgbClr val="A31515"/>
                </a:solidFill>
                <a:effectLst/>
                <a:latin typeface="Consolas" panose="020B0609020204030204" pitchFamily="49" charset="0"/>
              </a:rPr>
              <a:t>"Mean</a:t>
            </a:r>
            <a:r>
              <a:rPr lang="en-US" sz="1200" b="0" dirty="0">
                <a:solidFill>
                  <a:srgbClr val="A31515"/>
                </a:solidFill>
                <a:effectLst/>
                <a:latin typeface="Consolas" panose="020B0609020204030204" pitchFamily="49" charset="0"/>
              </a:rPr>
              <a:t> Absolute Error on Test Set: </a:t>
            </a:r>
            <a:r>
              <a:rPr lang="en-US" sz="1200" b="0" dirty="0">
                <a:solidFill>
                  <a:srgbClr val="0000FF"/>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mae</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3B3B3B"/>
                </a:solidFill>
                <a:effectLst/>
                <a:latin typeface="Consolas" panose="020B0609020204030204" pitchFamily="49" charset="0"/>
              </a:rPr>
              <a:t>)</a:t>
            </a:r>
            <a:br>
              <a:rPr lang="en-US" sz="1200" b="0" dirty="0">
                <a:solidFill>
                  <a:srgbClr val="3B3B3B"/>
                </a:solidFill>
                <a:effectLst/>
                <a:latin typeface="Consolas" panose="020B0609020204030204" pitchFamily="49" charset="0"/>
              </a:rPr>
            </a:br>
            <a:r>
              <a:rPr lang="en-US" sz="1200" b="0" dirty="0">
                <a:solidFill>
                  <a:srgbClr val="3B3B3B"/>
                </a:solidFill>
                <a:effectLst/>
                <a:latin typeface="Consolas" panose="020B0609020204030204" pitchFamily="49" charset="0"/>
              </a:rPr>
              <a:t>      </a:t>
            </a:r>
            <a:br>
              <a:rPr lang="en-US" sz="1200" b="0" dirty="0">
                <a:solidFill>
                  <a:srgbClr val="3B3B3B"/>
                </a:solidFill>
                <a:effectLst/>
                <a:latin typeface="Consolas" panose="020B0609020204030204" pitchFamily="49" charset="0"/>
              </a:rPr>
            </a:br>
            <a:r>
              <a:rPr lang="en-US" sz="1200" b="0" dirty="0">
                <a:solidFill>
                  <a:srgbClr val="3B3B3B"/>
                </a:solidFill>
                <a:effectLst/>
                <a:latin typeface="Consolas" panose="020B0609020204030204" pitchFamily="49" charset="0"/>
              </a:rPr>
              <a:t>      </a:t>
            </a:r>
            <a:r>
              <a:rPr lang="en-US" sz="1100" b="0" i="0" dirty="0">
                <a:solidFill>
                  <a:srgbClr val="3B3B3B"/>
                </a:solidFill>
                <a:effectLst/>
                <a:latin typeface="Consolas" panose="020B0609020204030204" pitchFamily="49" charset="0"/>
              </a:rPr>
              <a:t>Mean Absolute Error on Test Set: 385.4446828021914</a:t>
            </a:r>
            <a:endParaRPr lang="en-US" sz="1100" dirty="0">
              <a:solidFill>
                <a:srgbClr val="3B3B3B"/>
              </a:solidFill>
              <a:latin typeface="Consolas" panose="020B0609020204030204" pitchFamily="49" charset="0"/>
            </a:endParaRPr>
          </a:p>
          <a:p>
            <a:pPr>
              <a:lnSpc>
                <a:spcPts val="1425"/>
              </a:lnSpc>
            </a:pPr>
            <a:endParaRPr lang="en-US" sz="1100" b="0" dirty="0">
              <a:solidFill>
                <a:srgbClr val="3B3B3B"/>
              </a:solidFill>
              <a:effectLst/>
              <a:latin typeface="Consolas" panose="020B0609020204030204" pitchFamily="49" charset="0"/>
            </a:endParaRPr>
          </a:p>
          <a:p>
            <a:pPr>
              <a:lnSpc>
                <a:spcPts val="1425"/>
              </a:lnSpc>
            </a:pPr>
            <a:r>
              <a:rPr lang="en-IN" sz="1100" b="0" dirty="0">
                <a:solidFill>
                  <a:srgbClr val="008000"/>
                </a:solidFill>
                <a:effectLst/>
                <a:latin typeface="Consolas" panose="020B0609020204030204" pitchFamily="49" charset="0"/>
              </a:rPr>
              <a:t>       # Evaluate the model on the training set</a:t>
            </a:r>
            <a:endParaRPr lang="en-IN" sz="1100" b="0" dirty="0">
              <a:solidFill>
                <a:srgbClr val="3B3B3B"/>
              </a:solidFill>
              <a:effectLst/>
              <a:latin typeface="Consolas" panose="020B0609020204030204" pitchFamily="49" charset="0"/>
            </a:endParaRPr>
          </a:p>
          <a:p>
            <a:pPr>
              <a:lnSpc>
                <a:spcPts val="1425"/>
              </a:lnSpc>
            </a:pPr>
            <a:r>
              <a:rPr lang="en-IN" sz="1100" b="0" dirty="0">
                <a:solidFill>
                  <a:srgbClr val="001080"/>
                </a:solidFill>
                <a:effectLst/>
                <a:latin typeface="Consolas" panose="020B0609020204030204" pitchFamily="49" charset="0"/>
              </a:rPr>
              <a:t>       </a:t>
            </a:r>
            <a:r>
              <a:rPr lang="en-IN" sz="1100" b="0" dirty="0" err="1">
                <a:solidFill>
                  <a:srgbClr val="001080"/>
                </a:solidFill>
                <a:effectLst/>
                <a:latin typeface="Consolas" panose="020B0609020204030204" pitchFamily="49" charset="0"/>
              </a:rPr>
              <a:t>y_pred_train</a:t>
            </a:r>
            <a:r>
              <a:rPr lang="en-IN" sz="1100" b="0" dirty="0">
                <a:solidFill>
                  <a:srgbClr val="3B3B3B"/>
                </a:solidFill>
                <a:effectLst/>
                <a:latin typeface="Consolas" panose="020B0609020204030204" pitchFamily="49" charset="0"/>
              </a:rPr>
              <a:t> </a:t>
            </a:r>
            <a:r>
              <a:rPr lang="en-IN" sz="1100" b="0" dirty="0">
                <a:solidFill>
                  <a:srgbClr val="000000"/>
                </a:solidFill>
                <a:effectLst/>
                <a:latin typeface="Consolas" panose="020B0609020204030204" pitchFamily="49" charset="0"/>
              </a:rPr>
              <a:t>=</a:t>
            </a:r>
            <a:r>
              <a:rPr lang="en-IN" sz="1100" b="0" dirty="0">
                <a:solidFill>
                  <a:srgbClr val="3B3B3B"/>
                </a:solidFill>
                <a:effectLst/>
                <a:latin typeface="Consolas" panose="020B0609020204030204" pitchFamily="49" charset="0"/>
              </a:rPr>
              <a:t> </a:t>
            </a:r>
            <a:r>
              <a:rPr lang="en-IN" sz="1100" b="0" dirty="0" err="1">
                <a:solidFill>
                  <a:srgbClr val="001080"/>
                </a:solidFill>
                <a:effectLst/>
                <a:latin typeface="Consolas" panose="020B0609020204030204" pitchFamily="49" charset="0"/>
              </a:rPr>
              <a:t>model</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predict</a:t>
            </a:r>
            <a:r>
              <a:rPr lang="en-IN" sz="1100" b="0" dirty="0">
                <a:solidFill>
                  <a:srgbClr val="3B3B3B"/>
                </a:solidFill>
                <a:effectLst/>
                <a:latin typeface="Consolas" panose="020B0609020204030204" pitchFamily="49" charset="0"/>
              </a:rPr>
              <a:t>(</a:t>
            </a:r>
            <a:r>
              <a:rPr lang="en-IN" sz="1100" b="0" dirty="0" err="1">
                <a:solidFill>
                  <a:srgbClr val="001080"/>
                </a:solidFill>
                <a:effectLst/>
                <a:latin typeface="Consolas" panose="020B0609020204030204" pitchFamily="49" charset="0"/>
              </a:rPr>
              <a:t>X_train_scaled</a:t>
            </a:r>
            <a:r>
              <a:rPr lang="en-IN" sz="1100" b="0" dirty="0">
                <a:solidFill>
                  <a:srgbClr val="3B3B3B"/>
                </a:solidFill>
                <a:effectLst/>
                <a:latin typeface="Consolas" panose="020B0609020204030204" pitchFamily="49" charset="0"/>
              </a:rPr>
              <a:t>)</a:t>
            </a:r>
          </a:p>
          <a:p>
            <a:pPr>
              <a:lnSpc>
                <a:spcPts val="1425"/>
              </a:lnSpc>
            </a:pPr>
            <a:r>
              <a:rPr lang="en-IN" sz="1100" b="0" dirty="0">
                <a:solidFill>
                  <a:srgbClr val="001080"/>
                </a:solidFill>
                <a:effectLst/>
                <a:latin typeface="Consolas" panose="020B0609020204030204" pitchFamily="49" charset="0"/>
              </a:rPr>
              <a:t>       </a:t>
            </a:r>
            <a:r>
              <a:rPr lang="en-IN" sz="1100" b="0" dirty="0" err="1">
                <a:solidFill>
                  <a:srgbClr val="001080"/>
                </a:solidFill>
                <a:effectLst/>
                <a:latin typeface="Consolas" panose="020B0609020204030204" pitchFamily="49" charset="0"/>
              </a:rPr>
              <a:t>mae_train</a:t>
            </a:r>
            <a:r>
              <a:rPr lang="en-IN" sz="1100" b="0" dirty="0">
                <a:solidFill>
                  <a:srgbClr val="3B3B3B"/>
                </a:solidFill>
                <a:effectLst/>
                <a:latin typeface="Consolas" panose="020B0609020204030204" pitchFamily="49" charset="0"/>
              </a:rPr>
              <a:t> </a:t>
            </a:r>
            <a:r>
              <a:rPr lang="en-IN" sz="1100" b="0" dirty="0">
                <a:solidFill>
                  <a:srgbClr val="000000"/>
                </a:solidFill>
                <a:effectLst/>
                <a:latin typeface="Consolas" panose="020B0609020204030204" pitchFamily="49" charset="0"/>
              </a:rPr>
              <a:t>=</a:t>
            </a:r>
            <a:r>
              <a:rPr lang="en-IN" sz="1100" b="0" dirty="0">
                <a:solidFill>
                  <a:srgbClr val="3B3B3B"/>
                </a:solidFill>
                <a:effectLst/>
                <a:latin typeface="Consolas" panose="020B0609020204030204" pitchFamily="49" charset="0"/>
              </a:rPr>
              <a:t> </a:t>
            </a:r>
            <a:r>
              <a:rPr lang="en-IN" sz="1100" b="0" dirty="0" err="1">
                <a:solidFill>
                  <a:srgbClr val="795E26"/>
                </a:solidFill>
                <a:effectLst/>
                <a:latin typeface="Consolas" panose="020B0609020204030204" pitchFamily="49" charset="0"/>
              </a:rPr>
              <a:t>mean_absolute_error</a:t>
            </a:r>
            <a:r>
              <a:rPr lang="en-IN" sz="1100" b="0" dirty="0">
                <a:solidFill>
                  <a:srgbClr val="3B3B3B"/>
                </a:solidFill>
                <a:effectLst/>
                <a:latin typeface="Consolas" panose="020B0609020204030204" pitchFamily="49" charset="0"/>
              </a:rPr>
              <a:t>(</a:t>
            </a:r>
            <a:r>
              <a:rPr lang="en-IN" sz="1100" b="0" dirty="0" err="1">
                <a:solidFill>
                  <a:srgbClr val="001080"/>
                </a:solidFill>
                <a:effectLst/>
                <a:latin typeface="Consolas" panose="020B0609020204030204" pitchFamily="49" charset="0"/>
              </a:rPr>
              <a:t>y_train</a:t>
            </a:r>
            <a:r>
              <a:rPr lang="en-IN" sz="1100" b="0" dirty="0">
                <a:solidFill>
                  <a:srgbClr val="3B3B3B"/>
                </a:solidFill>
                <a:effectLst/>
                <a:latin typeface="Consolas" panose="020B0609020204030204" pitchFamily="49" charset="0"/>
              </a:rPr>
              <a:t>, </a:t>
            </a:r>
            <a:r>
              <a:rPr lang="en-IN" sz="1100" b="0" dirty="0" err="1">
                <a:solidFill>
                  <a:srgbClr val="001080"/>
                </a:solidFill>
                <a:effectLst/>
                <a:latin typeface="Consolas" panose="020B0609020204030204" pitchFamily="49" charset="0"/>
              </a:rPr>
              <a:t>y_pred_train</a:t>
            </a:r>
            <a:r>
              <a:rPr lang="en-IN" sz="1100" b="0" dirty="0">
                <a:solidFill>
                  <a:srgbClr val="3B3B3B"/>
                </a:solidFill>
                <a:effectLst/>
                <a:latin typeface="Consolas" panose="020B0609020204030204" pitchFamily="49" charset="0"/>
              </a:rPr>
              <a:t>)</a:t>
            </a:r>
          </a:p>
          <a:p>
            <a:pPr>
              <a:lnSpc>
                <a:spcPts val="1425"/>
              </a:lnSpc>
            </a:pPr>
            <a:r>
              <a:rPr lang="en-IN" sz="1100" b="0" dirty="0">
                <a:solidFill>
                  <a:srgbClr val="795E26"/>
                </a:solidFill>
                <a:effectLst/>
                <a:latin typeface="Consolas" panose="020B0609020204030204" pitchFamily="49" charset="0"/>
              </a:rPr>
              <a:t>       print</a:t>
            </a:r>
            <a:r>
              <a:rPr lang="en-IN" sz="1100" b="0" dirty="0">
                <a:solidFill>
                  <a:srgbClr val="3B3B3B"/>
                </a:solidFill>
                <a:effectLst/>
                <a:latin typeface="Consolas" panose="020B0609020204030204" pitchFamily="49" charset="0"/>
              </a:rPr>
              <a:t>(</a:t>
            </a:r>
            <a:r>
              <a:rPr lang="en-IN" sz="1100" b="0" dirty="0" err="1">
                <a:solidFill>
                  <a:srgbClr val="0000FF"/>
                </a:solidFill>
                <a:effectLst/>
                <a:latin typeface="Consolas" panose="020B0609020204030204" pitchFamily="49" charset="0"/>
              </a:rPr>
              <a:t>f</a:t>
            </a:r>
            <a:r>
              <a:rPr lang="en-IN" sz="1100" b="0" dirty="0" err="1">
                <a:solidFill>
                  <a:srgbClr val="A31515"/>
                </a:solidFill>
                <a:effectLst/>
                <a:latin typeface="Consolas" panose="020B0609020204030204" pitchFamily="49" charset="0"/>
              </a:rPr>
              <a:t>"Mean</a:t>
            </a:r>
            <a:r>
              <a:rPr lang="en-IN" sz="1100" b="0" dirty="0">
                <a:solidFill>
                  <a:srgbClr val="A31515"/>
                </a:solidFill>
                <a:effectLst/>
                <a:latin typeface="Consolas" panose="020B0609020204030204" pitchFamily="49" charset="0"/>
              </a:rPr>
              <a:t> Absolute Error on Train Set: </a:t>
            </a:r>
            <a:r>
              <a:rPr lang="en-IN" sz="1100" b="0" dirty="0">
                <a:solidFill>
                  <a:srgbClr val="0000FF"/>
                </a:solidFill>
                <a:effectLst/>
                <a:latin typeface="Consolas" panose="020B0609020204030204" pitchFamily="49" charset="0"/>
              </a:rPr>
              <a:t>{</a:t>
            </a:r>
            <a:r>
              <a:rPr lang="en-IN" sz="1100" b="0" dirty="0" err="1">
                <a:solidFill>
                  <a:srgbClr val="001080"/>
                </a:solidFill>
                <a:effectLst/>
                <a:latin typeface="Consolas" panose="020B0609020204030204" pitchFamily="49" charset="0"/>
              </a:rPr>
              <a:t>mae_train</a:t>
            </a:r>
            <a:r>
              <a:rPr lang="en-IN" sz="1100" b="0" dirty="0">
                <a:solidFill>
                  <a:srgbClr val="0000FF"/>
                </a:solidFill>
                <a:effectLst/>
                <a:latin typeface="Consolas" panose="020B0609020204030204" pitchFamily="49" charset="0"/>
              </a:rPr>
              <a:t>}</a:t>
            </a:r>
            <a:r>
              <a:rPr lang="en-IN" sz="1100" b="0" dirty="0">
                <a:solidFill>
                  <a:srgbClr val="A31515"/>
                </a:solidFill>
                <a:effectLst/>
                <a:latin typeface="Consolas" panose="020B0609020204030204" pitchFamily="49" charset="0"/>
              </a:rPr>
              <a:t>"</a:t>
            </a:r>
            <a:r>
              <a:rPr lang="en-IN" sz="1100" b="0" dirty="0">
                <a:solidFill>
                  <a:srgbClr val="3B3B3B"/>
                </a:solidFill>
                <a:effectLst/>
                <a:latin typeface="Consolas" panose="020B0609020204030204" pitchFamily="49" charset="0"/>
              </a:rPr>
              <a:t>)</a:t>
            </a:r>
          </a:p>
          <a:p>
            <a:pPr>
              <a:lnSpc>
                <a:spcPts val="1425"/>
              </a:lnSpc>
            </a:pPr>
            <a:endParaRPr lang="en-IN" sz="1100" dirty="0">
              <a:solidFill>
                <a:srgbClr val="3B3B3B"/>
              </a:solidFill>
              <a:latin typeface="Consolas" panose="020B0609020204030204" pitchFamily="49" charset="0"/>
            </a:endParaRPr>
          </a:p>
          <a:p>
            <a:pPr>
              <a:lnSpc>
                <a:spcPts val="1425"/>
              </a:lnSpc>
            </a:pPr>
            <a:r>
              <a:rPr lang="en-IN" sz="1100" b="0" dirty="0">
                <a:solidFill>
                  <a:srgbClr val="3B3B3B"/>
                </a:solidFill>
                <a:effectLst/>
                <a:latin typeface="Consolas" panose="020B0609020204030204" pitchFamily="49" charset="0"/>
              </a:rPr>
              <a:t>       </a:t>
            </a:r>
            <a:r>
              <a:rPr lang="en-US" sz="1050" b="0" i="0" dirty="0">
                <a:solidFill>
                  <a:srgbClr val="3B3B3B"/>
                </a:solidFill>
                <a:effectLst/>
                <a:latin typeface="Consolas" panose="020B0609020204030204" pitchFamily="49" charset="0"/>
              </a:rPr>
              <a:t>Mean Absolute Error on Train Set: 392.8470404490051</a:t>
            </a:r>
            <a:endParaRPr lang="en-IN" sz="1100" b="0" dirty="0">
              <a:solidFill>
                <a:srgbClr val="3B3B3B"/>
              </a:solidFill>
              <a:effectLst/>
              <a:latin typeface="Consolas" panose="020B0609020204030204" pitchFamily="49" charset="0"/>
            </a:endParaRPr>
          </a:p>
          <a:p>
            <a:pPr>
              <a:lnSpc>
                <a:spcPts val="1425"/>
              </a:lnSpc>
            </a:pPr>
            <a:endParaRPr lang="en-US" sz="1200" b="0" dirty="0">
              <a:solidFill>
                <a:srgbClr val="3B3B3B"/>
              </a:solidFill>
              <a:effectLst/>
              <a:latin typeface="Consolas" panose="020B0609020204030204" pitchFamily="49" charset="0"/>
            </a:endParaRPr>
          </a:p>
          <a:p>
            <a:pPr marL="457200" lvl="1"/>
            <a:endParaRPr lang="en-US" sz="1400" dirty="0"/>
          </a:p>
          <a:p>
            <a:r>
              <a:rPr lang="en-US" sz="1400" b="1" dirty="0"/>
              <a:t>     ii)R² Score</a:t>
            </a:r>
            <a:r>
              <a:rPr lang="en-US" sz="1400" dirty="0"/>
              <a:t>:</a:t>
            </a:r>
          </a:p>
          <a:p>
            <a:pPr marL="457200" lvl="1"/>
            <a:r>
              <a:rPr lang="en-US" sz="1400" dirty="0"/>
              <a:t>  The R² score was computed for both the training and testing datasets. This metric indicates how well the model explains the variance in the target variable.</a:t>
            </a:r>
          </a:p>
          <a:p>
            <a:pPr marL="457200" lvl="1"/>
            <a:endParaRPr lang="en-US" sz="1400" dirty="0"/>
          </a:p>
          <a:p>
            <a:pPr>
              <a:lnSpc>
                <a:spcPts val="1425"/>
              </a:lnSpc>
            </a:pPr>
            <a:r>
              <a:rPr lang="en-IN" sz="1200" b="0" dirty="0">
                <a:solidFill>
                  <a:srgbClr val="008000"/>
                </a:solidFill>
                <a:effectLst/>
                <a:latin typeface="Consolas" panose="020B0609020204030204" pitchFamily="49" charset="0"/>
              </a:rPr>
              <a:t>        # Compute R² score</a:t>
            </a:r>
            <a:endParaRPr lang="en-IN" sz="1200" b="0" dirty="0">
              <a:solidFill>
                <a:srgbClr val="3B3B3B"/>
              </a:solidFill>
              <a:effectLst/>
              <a:latin typeface="Consolas" panose="020B0609020204030204" pitchFamily="49" charset="0"/>
            </a:endParaRPr>
          </a:p>
          <a:p>
            <a:pPr>
              <a:lnSpc>
                <a:spcPts val="1425"/>
              </a:lnSpc>
            </a:pPr>
            <a:r>
              <a:rPr lang="en-IN" sz="1200" b="0" dirty="0">
                <a:solidFill>
                  <a:srgbClr val="001080"/>
                </a:solidFill>
                <a:effectLst/>
                <a:latin typeface="Consolas" panose="020B0609020204030204" pitchFamily="49" charset="0"/>
              </a:rPr>
              <a:t>        r2_train</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r2_score</a:t>
            </a:r>
            <a:r>
              <a:rPr lang="en-IN" sz="1200" b="0" dirty="0">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y_train</a:t>
            </a:r>
            <a:r>
              <a:rPr lang="en-IN" sz="1200" b="0" dirty="0">
                <a:solidFill>
                  <a:srgbClr val="3B3B3B"/>
                </a:solidFill>
                <a:effectLst/>
                <a:latin typeface="Consolas" panose="020B0609020204030204" pitchFamily="49" charset="0"/>
              </a:rPr>
              <a:t>, </a:t>
            </a:r>
            <a:r>
              <a:rPr lang="en-IN" sz="1200" b="0" dirty="0" err="1">
                <a:solidFill>
                  <a:srgbClr val="001080"/>
                </a:solidFill>
                <a:effectLst/>
                <a:latin typeface="Consolas" panose="020B0609020204030204" pitchFamily="49" charset="0"/>
              </a:rPr>
              <a:t>y_pred_train</a:t>
            </a:r>
            <a:r>
              <a:rPr lang="en-IN" sz="1200" b="0" dirty="0">
                <a:solidFill>
                  <a:srgbClr val="3B3B3B"/>
                </a:solidFill>
                <a:effectLst/>
                <a:latin typeface="Consolas" panose="020B0609020204030204" pitchFamily="49" charset="0"/>
              </a:rPr>
              <a:t>)</a:t>
            </a:r>
          </a:p>
          <a:p>
            <a:pPr>
              <a:lnSpc>
                <a:spcPts val="1425"/>
              </a:lnSpc>
            </a:pPr>
            <a:r>
              <a:rPr lang="en-IN" sz="1200" b="0" dirty="0">
                <a:solidFill>
                  <a:srgbClr val="001080"/>
                </a:solidFill>
                <a:effectLst/>
                <a:latin typeface="Consolas" panose="020B0609020204030204" pitchFamily="49" charset="0"/>
              </a:rPr>
              <a:t>        r2_test</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r2_score</a:t>
            </a:r>
            <a:r>
              <a:rPr lang="en-IN" sz="1200" b="0" dirty="0">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y_test</a:t>
            </a:r>
            <a:r>
              <a:rPr lang="en-IN" sz="1200" b="0" dirty="0">
                <a:solidFill>
                  <a:srgbClr val="3B3B3B"/>
                </a:solidFill>
                <a:effectLst/>
                <a:latin typeface="Consolas" panose="020B0609020204030204" pitchFamily="49" charset="0"/>
              </a:rPr>
              <a:t>, </a:t>
            </a:r>
            <a:r>
              <a:rPr lang="en-IN" sz="1200" b="0" dirty="0" err="1">
                <a:solidFill>
                  <a:srgbClr val="001080"/>
                </a:solidFill>
                <a:effectLst/>
                <a:latin typeface="Consolas" panose="020B0609020204030204" pitchFamily="49" charset="0"/>
              </a:rPr>
              <a:t>y_pred</a:t>
            </a:r>
            <a:r>
              <a:rPr lang="en-IN" sz="1200" b="0" dirty="0">
                <a:solidFill>
                  <a:srgbClr val="3B3B3B"/>
                </a:solidFill>
                <a:effectLst/>
                <a:latin typeface="Consolas" panose="020B0609020204030204" pitchFamily="49" charset="0"/>
              </a:rPr>
              <a:t>)</a:t>
            </a:r>
          </a:p>
          <a:p>
            <a:pPr marL="457200" lvl="1"/>
            <a:r>
              <a:rPr lang="en-US" sz="1400" dirty="0"/>
              <a:t>    </a:t>
            </a:r>
            <a:r>
              <a:rPr lang="en-IN" sz="1200" b="0" i="0" dirty="0">
                <a:solidFill>
                  <a:srgbClr val="3B3B3B"/>
                </a:solidFill>
                <a:effectLst/>
                <a:latin typeface="Consolas" panose="020B0609020204030204" pitchFamily="49" charset="0"/>
              </a:rPr>
              <a:t>Train R² Score: 0.7011086311604038 </a:t>
            </a:r>
            <a:br>
              <a:rPr lang="en-IN" sz="1200" b="0" i="0" dirty="0">
                <a:solidFill>
                  <a:srgbClr val="3B3B3B"/>
                </a:solidFill>
                <a:effectLst/>
                <a:latin typeface="Consolas" panose="020B0609020204030204" pitchFamily="49" charset="0"/>
              </a:rPr>
            </a:br>
            <a:r>
              <a:rPr lang="en-IN" sz="1200" b="0" i="0" dirty="0">
                <a:solidFill>
                  <a:srgbClr val="3B3B3B"/>
                </a:solidFill>
                <a:effectLst/>
                <a:latin typeface="Consolas" panose="020B0609020204030204" pitchFamily="49" charset="0"/>
              </a:rPr>
              <a:t>  Test R² Score: 0.7293618471609269</a:t>
            </a:r>
            <a:endParaRPr lang="en-US" sz="1400" dirty="0"/>
          </a:p>
          <a:p>
            <a:pPr marL="457200" lvl="1"/>
            <a:endParaRPr lang="en-US" sz="1400" dirty="0"/>
          </a:p>
          <a:p>
            <a:pPr marL="457200" lvl="1"/>
            <a:endParaRPr lang="en-US" sz="1400" dirty="0"/>
          </a:p>
          <a:p>
            <a:pPr marL="457200" lvl="1"/>
            <a:endParaRPr lang="en-US" sz="1400" dirty="0"/>
          </a:p>
          <a:p>
            <a:pPr marL="457200" lvl="1"/>
            <a:endParaRPr lang="en-US" sz="1400" dirty="0"/>
          </a:p>
        </p:txBody>
      </p:sp>
    </p:spTree>
    <p:extLst>
      <p:ext uri="{BB962C8B-B14F-4D97-AF65-F5344CB8AC3E}">
        <p14:creationId xmlns:p14="http://schemas.microsoft.com/office/powerpoint/2010/main" val="185402625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123</TotalTime>
  <Words>1769</Words>
  <Application>Microsoft Office PowerPoint</Application>
  <PresentationFormat>Widescreen</PresentationFormat>
  <Paragraphs>178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Unicode MS</vt:lpstr>
      <vt:lpstr>Calibri</vt:lpstr>
      <vt:lpstr>Consolas</vt:lpstr>
      <vt:lpstr>Roboto</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Sriram M K</cp:lastModifiedBy>
  <cp:revision>6</cp:revision>
  <dcterms:created xsi:type="dcterms:W3CDTF">2024-12-31T09:40:01Z</dcterms:created>
  <dcterms:modified xsi:type="dcterms:W3CDTF">2025-02-09T07:15:04Z</dcterms:modified>
</cp:coreProperties>
</file>