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27"/>
  </p:notesMasterIdLst>
  <p:handoutMasterIdLst>
    <p:handoutMasterId r:id="rId28"/>
  </p:handoutMasterIdLst>
  <p:sldIdLst>
    <p:sldId id="322" r:id="rId5"/>
    <p:sldId id="324" r:id="rId6"/>
    <p:sldId id="311" r:id="rId7"/>
    <p:sldId id="325" r:id="rId8"/>
    <p:sldId id="326" r:id="rId9"/>
    <p:sldId id="327" r:id="rId10"/>
    <p:sldId id="328" r:id="rId11"/>
    <p:sldId id="329" r:id="rId12"/>
    <p:sldId id="330" r:id="rId13"/>
    <p:sldId id="331" r:id="rId14"/>
    <p:sldId id="335" r:id="rId15"/>
    <p:sldId id="332" r:id="rId16"/>
    <p:sldId id="333" r:id="rId17"/>
    <p:sldId id="334" r:id="rId18"/>
    <p:sldId id="342" r:id="rId19"/>
    <p:sldId id="336" r:id="rId20"/>
    <p:sldId id="337" r:id="rId21"/>
    <p:sldId id="338" r:id="rId22"/>
    <p:sldId id="339" r:id="rId23"/>
    <p:sldId id="340" r:id="rId24"/>
    <p:sldId id="341" r:id="rId25"/>
    <p:sldId id="343"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1" autoAdjust="0"/>
  </p:normalViewPr>
  <p:slideViewPr>
    <p:cSldViewPr showGuides="1">
      <p:cViewPr varScale="1">
        <p:scale>
          <a:sx n="67" d="100"/>
          <a:sy n="67" d="100"/>
        </p:scale>
        <p:origin x="644" y="4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2/10/2022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2/10/2022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accent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498CD-A622-4ACC-98D8-8365C1B868F0}" type="datetime1">
              <a:rPr lang="en-US" smtClean="0"/>
              <a:pPr/>
              <a:t>2/10/2022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78821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AB525-F3F4-481A-B8D5-B732FA9EB082}" type="datetime1">
              <a:rPr lang="en-US" smtClean="0"/>
              <a:pPr/>
              <a:t>2/10/2022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5008599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2/10/2022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879823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4" name="Text Placeholder 3"/>
          <p:cNvSpPr>
            <a:spLocks noGrp="1"/>
          </p:cNvSpPr>
          <p:nvPr>
            <p:ph type="body" sz="half" idx="13"/>
          </p:nvPr>
        </p:nvSpPr>
        <p:spPr>
          <a:xfrm>
            <a:off x="1929898" y="3771174"/>
            <a:ext cx="7277753"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2/10/2022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9" name="TextBox 8"/>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
        <p:nvSpPr>
          <p:cNvPr id="13" name="TextBox 12"/>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7058055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2/10/2022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7994875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4AB525-F3F4-481A-B8D5-B732FA9EB082}" type="datetime1">
              <a:rPr lang="en-US" smtClean="0"/>
              <a:pPr/>
              <a:t>2/10/2022</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8712943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4AB525-F3F4-481A-B8D5-B732FA9EB082}" type="datetime1">
              <a:rPr lang="en-US" smtClean="0"/>
              <a:pPr/>
              <a:t>2/10/2022</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0606939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t>2/10/2022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86792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t>2/10/2022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27800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t>2/10/2022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47662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t>2/10/2022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06196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t>2/10/2022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93750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t>2/10/2022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81323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270C95-D35D-47FC-816D-E56328637043}" type="datetime1">
              <a:rPr lang="en-US" smtClean="0"/>
              <a:t>2/10/2022</a:t>
            </a:fld>
            <a:endParaRPr lang="en-US" dirty="0"/>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8529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1163A7-695C-4C09-B334-6924060F5B71}" type="datetime1">
              <a:rPr lang="en-US" smtClean="0"/>
              <a:t>2/10/2022</a:t>
            </a:fld>
            <a:endParaRPr lang="en-US" dirty="0"/>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95640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3"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4"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5B6D02-49B3-41C1-9893-391F698AE757}" type="datetime1">
              <a:rPr lang="en-US" smtClean="0"/>
              <a:t>2/10/2022</a:t>
            </a:fld>
            <a:endParaRPr lang="en-US" dirty="0"/>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47758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91AC91-90B4-40B7-917F-BAE86E369F96}" type="datetime1">
              <a:rPr lang="en-US" smtClean="0"/>
              <a:t>2/10/2022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65425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4AB525-F3F4-481A-B8D5-B732FA9EB082}" type="datetime1">
              <a:rPr lang="en-US" smtClean="0"/>
              <a:pPr/>
              <a:t>2/10/2022</a:t>
            </a:fld>
            <a:endParaRPr lang="en-US"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26663489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73" name="Picture 7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75" name="Oval 7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79" name="Picture 7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81" name="Rectangle 8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0" y="1447799"/>
            <a:ext cx="4931280" cy="2261842"/>
          </a:xfrm>
        </p:spPr>
        <p:txBody>
          <a:bodyPr vert="horz" lIns="91440" tIns="45720" rIns="91440" bIns="45720" rtlCol="0" anchor="b">
            <a:normAutofit/>
          </a:bodyPr>
          <a:lstStyle/>
          <a:p>
            <a:pPr defTabSz="457200">
              <a:lnSpc>
                <a:spcPct val="90000"/>
              </a:lnSpc>
            </a:pPr>
            <a:r>
              <a:rPr lang="en-US" sz="4400" b="1" dirty="0">
                <a:effectLst/>
                <a:latin typeface="Constantia" panose="02030602050306030303" pitchFamily="18" charset="0"/>
              </a:rPr>
              <a:t>Micro Credit Defaulter </a:t>
            </a:r>
            <a:br>
              <a:rPr lang="en-US" sz="4400" b="1" dirty="0">
                <a:effectLst/>
                <a:latin typeface="Constantia" panose="02030602050306030303" pitchFamily="18" charset="0"/>
              </a:rPr>
            </a:br>
            <a:r>
              <a:rPr lang="en-US" sz="4400" b="1" dirty="0">
                <a:effectLst/>
                <a:latin typeface="Constantia" panose="02030602050306030303" pitchFamily="18" charset="0"/>
              </a:rPr>
              <a:t>Project</a:t>
            </a:r>
            <a:endParaRPr lang="en-US" sz="4400" b="1" dirty="0">
              <a:latin typeface="Constantia" panose="02030602050306030303" pitchFamily="18" charset="0"/>
            </a:endParaRPr>
          </a:p>
        </p:txBody>
      </p:sp>
      <p:sp>
        <p:nvSpPr>
          <p:cNvPr id="83"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7081" y="-1"/>
            <a:ext cx="559327"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5" name="Rectangle 84">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7847" y="0"/>
            <a:ext cx="755097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3408" y="2756817"/>
            <a:ext cx="6858000" cy="134436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89" name="Rectangle 88">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sz="half" idx="2"/>
          </p:nvPr>
        </p:nvSpPr>
        <p:spPr>
          <a:xfrm>
            <a:off x="116634" y="3072385"/>
            <a:ext cx="4405357" cy="2947415"/>
          </a:xfrm>
        </p:spPr>
        <p:txBody>
          <a:bodyPr vert="horz" lIns="91440" tIns="45720" rIns="91440" bIns="45720" rtlCol="0">
            <a:normAutofit/>
          </a:bodyPr>
          <a:lstStyle/>
          <a:p>
            <a:pPr marL="0" indent="0" defTabSz="457200"/>
            <a:endParaRPr lang="en-US" sz="1400" dirty="0"/>
          </a:p>
          <a:p>
            <a:pPr marL="0" indent="0" defTabSz="457200"/>
            <a:endParaRPr lang="en-US" sz="1400" dirty="0"/>
          </a:p>
          <a:p>
            <a:pPr marL="0" indent="0" defTabSz="457200"/>
            <a:endParaRPr lang="en-US" sz="1400" dirty="0"/>
          </a:p>
          <a:p>
            <a:pPr marL="0" indent="0" defTabSz="457200"/>
            <a:endParaRPr lang="en-US" sz="1400" dirty="0"/>
          </a:p>
          <a:p>
            <a:pPr marL="0" indent="0" defTabSz="457200"/>
            <a:endParaRPr lang="en-US" sz="1400" dirty="0"/>
          </a:p>
          <a:p>
            <a:pPr marL="0" indent="0" defTabSz="457200">
              <a:buNone/>
            </a:pPr>
            <a:r>
              <a:rPr lang="en-US" sz="2800" dirty="0">
                <a:latin typeface="Constantia" panose="02030602050306030303" pitchFamily="18" charset="0"/>
              </a:rPr>
              <a:t>Submitted by:</a:t>
            </a:r>
          </a:p>
          <a:p>
            <a:pPr marL="0" indent="0" defTabSz="457200">
              <a:buNone/>
            </a:pPr>
            <a:r>
              <a:rPr lang="en-US" sz="2800" dirty="0">
                <a:latin typeface="Constantia" panose="02030602050306030303" pitchFamily="18" charset="0"/>
              </a:rPr>
              <a:t>Akshaykumar B Torangatti</a:t>
            </a:r>
          </a:p>
        </p:txBody>
      </p:sp>
      <p:pic>
        <p:nvPicPr>
          <p:cNvPr id="1026" name="Picture 2" descr="Digital Credit: A Fast-Moving Global Trend | CGAP">
            <a:extLst>
              <a:ext uri="{FF2B5EF4-FFF2-40B4-BE49-F238E27FC236}">
                <a16:creationId xmlns:a16="http://schemas.microsoft.com/office/drawing/2014/main" id="{4942D66A-3131-4B77-AF9C-5B29516AD0DF}"/>
              </a:ext>
            </a:extLst>
          </p:cNvPr>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tretch>
            <a:fillRect/>
          </a:stretch>
        </p:blipFill>
        <p:spPr bwMode="auto">
          <a:xfrm>
            <a:off x="5047136" y="1574493"/>
            <a:ext cx="6494155" cy="4318612"/>
          </a:xfrm>
          <a:prstGeom prst="rect">
            <a:avLst/>
          </a:prstGeom>
          <a:solidFill>
            <a:srgbClr val="FFFFFF"/>
          </a:solid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C70B-B3A2-4106-843E-C95451207CCE}"/>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4" name="Table 5">
            <a:extLst>
              <a:ext uri="{FF2B5EF4-FFF2-40B4-BE49-F238E27FC236}">
                <a16:creationId xmlns:a16="http://schemas.microsoft.com/office/drawing/2014/main" id="{734C55A4-B0D6-4538-B951-25F6B3D51F9B}"/>
              </a:ext>
            </a:extLst>
          </p:cNvPr>
          <p:cNvGraphicFramePr>
            <a:graphicFrameLocks/>
          </p:cNvGraphicFramePr>
          <p:nvPr>
            <p:extLst>
              <p:ext uri="{D42A27DB-BD31-4B8C-83A1-F6EECF244321}">
                <p14:modId xmlns:p14="http://schemas.microsoft.com/office/powerpoint/2010/main" val="1980736902"/>
              </p:ext>
            </p:extLst>
          </p:nvPr>
        </p:nvGraphicFramePr>
        <p:xfrm>
          <a:off x="836612" y="1524000"/>
          <a:ext cx="8906805" cy="296418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31</a:t>
                      </a:r>
                    </a:p>
                  </a:txBody>
                  <a:tcPr/>
                </a:tc>
                <a:tc>
                  <a:txBody>
                    <a:bodyPr/>
                    <a:lstStyle/>
                    <a:p>
                      <a:pPr algn="l" fontAlgn="b"/>
                      <a:r>
                        <a:rPr lang="en-US" sz="1800" b="0" i="0" u="none" strike="noStrike">
                          <a:solidFill>
                            <a:srgbClr val="000000"/>
                          </a:solidFill>
                          <a:effectLst/>
                          <a:latin typeface="Constantia" panose="02030602050306030303" pitchFamily="18" charset="0"/>
                        </a:rPr>
                        <a:t>maxamnt_loans90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maximum amount of loan taken by the user in last 90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32</a:t>
                      </a:r>
                    </a:p>
                  </a:txBody>
                  <a:tcPr/>
                </a:tc>
                <a:tc>
                  <a:txBody>
                    <a:bodyPr/>
                    <a:lstStyle/>
                    <a:p>
                      <a:pPr algn="l" fontAlgn="b"/>
                      <a:r>
                        <a:rPr lang="en-US" sz="1800" b="0" i="0" u="none" strike="noStrike">
                          <a:solidFill>
                            <a:srgbClr val="000000"/>
                          </a:solidFill>
                          <a:effectLst/>
                          <a:latin typeface="Constantia" panose="02030602050306030303" pitchFamily="18" charset="0"/>
                        </a:rPr>
                        <a:t>medianamnt_loans90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Median of amounts of loan taken by the user in last 90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33</a:t>
                      </a:r>
                    </a:p>
                  </a:txBody>
                  <a:tcPr/>
                </a:tc>
                <a:tc>
                  <a:txBody>
                    <a:bodyPr/>
                    <a:lstStyle/>
                    <a:p>
                      <a:pPr algn="l" fontAlgn="b"/>
                      <a:r>
                        <a:rPr lang="en-US" sz="1800" b="0" i="0" u="none" strike="noStrike" dirty="0">
                          <a:solidFill>
                            <a:srgbClr val="000000"/>
                          </a:solidFill>
                          <a:effectLst/>
                          <a:latin typeface="Constantia" panose="02030602050306030303" pitchFamily="18" charset="0"/>
                        </a:rPr>
                        <a:t>payback30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Average payback time in days over last 30 days</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34</a:t>
                      </a:r>
                    </a:p>
                  </a:txBody>
                  <a:tcPr/>
                </a:tc>
                <a:tc>
                  <a:txBody>
                    <a:bodyPr/>
                    <a:lstStyle/>
                    <a:p>
                      <a:pPr algn="l" fontAlgn="b"/>
                      <a:r>
                        <a:rPr lang="en-US" sz="1800" b="0" i="0" u="none" strike="noStrike">
                          <a:solidFill>
                            <a:srgbClr val="000000"/>
                          </a:solidFill>
                          <a:effectLst/>
                          <a:latin typeface="Constantia" panose="02030602050306030303" pitchFamily="18" charset="0"/>
                        </a:rPr>
                        <a:t>payback90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Average payback time in days over last 90 days</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35</a:t>
                      </a:r>
                    </a:p>
                  </a:txBody>
                  <a:tcPr/>
                </a:tc>
                <a:tc>
                  <a:txBody>
                    <a:bodyPr/>
                    <a:lstStyle/>
                    <a:p>
                      <a:pPr algn="l" fontAlgn="b"/>
                      <a:r>
                        <a:rPr lang="en-US" sz="1800" b="0" i="0" u="none" strike="noStrike">
                          <a:solidFill>
                            <a:srgbClr val="000000"/>
                          </a:solidFill>
                          <a:effectLst/>
                          <a:latin typeface="Constantia" panose="02030602050306030303" pitchFamily="18" charset="0"/>
                        </a:rPr>
                        <a:t>pcircle</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telecom circle</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36</a:t>
                      </a:r>
                    </a:p>
                  </a:txBody>
                  <a:tcPr/>
                </a:tc>
                <a:tc>
                  <a:txBody>
                    <a:bodyPr/>
                    <a:lstStyle/>
                    <a:p>
                      <a:pPr algn="l" fontAlgn="b"/>
                      <a:r>
                        <a:rPr lang="en-US" sz="1800" b="0" i="0" u="none" strike="noStrike" dirty="0" err="1">
                          <a:solidFill>
                            <a:srgbClr val="000000"/>
                          </a:solidFill>
                          <a:effectLst/>
                          <a:latin typeface="Constantia" panose="02030602050306030303" pitchFamily="18" charset="0"/>
                        </a:rPr>
                        <a:t>pdate</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date</a:t>
                      </a:r>
                    </a:p>
                  </a:txBody>
                  <a:tcPr marL="6350" marR="6350" marT="6350" marB="0" anchor="b"/>
                </a:tc>
                <a:extLst>
                  <a:ext uri="{0D108BD9-81ED-4DB2-BD59-A6C34878D82A}">
                    <a16:rowId xmlns:a16="http://schemas.microsoft.com/office/drawing/2014/main" val="592713193"/>
                  </a:ext>
                </a:extLst>
              </a:tr>
            </a:tbl>
          </a:graphicData>
        </a:graphic>
      </p:graphicFrame>
      <p:sp>
        <p:nvSpPr>
          <p:cNvPr id="5" name="Content Placeholder 2">
            <a:extLst>
              <a:ext uri="{FF2B5EF4-FFF2-40B4-BE49-F238E27FC236}">
                <a16:creationId xmlns:a16="http://schemas.microsoft.com/office/drawing/2014/main" id="{9824565F-A9E1-4B9D-BBD5-2585F393E008}"/>
              </a:ext>
            </a:extLst>
          </p:cNvPr>
          <p:cNvSpPr>
            <a:spLocks noGrp="1"/>
          </p:cNvSpPr>
          <p:nvPr>
            <p:ph idx="1"/>
          </p:nvPr>
        </p:nvSpPr>
        <p:spPr>
          <a:xfrm>
            <a:off x="1103025" y="4648200"/>
            <a:ext cx="8944211" cy="1600200"/>
          </a:xfrm>
        </p:spPr>
        <p:txBody>
          <a:bodyPr/>
          <a:lstStyle/>
          <a:p>
            <a:endParaRPr lang="en-US"/>
          </a:p>
        </p:txBody>
      </p:sp>
    </p:spTree>
    <p:extLst>
      <p:ext uri="{BB962C8B-B14F-4D97-AF65-F5344CB8AC3E}">
        <p14:creationId xmlns:p14="http://schemas.microsoft.com/office/powerpoint/2010/main" val="255434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D6C8-DE17-4327-917B-576B3CCBE85B}"/>
              </a:ext>
            </a:extLst>
          </p:cNvPr>
          <p:cNvSpPr>
            <a:spLocks noGrp="1"/>
          </p:cNvSpPr>
          <p:nvPr>
            <p:ph type="title"/>
          </p:nvPr>
        </p:nvSpPr>
        <p:spPr/>
        <p:txBody>
          <a:bodyPr/>
          <a:lstStyle/>
          <a:p>
            <a:r>
              <a:rPr lang="en-US" b="1" dirty="0">
                <a:latin typeface="Constantia" panose="02030602050306030303" pitchFamily="18" charset="0"/>
              </a:rPr>
              <a:t>Observations</a:t>
            </a:r>
            <a:r>
              <a:rPr lang="en-US" dirty="0">
                <a:latin typeface="Constantia" panose="02030602050306030303" pitchFamily="18" charset="0"/>
              </a:rPr>
              <a:t>:</a:t>
            </a:r>
          </a:p>
        </p:txBody>
      </p:sp>
      <p:sp>
        <p:nvSpPr>
          <p:cNvPr id="3" name="Content Placeholder 2">
            <a:extLst>
              <a:ext uri="{FF2B5EF4-FFF2-40B4-BE49-F238E27FC236}">
                <a16:creationId xmlns:a16="http://schemas.microsoft.com/office/drawing/2014/main" id="{B4629148-4FD9-46DD-BA66-D8C1147D7CFD}"/>
              </a:ext>
            </a:extLst>
          </p:cNvPr>
          <p:cNvSpPr>
            <a:spLocks noGrp="1"/>
          </p:cNvSpPr>
          <p:nvPr>
            <p:ph idx="1"/>
          </p:nvPr>
        </p:nvSpPr>
        <p:spPr/>
        <p:txBody>
          <a:bodyPr>
            <a:normAutofit fontScale="85000" lnSpcReduction="20000"/>
          </a:bodyPr>
          <a:lstStyle/>
          <a:p>
            <a:r>
              <a:rPr lang="en-US" dirty="0"/>
              <a:t> Basically there are 2 type of observations made i.e., customer behavior for 30 days and 90 days.</a:t>
            </a:r>
          </a:p>
          <a:p>
            <a:r>
              <a:rPr lang="en-US" dirty="0"/>
              <a:t>Two types of account held by customer main account, data account.</a:t>
            </a:r>
          </a:p>
          <a:p>
            <a:r>
              <a:rPr lang="en-US" dirty="0"/>
              <a:t>Target feature 'Label' has unbalanced data, we need to treat the target variable using sampling technique.</a:t>
            </a:r>
          </a:p>
          <a:p>
            <a:r>
              <a:rPr lang="en-US" dirty="0"/>
              <a:t>‘Unnamed: 0' attribute has all unique values as same as index columns which has no importance for analysis.</a:t>
            </a:r>
          </a:p>
          <a:p>
            <a:r>
              <a:rPr lang="en-US" dirty="0"/>
              <a:t>Approximately 90% of data in '</a:t>
            </a:r>
            <a:r>
              <a:rPr lang="en-US" dirty="0" err="1"/>
              <a:t>msisdn</a:t>
            </a:r>
            <a:r>
              <a:rPr lang="en-US" dirty="0"/>
              <a:t>' has unique values, </a:t>
            </a:r>
            <a:r>
              <a:rPr lang="en-US" dirty="0" err="1"/>
              <a:t>i.e</a:t>
            </a:r>
            <a:r>
              <a:rPr lang="en-US" dirty="0"/>
              <a:t>, ID.</a:t>
            </a:r>
          </a:p>
          <a:p>
            <a:r>
              <a:rPr lang="en-US" dirty="0"/>
              <a:t>'payback30','payback90' has nearly 50% of the values having 0.</a:t>
            </a:r>
          </a:p>
          <a:p>
            <a:r>
              <a:rPr lang="en-US" dirty="0"/>
              <a:t>More than 90% of '</a:t>
            </a:r>
            <a:r>
              <a:rPr lang="en-US" dirty="0" err="1"/>
              <a:t>last_rech_date_da</a:t>
            </a:r>
            <a:r>
              <a:rPr lang="en-US" dirty="0"/>
              <a:t>', 'cnt_da_rech90 ','fr_da_rech90','medianamnt_loans30','medianamnt_loans90' has of values which is 0.</a:t>
            </a:r>
          </a:p>
          <a:p>
            <a:r>
              <a:rPr lang="en-US" dirty="0"/>
              <a:t>'</a:t>
            </a:r>
            <a:r>
              <a:rPr lang="en-US" dirty="0" err="1"/>
              <a:t>pcircle</a:t>
            </a:r>
            <a:r>
              <a:rPr lang="en-US" dirty="0"/>
              <a:t>' has only 1 unique value through out column and '</a:t>
            </a:r>
            <a:r>
              <a:rPr lang="en-US" dirty="0" err="1"/>
              <a:t>pdate</a:t>
            </a:r>
            <a:r>
              <a:rPr lang="en-US" dirty="0"/>
              <a:t>' is a categorical column we can drop this column.</a:t>
            </a:r>
          </a:p>
        </p:txBody>
      </p:sp>
    </p:spTree>
    <p:extLst>
      <p:ext uri="{BB962C8B-B14F-4D97-AF65-F5344CB8AC3E}">
        <p14:creationId xmlns:p14="http://schemas.microsoft.com/office/powerpoint/2010/main" val="4797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974D-08B3-4651-8101-C315EC66149D}"/>
              </a:ext>
            </a:extLst>
          </p:cNvPr>
          <p:cNvSpPr>
            <a:spLocks noGrp="1"/>
          </p:cNvSpPr>
          <p:nvPr>
            <p:ph type="title"/>
          </p:nvPr>
        </p:nvSpPr>
        <p:spPr/>
        <p:txBody>
          <a:bodyPr/>
          <a:lstStyle/>
          <a:p>
            <a:r>
              <a:rPr lang="en-US" b="1" dirty="0">
                <a:latin typeface="Constantia" panose="02030602050306030303" pitchFamily="18" charset="0"/>
              </a:rPr>
              <a:t>Data Pre-processing and </a:t>
            </a:r>
            <a:br>
              <a:rPr lang="en-US" b="1" dirty="0">
                <a:latin typeface="Constantia" panose="02030602050306030303" pitchFamily="18" charset="0"/>
              </a:rPr>
            </a:br>
            <a:r>
              <a:rPr lang="en-US" b="1" dirty="0">
                <a:latin typeface="Constantia" panose="02030602050306030303" pitchFamily="18" charset="0"/>
              </a:rPr>
              <a:t>Exploratory data analysis</a:t>
            </a:r>
          </a:p>
        </p:txBody>
      </p:sp>
      <p:sp>
        <p:nvSpPr>
          <p:cNvPr id="3" name="Content Placeholder 2">
            <a:extLst>
              <a:ext uri="{FF2B5EF4-FFF2-40B4-BE49-F238E27FC236}">
                <a16:creationId xmlns:a16="http://schemas.microsoft.com/office/drawing/2014/main" id="{632BB82D-C55F-4A5E-9C8B-7723DE0D921F}"/>
              </a:ext>
            </a:extLst>
          </p:cNvPr>
          <p:cNvSpPr>
            <a:spLocks noGrp="1"/>
          </p:cNvSpPr>
          <p:nvPr>
            <p:ph idx="1"/>
          </p:nvPr>
        </p:nvSpPr>
        <p:spPr>
          <a:xfrm>
            <a:off x="455613" y="2052919"/>
            <a:ext cx="9591624" cy="4195481"/>
          </a:xfrm>
        </p:spPr>
        <p:txBody>
          <a:bodyPr>
            <a:normAutofit fontScale="92500" lnSpcReduction="20000"/>
          </a:bodyPr>
          <a:lstStyle/>
          <a:p>
            <a:r>
              <a:rPr lang="en-US" dirty="0">
                <a:latin typeface="Constantia" panose="02030602050306030303" pitchFamily="18" charset="0"/>
              </a:rPr>
              <a:t>There are outliers present in the dataset. We can use the IQR method of identifying outliers to set up a “fence” outside of Q1 and Q3. Any values that fall outside of this fence are considered outliers. ... Any observations that are more than 1.5 IQR below Q1 or more than 1.5 IQR above Q3 are considered outliers.</a:t>
            </a:r>
          </a:p>
          <a:p>
            <a:pPr marL="0" indent="0">
              <a:buNone/>
            </a:pPr>
            <a:r>
              <a:rPr lang="en-US" dirty="0">
                <a:latin typeface="Constantia" panose="02030602050306030303" pitchFamily="18" charset="0"/>
              </a:rPr>
              <a:t>      IQR = Q3-Q1</a:t>
            </a:r>
          </a:p>
          <a:p>
            <a:pPr marL="0" indent="0">
              <a:buNone/>
            </a:pPr>
            <a:r>
              <a:rPr lang="en-US" dirty="0">
                <a:latin typeface="Constantia" panose="02030602050306030303" pitchFamily="18" charset="0"/>
              </a:rPr>
              <a:t>      high = Q3+(1.5*IQR)</a:t>
            </a:r>
          </a:p>
          <a:p>
            <a:pPr marL="0" indent="0">
              <a:buNone/>
            </a:pPr>
            <a:r>
              <a:rPr lang="en-US" dirty="0">
                <a:latin typeface="Constantia" panose="02030602050306030303" pitchFamily="18" charset="0"/>
              </a:rPr>
              <a:t>      low = Q1-(1.5*IQR)</a:t>
            </a:r>
          </a:p>
          <a:p>
            <a:r>
              <a:rPr lang="en-US" dirty="0">
                <a:latin typeface="Constantia" panose="02030602050306030303" pitchFamily="18" charset="0"/>
              </a:rPr>
              <a:t>Following attributes in the list are having extreme outliers, let us treat them with below technique.  We will replace the higher outlier values with upper boundary, and lower outlier values with lower boundary. </a:t>
            </a:r>
          </a:p>
          <a:p>
            <a:r>
              <a:rPr lang="en-US" dirty="0">
                <a:latin typeface="Constantia" panose="02030602050306030303" pitchFamily="18" charset="0"/>
              </a:rPr>
              <a:t>We can see that there is reduction in outliers. We can see some of features like 'fr_da_rech30','fr_da_rech90', '</a:t>
            </a:r>
            <a:r>
              <a:rPr lang="en-US" dirty="0" err="1">
                <a:latin typeface="Constantia" panose="02030602050306030303" pitchFamily="18" charset="0"/>
              </a:rPr>
              <a:t>last_rech_date_da</a:t>
            </a:r>
            <a:r>
              <a:rPr lang="en-US" dirty="0">
                <a:latin typeface="Constantia" panose="02030602050306030303" pitchFamily="18" charset="0"/>
              </a:rPr>
              <a:t>', 'medianmarechprebal30’ have nearly zero correlation with target variable. 'cnt_da_rech30','cnt_loans90','fr_da_rech90','medianmarechprebal90' also have very high skewness in the data. </a:t>
            </a:r>
          </a:p>
          <a:p>
            <a:endParaRPr lang="en-US" dirty="0"/>
          </a:p>
        </p:txBody>
      </p:sp>
    </p:spTree>
    <p:extLst>
      <p:ext uri="{BB962C8B-B14F-4D97-AF65-F5344CB8AC3E}">
        <p14:creationId xmlns:p14="http://schemas.microsoft.com/office/powerpoint/2010/main" val="3762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EA06-4775-46EC-A6E1-19DA1249A4D9}"/>
              </a:ext>
            </a:extLst>
          </p:cNvPr>
          <p:cNvSpPr>
            <a:spLocks noGrp="1"/>
          </p:cNvSpPr>
          <p:nvPr>
            <p:ph type="title"/>
          </p:nvPr>
        </p:nvSpPr>
        <p:spPr>
          <a:xfrm>
            <a:off x="645943" y="452718"/>
            <a:ext cx="9402274" cy="1223682"/>
          </a:xfrm>
        </p:spPr>
        <p:txBody>
          <a:bodyPr/>
          <a:lstStyle/>
          <a:p>
            <a:r>
              <a:rPr lang="en-US" sz="3600" b="1" dirty="0">
                <a:latin typeface="Constantia" panose="02030602050306030303" pitchFamily="18" charset="0"/>
              </a:rPr>
              <a:t>Heatmap:</a:t>
            </a:r>
            <a:br>
              <a:rPr lang="en-US" sz="3600" b="1" dirty="0">
                <a:latin typeface="Constantia" panose="02030602050306030303" pitchFamily="18" charset="0"/>
              </a:rPr>
            </a:br>
            <a:r>
              <a:rPr lang="en-US" sz="1800" dirty="0">
                <a:latin typeface="Constantia" panose="02030602050306030303" pitchFamily="18" charset="0"/>
              </a:rPr>
              <a:t>Heat map showing the correlation between the attributes. From the heatmap we observe that, 'amnt_loans30'&amp;'cnt_loans90', 'daily_decr30 &amp; daily_decr90' have strong correlation. We can remove one of the attributes to reduce multicollinearity. </a:t>
            </a:r>
          </a:p>
        </p:txBody>
      </p:sp>
      <p:pic>
        <p:nvPicPr>
          <p:cNvPr id="4" name="Content Placeholder 3">
            <a:extLst>
              <a:ext uri="{FF2B5EF4-FFF2-40B4-BE49-F238E27FC236}">
                <a16:creationId xmlns:a16="http://schemas.microsoft.com/office/drawing/2014/main" id="{6AE3EE17-4FC9-4EA0-9717-F92D71A8306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1012" y="1900518"/>
            <a:ext cx="7391400" cy="4805082"/>
          </a:xfrm>
          <a:prstGeom prst="rect">
            <a:avLst/>
          </a:prstGeom>
          <a:noFill/>
          <a:ln>
            <a:noFill/>
          </a:ln>
        </p:spPr>
      </p:pic>
    </p:spTree>
    <p:extLst>
      <p:ext uri="{BB962C8B-B14F-4D97-AF65-F5344CB8AC3E}">
        <p14:creationId xmlns:p14="http://schemas.microsoft.com/office/powerpoint/2010/main" val="253164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1B2C-F296-43ED-B6F6-D5EDC509169A}"/>
              </a:ext>
            </a:extLst>
          </p:cNvPr>
          <p:cNvSpPr>
            <a:spLocks noGrp="1"/>
          </p:cNvSpPr>
          <p:nvPr>
            <p:ph type="title"/>
          </p:nvPr>
        </p:nvSpPr>
        <p:spPr/>
        <p:txBody>
          <a:bodyPr/>
          <a:lstStyle/>
          <a:p>
            <a:r>
              <a:rPr lang="en-US" b="1" dirty="0">
                <a:latin typeface="Constantia" panose="02030602050306030303" pitchFamily="18" charset="0"/>
              </a:rPr>
              <a:t>Correlation with target variable</a:t>
            </a:r>
          </a:p>
        </p:txBody>
      </p:sp>
      <p:pic>
        <p:nvPicPr>
          <p:cNvPr id="4" name="Content Placeholder 3" descr="Chart&#10;&#10;Description automatically generated">
            <a:extLst>
              <a:ext uri="{FF2B5EF4-FFF2-40B4-BE49-F238E27FC236}">
                <a16:creationId xmlns:a16="http://schemas.microsoft.com/office/drawing/2014/main" id="{D94C818B-AC23-407F-8474-F23D0EC59B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0012" y="2356552"/>
            <a:ext cx="8382000" cy="3587934"/>
          </a:xfrm>
          <a:prstGeom prst="rect">
            <a:avLst/>
          </a:prstGeom>
          <a:noFill/>
          <a:ln>
            <a:noFill/>
          </a:ln>
        </p:spPr>
      </p:pic>
    </p:spTree>
    <p:extLst>
      <p:ext uri="{BB962C8B-B14F-4D97-AF65-F5344CB8AC3E}">
        <p14:creationId xmlns:p14="http://schemas.microsoft.com/office/powerpoint/2010/main" val="301401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938A-D43A-4AC2-8048-372CA0007BDF}"/>
              </a:ext>
            </a:extLst>
          </p:cNvPr>
          <p:cNvSpPr>
            <a:spLocks noGrp="1"/>
          </p:cNvSpPr>
          <p:nvPr>
            <p:ph type="title"/>
          </p:nvPr>
        </p:nvSpPr>
        <p:spPr>
          <a:xfrm>
            <a:off x="645943" y="452718"/>
            <a:ext cx="9402274" cy="2061882"/>
          </a:xfrm>
        </p:spPr>
        <p:txBody>
          <a:bodyPr/>
          <a:lstStyle/>
          <a:p>
            <a:r>
              <a:rPr lang="en-US" b="1" dirty="0">
                <a:latin typeface="Constantia" panose="02030602050306030303" pitchFamily="18" charset="0"/>
              </a:rPr>
              <a:t>Resampling target data</a:t>
            </a:r>
            <a:br>
              <a:rPr lang="en-US" b="1" dirty="0">
                <a:latin typeface="Constantia" panose="02030602050306030303" pitchFamily="18" charset="0"/>
              </a:rPr>
            </a:br>
            <a:r>
              <a:rPr lang="en-US" sz="1800" dirty="0">
                <a:latin typeface="Constantia" panose="02030602050306030303" pitchFamily="18" charset="0"/>
              </a:rPr>
              <a:t>In the graph below, </a:t>
            </a:r>
            <a:br>
              <a:rPr lang="en-US" sz="1800" dirty="0">
                <a:latin typeface="Constantia" panose="02030602050306030303" pitchFamily="18" charset="0"/>
              </a:rPr>
            </a:br>
            <a:r>
              <a:rPr lang="en-US" sz="1800" dirty="0">
                <a:effectLst/>
                <a:latin typeface="Times New Roman" panose="02020603050405020304" pitchFamily="18" charset="0"/>
                <a:ea typeface="Calibri" panose="020F0502020204030204" pitchFamily="34" charset="0"/>
              </a:rPr>
              <a:t>0- shows loan defaulters customers.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1- shows percentage of loan non-defaulters' customers</a:t>
            </a:r>
            <a:br>
              <a:rPr lang="en-US" b="1" dirty="0">
                <a:latin typeface="Constantia" panose="02030602050306030303" pitchFamily="18" charset="0"/>
              </a:rPr>
            </a:br>
            <a:r>
              <a:rPr lang="en-US" sz="1800" dirty="0">
                <a:latin typeface="Constantia" panose="02030602050306030303" pitchFamily="18" charset="0"/>
              </a:rPr>
              <a:t>We have used </a:t>
            </a:r>
            <a:r>
              <a:rPr lang="en-IN" sz="1800" dirty="0">
                <a:effectLst/>
                <a:latin typeface="Times New Roman" panose="02020603050405020304" pitchFamily="18" charset="0"/>
                <a:ea typeface="Calibri" panose="020F0502020204030204" pitchFamily="34" charset="0"/>
              </a:rPr>
              <a:t>random over-sampling technique to equalize the target variable. </a:t>
            </a:r>
            <a:br>
              <a:rPr lang="en-IN"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endParaRPr lang="en-US" b="1" dirty="0">
              <a:latin typeface="Constantia" panose="02030602050306030303" pitchFamily="18" charset="0"/>
            </a:endParaRPr>
          </a:p>
        </p:txBody>
      </p:sp>
      <p:pic>
        <p:nvPicPr>
          <p:cNvPr id="4" name="Content Placeholder 4">
            <a:extLst>
              <a:ext uri="{FF2B5EF4-FFF2-40B4-BE49-F238E27FC236}">
                <a16:creationId xmlns:a16="http://schemas.microsoft.com/office/drawing/2014/main" id="{CE9BAEE1-A438-4731-94DA-0D622BBBC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2971799"/>
            <a:ext cx="3568073" cy="3365079"/>
          </a:xfrm>
          <a:prstGeom prst="rect">
            <a:avLst/>
          </a:prstGeom>
          <a:noFill/>
        </p:spPr>
      </p:pic>
      <p:pic>
        <p:nvPicPr>
          <p:cNvPr id="6" name="Picture 5">
            <a:extLst>
              <a:ext uri="{FF2B5EF4-FFF2-40B4-BE49-F238E27FC236}">
                <a16:creationId xmlns:a16="http://schemas.microsoft.com/office/drawing/2014/main" id="{15D04567-D120-4BCE-852E-DB54151EFF38}"/>
              </a:ext>
            </a:extLst>
          </p:cNvPr>
          <p:cNvPicPr>
            <a:picLocks noChangeAspect="1"/>
          </p:cNvPicPr>
          <p:nvPr/>
        </p:nvPicPr>
        <p:blipFill>
          <a:blip r:embed="rId3"/>
          <a:stretch>
            <a:fillRect/>
          </a:stretch>
        </p:blipFill>
        <p:spPr>
          <a:xfrm>
            <a:off x="6399212" y="2971799"/>
            <a:ext cx="4038600" cy="3365079"/>
          </a:xfrm>
          <a:prstGeom prst="rect">
            <a:avLst/>
          </a:prstGeom>
        </p:spPr>
      </p:pic>
    </p:spTree>
    <p:extLst>
      <p:ext uri="{BB962C8B-B14F-4D97-AF65-F5344CB8AC3E}">
        <p14:creationId xmlns:p14="http://schemas.microsoft.com/office/powerpoint/2010/main" val="195068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63AA-A6F6-43CC-89D2-1C06CD35938A}"/>
              </a:ext>
            </a:extLst>
          </p:cNvPr>
          <p:cNvSpPr>
            <a:spLocks noGrp="1"/>
          </p:cNvSpPr>
          <p:nvPr>
            <p:ph type="title"/>
          </p:nvPr>
        </p:nvSpPr>
        <p:spPr/>
        <p:txBody>
          <a:bodyPr/>
          <a:lstStyle/>
          <a:p>
            <a:r>
              <a:rPr lang="en-US" b="1" dirty="0">
                <a:latin typeface="Constantia" panose="02030602050306030303" pitchFamily="18" charset="0"/>
              </a:rPr>
              <a:t>Identification of possible problem-solving approaches </a:t>
            </a:r>
          </a:p>
        </p:txBody>
      </p:sp>
      <p:sp>
        <p:nvSpPr>
          <p:cNvPr id="8" name="Content Placeholder 7">
            <a:extLst>
              <a:ext uri="{FF2B5EF4-FFF2-40B4-BE49-F238E27FC236}">
                <a16:creationId xmlns:a16="http://schemas.microsoft.com/office/drawing/2014/main" id="{27D729C9-B233-4F0A-B8F3-DC839F932019}"/>
              </a:ext>
            </a:extLst>
          </p:cNvPr>
          <p:cNvSpPr>
            <a:spLocks noGrp="1"/>
          </p:cNvSpPr>
          <p:nvPr>
            <p:ph idx="1"/>
          </p:nvPr>
        </p:nvSpPr>
        <p:spPr/>
        <p:txBody>
          <a:bodyPr/>
          <a:lstStyle/>
          <a:p>
            <a:pPr marR="0" algn="just" rtl="0"/>
            <a:r>
              <a:rPr lang="en-US" sz="2000" b="0" i="0" u="none" strike="noStrike" baseline="0" dirty="0">
                <a:latin typeface="Times New Roman" panose="02020603050405020304" pitchFamily="18" charset="0"/>
              </a:rPr>
              <a:t>The dataset provided has huge volume of the data which did not have any null values, but there were outliers present in the dataset, unless outlier treatment there is possibility of our machine learning model overfitting the data or increase the variability in the data. </a:t>
            </a:r>
            <a:endParaRPr lang="en-US" dirty="0"/>
          </a:p>
        </p:txBody>
      </p:sp>
      <p:pic>
        <p:nvPicPr>
          <p:cNvPr id="9" name="Picture 8">
            <a:extLst>
              <a:ext uri="{FF2B5EF4-FFF2-40B4-BE49-F238E27FC236}">
                <a16:creationId xmlns:a16="http://schemas.microsoft.com/office/drawing/2014/main" id="{5ABAB3CA-3A55-4DE4-BE55-1411A9F01B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380" y="3886200"/>
            <a:ext cx="8153400" cy="2138082"/>
          </a:xfrm>
          <a:prstGeom prst="rect">
            <a:avLst/>
          </a:prstGeom>
          <a:noFill/>
          <a:ln>
            <a:noFill/>
          </a:ln>
        </p:spPr>
      </p:pic>
    </p:spTree>
    <p:extLst>
      <p:ext uri="{BB962C8B-B14F-4D97-AF65-F5344CB8AC3E}">
        <p14:creationId xmlns:p14="http://schemas.microsoft.com/office/powerpoint/2010/main" val="426836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1A64-FDAA-423F-82E7-BA897C0C7195}"/>
              </a:ext>
            </a:extLst>
          </p:cNvPr>
          <p:cNvSpPr>
            <a:spLocks noGrp="1"/>
          </p:cNvSpPr>
          <p:nvPr>
            <p:ph type="title"/>
          </p:nvPr>
        </p:nvSpPr>
        <p:spPr>
          <a:xfrm>
            <a:off x="645943" y="452718"/>
            <a:ext cx="9402274" cy="1147482"/>
          </a:xfrm>
        </p:spPr>
        <p:txBody>
          <a:bodyPr/>
          <a:lstStyle/>
          <a:p>
            <a:r>
              <a:rPr lang="en-US" b="1" dirty="0">
                <a:latin typeface="Constantia" panose="02030602050306030303" pitchFamily="18" charset="0"/>
              </a:rPr>
              <a:t>Testing of Identified Approaches (Algorithms)</a:t>
            </a:r>
          </a:p>
        </p:txBody>
      </p:sp>
      <p:sp>
        <p:nvSpPr>
          <p:cNvPr id="3" name="Content Placeholder 2">
            <a:extLst>
              <a:ext uri="{FF2B5EF4-FFF2-40B4-BE49-F238E27FC236}">
                <a16:creationId xmlns:a16="http://schemas.microsoft.com/office/drawing/2014/main" id="{BB6DFCFE-D9D2-4E77-A7E4-97A501CE4F9C}"/>
              </a:ext>
            </a:extLst>
          </p:cNvPr>
          <p:cNvSpPr>
            <a:spLocks noGrp="1"/>
          </p:cNvSpPr>
          <p:nvPr>
            <p:ph idx="1"/>
          </p:nvPr>
        </p:nvSpPr>
        <p:spPr>
          <a:xfrm>
            <a:off x="1103025" y="1752600"/>
            <a:ext cx="8944211" cy="5410199"/>
          </a:xfrm>
        </p:spPr>
        <p:txBody>
          <a:bodyPr>
            <a:normAutofit/>
          </a:bodyPr>
          <a:lstStyle/>
          <a:p>
            <a:r>
              <a:rPr lang="en-US" sz="1800" dirty="0">
                <a:latin typeface="Constantia" panose="02030602050306030303" pitchFamily="18" charset="0"/>
              </a:rPr>
              <a:t>Logistic Regression</a:t>
            </a:r>
          </a:p>
          <a:p>
            <a:pPr marL="399930" lvl="1" indent="0">
              <a:buNone/>
            </a:pPr>
            <a:r>
              <a:rPr lang="en-US" sz="1800" dirty="0">
                <a:latin typeface="Constantia" panose="02030602050306030303" pitchFamily="18" charset="0"/>
              </a:rPr>
              <a:t>	Logistic regression is a statistical analysis method to predict a binary outcome, such as yes or no, based on prior 	observations of a data set. A logistic regression model predicts a dependent data variable by </a:t>
            </a:r>
            <a:r>
              <a:rPr lang="en-US" sz="1800" dirty="0" err="1">
                <a:latin typeface="Constantia" panose="02030602050306030303" pitchFamily="18" charset="0"/>
              </a:rPr>
              <a:t>analysing</a:t>
            </a:r>
            <a:r>
              <a:rPr lang="en-US" sz="1800" dirty="0">
                <a:latin typeface="Constantia" panose="02030602050306030303" pitchFamily="18" charset="0"/>
              </a:rPr>
              <a:t> the 	relationship 	between one or more existing independent variables.</a:t>
            </a:r>
          </a:p>
          <a:p>
            <a:r>
              <a:rPr lang="en-US" sz="1800" dirty="0">
                <a:latin typeface="Constantia" panose="02030602050306030303" pitchFamily="18" charset="0"/>
              </a:rPr>
              <a:t>Random Forest Classifier</a:t>
            </a:r>
          </a:p>
          <a:p>
            <a:pPr marL="0" indent="0">
              <a:buNone/>
            </a:pPr>
            <a:r>
              <a:rPr lang="en-US" sz="1800" dirty="0">
                <a:latin typeface="Constantia" panose="02030602050306030303" pitchFamily="18" charset="0"/>
              </a:rPr>
              <a:t>	The random forest classifier is a versatile classification tool that makes an aggregated prediction using 	a group of decision trees trained using the bootstrap method with extra randomness while growing 	trees by searching for the best features among a randomly selected feature subset.</a:t>
            </a:r>
          </a:p>
          <a:p>
            <a:r>
              <a:rPr lang="en-US" sz="1800" dirty="0">
                <a:latin typeface="Constantia" panose="02030602050306030303" pitchFamily="18" charset="0"/>
              </a:rPr>
              <a:t>Decision Tree Classifier</a:t>
            </a:r>
          </a:p>
          <a:p>
            <a:pPr marL="0" indent="0">
              <a:buNone/>
            </a:pPr>
            <a:r>
              <a:rPr lang="en-US" sz="1800" dirty="0">
                <a:latin typeface="Constantia" panose="02030602050306030303" pitchFamily="18" charset="0"/>
              </a:rPr>
              <a:t>       	A decision tree is a class discriminator that recursively partitions the training set until each partition    	consists entirely or dominantly of examples from one class.</a:t>
            </a:r>
          </a:p>
          <a:p>
            <a:pPr marL="0" indent="0">
              <a:buNone/>
            </a:pPr>
            <a:endParaRPr lang="en-US" sz="900" dirty="0"/>
          </a:p>
        </p:txBody>
      </p:sp>
    </p:spTree>
    <p:extLst>
      <p:ext uri="{BB962C8B-B14F-4D97-AF65-F5344CB8AC3E}">
        <p14:creationId xmlns:p14="http://schemas.microsoft.com/office/powerpoint/2010/main" val="154036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5F78-287E-4E62-A8AB-26F9E4909A55}"/>
              </a:ext>
            </a:extLst>
          </p:cNvPr>
          <p:cNvSpPr>
            <a:spLocks noGrp="1"/>
          </p:cNvSpPr>
          <p:nvPr>
            <p:ph type="title"/>
          </p:nvPr>
        </p:nvSpPr>
        <p:spPr/>
        <p:txBody>
          <a:bodyPr/>
          <a:lstStyle/>
          <a:p>
            <a:r>
              <a:rPr lang="en-US" b="1" dirty="0">
                <a:latin typeface="Constantia" panose="02030602050306030303" pitchFamily="18" charset="0"/>
              </a:rPr>
              <a:t>Testing of Identified Approaches (Algorithms)</a:t>
            </a:r>
            <a:endParaRPr lang="en-US" dirty="0"/>
          </a:p>
        </p:txBody>
      </p:sp>
      <p:sp>
        <p:nvSpPr>
          <p:cNvPr id="3" name="Content Placeholder 2">
            <a:extLst>
              <a:ext uri="{FF2B5EF4-FFF2-40B4-BE49-F238E27FC236}">
                <a16:creationId xmlns:a16="http://schemas.microsoft.com/office/drawing/2014/main" id="{9086C125-764E-4937-BBF5-58CFB2B7CD6C}"/>
              </a:ext>
            </a:extLst>
          </p:cNvPr>
          <p:cNvSpPr>
            <a:spLocks noGrp="1"/>
          </p:cNvSpPr>
          <p:nvPr>
            <p:ph idx="1"/>
          </p:nvPr>
        </p:nvSpPr>
        <p:spPr>
          <a:xfrm>
            <a:off x="1073843" y="1853248"/>
            <a:ext cx="8944211" cy="4195481"/>
          </a:xfrm>
        </p:spPr>
        <p:txBody>
          <a:bodyPr>
            <a:normAutofit/>
          </a:bodyPr>
          <a:lstStyle/>
          <a:p>
            <a:r>
              <a:rPr lang="en-US" sz="1800" dirty="0" err="1">
                <a:latin typeface="Constantia" panose="02030602050306030303" pitchFamily="18" charset="0"/>
              </a:rPr>
              <a:t>XGBoost</a:t>
            </a:r>
            <a:r>
              <a:rPr lang="en-US" sz="1800" dirty="0">
                <a:latin typeface="Constantia" panose="02030602050306030303" pitchFamily="18" charset="0"/>
              </a:rPr>
              <a:t> Classifier</a:t>
            </a:r>
          </a:p>
          <a:p>
            <a:pPr marL="457063" lvl="1" indent="0">
              <a:buNone/>
            </a:pPr>
            <a:r>
              <a:rPr lang="en-US" sz="1800" dirty="0" err="1">
                <a:latin typeface="Constantia" panose="02030602050306030303" pitchFamily="18" charset="0"/>
              </a:rPr>
              <a:t>XGBoost</a:t>
            </a:r>
            <a:r>
              <a:rPr lang="en-US" sz="1800" dirty="0">
                <a:latin typeface="Constantia" panose="02030602050306030303" pitchFamily="18" charset="0"/>
              </a:rPr>
              <a:t> is an implementation of gradient boosted decision trees designed for speed and performance that is dominative competitive machine learning.</a:t>
            </a:r>
          </a:p>
          <a:p>
            <a:r>
              <a:rPr lang="en-US" sz="1800" dirty="0">
                <a:latin typeface="Constantia" panose="02030602050306030303" pitchFamily="18" charset="0"/>
              </a:rPr>
              <a:t>KNN Classifier</a:t>
            </a:r>
          </a:p>
          <a:p>
            <a:pPr marL="457063" lvl="1" indent="0">
              <a:buNone/>
            </a:pPr>
            <a:r>
              <a:rPr lang="en-US" sz="1800" dirty="0">
                <a:latin typeface="Constantia" panose="02030602050306030303" pitchFamily="18" charset="0"/>
              </a:rPr>
              <a:t>K Nearest Neighbors(KNN) is a very simple, easy to understand, versatile and one of the topmost machine learning algorithms. KNN used in the variety of applications such as finance, healthcare, political science, handwriting detection, image recognition and video recognition</a:t>
            </a:r>
          </a:p>
          <a:p>
            <a:endParaRPr lang="en-US" dirty="0"/>
          </a:p>
        </p:txBody>
      </p:sp>
    </p:spTree>
    <p:extLst>
      <p:ext uri="{BB962C8B-B14F-4D97-AF65-F5344CB8AC3E}">
        <p14:creationId xmlns:p14="http://schemas.microsoft.com/office/powerpoint/2010/main" val="10650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A6C2-84A0-43D8-95A3-E88DD1E0D9B2}"/>
              </a:ext>
            </a:extLst>
          </p:cNvPr>
          <p:cNvSpPr>
            <a:spLocks noGrp="1"/>
          </p:cNvSpPr>
          <p:nvPr>
            <p:ph type="title"/>
          </p:nvPr>
        </p:nvSpPr>
        <p:spPr/>
        <p:txBody>
          <a:bodyPr/>
          <a:lstStyle/>
          <a:p>
            <a:r>
              <a:rPr lang="en-US" b="1" dirty="0">
                <a:latin typeface="Constantia" panose="02030602050306030303" pitchFamily="18" charset="0"/>
              </a:rPr>
              <a:t>Run and Evaluate selected models</a:t>
            </a:r>
          </a:p>
        </p:txBody>
      </p:sp>
      <p:pic>
        <p:nvPicPr>
          <p:cNvPr id="5" name="Content Placeholder 4">
            <a:extLst>
              <a:ext uri="{FF2B5EF4-FFF2-40B4-BE49-F238E27FC236}">
                <a16:creationId xmlns:a16="http://schemas.microsoft.com/office/drawing/2014/main" id="{E881CC98-4EEA-48E9-9FB4-EE5A9ED000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676400"/>
            <a:ext cx="5484812" cy="2292468"/>
          </a:xfrm>
          <a:prstGeom prst="rect">
            <a:avLst/>
          </a:prstGeom>
          <a:noFill/>
          <a:ln>
            <a:noFill/>
          </a:ln>
        </p:spPr>
      </p:pic>
      <p:pic>
        <p:nvPicPr>
          <p:cNvPr id="6" name="Picture 5" descr="Graphical user interface&#10;&#10;Description automatically generated with low confidence">
            <a:extLst>
              <a:ext uri="{FF2B5EF4-FFF2-40B4-BE49-F238E27FC236}">
                <a16:creationId xmlns:a16="http://schemas.microsoft.com/office/drawing/2014/main" id="{5B988506-217D-4A2F-A81B-5250E7F0C2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224" y="4286922"/>
            <a:ext cx="5486400" cy="2089785"/>
          </a:xfrm>
          <a:prstGeom prst="rect">
            <a:avLst/>
          </a:prstGeom>
          <a:noFill/>
          <a:ln>
            <a:noFill/>
          </a:ln>
        </p:spPr>
      </p:pic>
      <p:pic>
        <p:nvPicPr>
          <p:cNvPr id="7" name="Picture 6">
            <a:extLst>
              <a:ext uri="{FF2B5EF4-FFF2-40B4-BE49-F238E27FC236}">
                <a16:creationId xmlns:a16="http://schemas.microsoft.com/office/drawing/2014/main" id="{DF38D884-3CC9-4028-BD6B-6A04B2356E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2202" y="1676400"/>
            <a:ext cx="5484811" cy="2292468"/>
          </a:xfrm>
          <a:prstGeom prst="rect">
            <a:avLst/>
          </a:prstGeom>
          <a:noFill/>
          <a:ln>
            <a:noFill/>
          </a:ln>
        </p:spPr>
      </p:pic>
      <p:pic>
        <p:nvPicPr>
          <p:cNvPr id="8" name="Picture 7">
            <a:extLst>
              <a:ext uri="{FF2B5EF4-FFF2-40B4-BE49-F238E27FC236}">
                <a16:creationId xmlns:a16="http://schemas.microsoft.com/office/drawing/2014/main" id="{8F104A42-DD19-4A60-AB3E-92965776D82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37923" y="4286923"/>
            <a:ext cx="5419090" cy="2089784"/>
          </a:xfrm>
          <a:prstGeom prst="rect">
            <a:avLst/>
          </a:prstGeom>
          <a:noFill/>
          <a:ln>
            <a:noFill/>
          </a:ln>
        </p:spPr>
      </p:pic>
    </p:spTree>
    <p:extLst>
      <p:ext uri="{BB962C8B-B14F-4D97-AF65-F5344CB8AC3E}">
        <p14:creationId xmlns:p14="http://schemas.microsoft.com/office/powerpoint/2010/main" val="189609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3F62-0836-42F8-BBD9-48FE3E89633A}"/>
              </a:ext>
            </a:extLst>
          </p:cNvPr>
          <p:cNvSpPr>
            <a:spLocks noGrp="1"/>
          </p:cNvSpPr>
          <p:nvPr>
            <p:ph type="title"/>
          </p:nvPr>
        </p:nvSpPr>
        <p:spPr/>
        <p:txBody>
          <a:bodyPr/>
          <a:lstStyle/>
          <a:p>
            <a:r>
              <a:rPr lang="en-US" b="1" dirty="0">
                <a:latin typeface="Constantia" panose="02030602050306030303" pitchFamily="18" charset="0"/>
              </a:rPr>
              <a:t>Work Flow</a:t>
            </a:r>
          </a:p>
        </p:txBody>
      </p:sp>
      <p:sp>
        <p:nvSpPr>
          <p:cNvPr id="3" name="Content Placeholder 2">
            <a:extLst>
              <a:ext uri="{FF2B5EF4-FFF2-40B4-BE49-F238E27FC236}">
                <a16:creationId xmlns:a16="http://schemas.microsoft.com/office/drawing/2014/main" id="{56F54CEE-3FDC-4FF3-ACBD-968CC43FCE18}"/>
              </a:ext>
            </a:extLst>
          </p:cNvPr>
          <p:cNvSpPr>
            <a:spLocks noGrp="1"/>
          </p:cNvSpPr>
          <p:nvPr>
            <p:ph idx="1"/>
          </p:nvPr>
        </p:nvSpPr>
        <p:spPr/>
        <p:txBody>
          <a:bodyPr>
            <a:normAutofit/>
          </a:bodyPr>
          <a:lstStyle/>
          <a:p>
            <a:r>
              <a:rPr lang="en-US" dirty="0">
                <a:solidFill>
                  <a:schemeClr val="tx1">
                    <a:lumMod val="95000"/>
                  </a:schemeClr>
                </a:solidFill>
                <a:latin typeface="Constantia" panose="02030602050306030303" pitchFamily="18" charset="0"/>
              </a:rPr>
              <a:t>Define the problem statement, Objective, Targets, Expected Improvement appropriately.</a:t>
            </a:r>
          </a:p>
          <a:p>
            <a:r>
              <a:rPr lang="en-US" dirty="0">
                <a:solidFill>
                  <a:schemeClr val="tx1">
                    <a:lumMod val="95000"/>
                  </a:schemeClr>
                </a:solidFill>
                <a:latin typeface="Constantia" panose="02030602050306030303" pitchFamily="18" charset="0"/>
              </a:rPr>
              <a:t>Collect the data. The more and better the data, better is Analysis.</a:t>
            </a:r>
          </a:p>
          <a:p>
            <a:r>
              <a:rPr lang="en-US" dirty="0">
                <a:solidFill>
                  <a:schemeClr val="tx1">
                    <a:lumMod val="95000"/>
                  </a:schemeClr>
                </a:solidFill>
                <a:latin typeface="Constantia" panose="02030602050306030303" pitchFamily="18" charset="0"/>
              </a:rPr>
              <a:t>Exploratory Data Analysis,  check for the information, check for null values, different datatypes available, dealing with missing values if any, Check for outliers, Checking the statistical overview of the data.</a:t>
            </a:r>
          </a:p>
          <a:p>
            <a:r>
              <a:rPr lang="en-US" dirty="0">
                <a:solidFill>
                  <a:schemeClr val="tx1">
                    <a:lumMod val="95000"/>
                  </a:schemeClr>
                </a:solidFill>
                <a:latin typeface="Constantia" panose="02030602050306030303" pitchFamily="18" charset="0"/>
              </a:rPr>
              <a:t>Understand the relationship between the attributes, apply the visualization techniques to draw the relationship and what inferences are they making. </a:t>
            </a:r>
          </a:p>
          <a:p>
            <a:r>
              <a:rPr lang="en-US" dirty="0">
                <a:solidFill>
                  <a:schemeClr val="tx1">
                    <a:lumMod val="95000"/>
                  </a:schemeClr>
                </a:solidFill>
                <a:latin typeface="Constantia" panose="02030602050306030303" pitchFamily="18" charset="0"/>
              </a:rPr>
              <a:t>Note down the observations based on the visualization graphs we have created.</a:t>
            </a:r>
          </a:p>
          <a:p>
            <a:r>
              <a:rPr lang="en-US" dirty="0">
                <a:solidFill>
                  <a:schemeClr val="tx1">
                    <a:lumMod val="95000"/>
                  </a:schemeClr>
                </a:solidFill>
                <a:latin typeface="Constantia" panose="02030602050306030303" pitchFamily="18" charset="0"/>
              </a:rPr>
              <a:t>Write down the detailed data analysis and Conclusion.</a:t>
            </a:r>
          </a:p>
          <a:p>
            <a:pPr lvl="0"/>
            <a:endParaRPr lang="en-US" dirty="0"/>
          </a:p>
          <a:p>
            <a:endParaRPr lang="en-US" dirty="0"/>
          </a:p>
        </p:txBody>
      </p:sp>
    </p:spTree>
    <p:extLst>
      <p:ext uri="{BB962C8B-B14F-4D97-AF65-F5344CB8AC3E}">
        <p14:creationId xmlns:p14="http://schemas.microsoft.com/office/powerpoint/2010/main" val="359390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57C-5CC0-4835-8B88-B0A7BF25DC4E}"/>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a:extLst>
              <a:ext uri="{FF2B5EF4-FFF2-40B4-BE49-F238E27FC236}">
                <a16:creationId xmlns:a16="http://schemas.microsoft.com/office/drawing/2014/main" id="{4B9C754D-A4DE-4BDF-9A9C-0BAA0A348A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447800"/>
            <a:ext cx="5105400" cy="2387723"/>
          </a:xfrm>
          <a:prstGeom prst="rect">
            <a:avLst/>
          </a:prstGeom>
          <a:noFill/>
          <a:ln>
            <a:noFill/>
          </a:ln>
        </p:spPr>
      </p:pic>
      <p:pic>
        <p:nvPicPr>
          <p:cNvPr id="5" name="Picture 4" descr="A picture containing graphical user interface&#10;&#10;Description automatically generated">
            <a:extLst>
              <a:ext uri="{FF2B5EF4-FFF2-40B4-BE49-F238E27FC236}">
                <a16:creationId xmlns:a16="http://schemas.microsoft.com/office/drawing/2014/main" id="{F55F0C79-6B75-4EF1-ACE9-8656BCA743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2" y="4114800"/>
            <a:ext cx="5105400" cy="2510155"/>
          </a:xfrm>
          <a:prstGeom prst="rect">
            <a:avLst/>
          </a:prstGeom>
          <a:noFill/>
          <a:ln>
            <a:noFill/>
          </a:ln>
        </p:spPr>
      </p:pic>
      <p:pic>
        <p:nvPicPr>
          <p:cNvPr id="6" name="Picture 5">
            <a:extLst>
              <a:ext uri="{FF2B5EF4-FFF2-40B4-BE49-F238E27FC236}">
                <a16:creationId xmlns:a16="http://schemas.microsoft.com/office/drawing/2014/main" id="{895BF40F-8645-4F40-AFDF-5F935A9AD4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5812" y="1447800"/>
            <a:ext cx="5454015" cy="2377440"/>
          </a:xfrm>
          <a:prstGeom prst="rect">
            <a:avLst/>
          </a:prstGeom>
          <a:noFill/>
          <a:ln>
            <a:noFill/>
          </a:ln>
        </p:spPr>
      </p:pic>
      <p:pic>
        <p:nvPicPr>
          <p:cNvPr id="7" name="Picture 6">
            <a:extLst>
              <a:ext uri="{FF2B5EF4-FFF2-40B4-BE49-F238E27FC236}">
                <a16:creationId xmlns:a16="http://schemas.microsoft.com/office/drawing/2014/main" id="{CFE7B73B-5DBA-45A1-8BF5-6C2031A5453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65812" y="4114800"/>
            <a:ext cx="5454015" cy="2510155"/>
          </a:xfrm>
          <a:prstGeom prst="rect">
            <a:avLst/>
          </a:prstGeom>
          <a:noFill/>
          <a:ln>
            <a:noFill/>
          </a:ln>
        </p:spPr>
      </p:pic>
    </p:spTree>
    <p:extLst>
      <p:ext uri="{BB962C8B-B14F-4D97-AF65-F5344CB8AC3E}">
        <p14:creationId xmlns:p14="http://schemas.microsoft.com/office/powerpoint/2010/main" val="337664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A226-08A8-4E4E-8512-C7DFB5C88449}"/>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5BDD4CFD-4B8F-4C56-8053-803BA739CDE5}"/>
              </a:ext>
            </a:extLst>
          </p:cNvPr>
          <p:cNvPicPr>
            <a:picLocks noGrp="1" noChangeAspect="1"/>
          </p:cNvPicPr>
          <p:nvPr>
            <p:ph idx="1"/>
          </p:nvPr>
        </p:nvPicPr>
        <p:blipFill>
          <a:blip r:embed="rId2"/>
          <a:stretch>
            <a:fillRect/>
          </a:stretch>
        </p:blipFill>
        <p:spPr>
          <a:xfrm>
            <a:off x="645943" y="1600200"/>
            <a:ext cx="4730993" cy="2387723"/>
          </a:xfrm>
          <a:prstGeom prst="rect">
            <a:avLst/>
          </a:prstGeom>
        </p:spPr>
      </p:pic>
      <p:pic>
        <p:nvPicPr>
          <p:cNvPr id="5" name="Picture 4">
            <a:extLst>
              <a:ext uri="{FF2B5EF4-FFF2-40B4-BE49-F238E27FC236}">
                <a16:creationId xmlns:a16="http://schemas.microsoft.com/office/drawing/2014/main" id="{2FDB2E7A-44B4-439F-9AA7-2021E00AD1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943" y="4343400"/>
            <a:ext cx="4730993" cy="2438400"/>
          </a:xfrm>
          <a:prstGeom prst="rect">
            <a:avLst/>
          </a:prstGeom>
          <a:noFill/>
          <a:ln>
            <a:noFill/>
          </a:ln>
        </p:spPr>
      </p:pic>
      <p:pic>
        <p:nvPicPr>
          <p:cNvPr id="7" name="Picture 6">
            <a:extLst>
              <a:ext uri="{FF2B5EF4-FFF2-40B4-BE49-F238E27FC236}">
                <a16:creationId xmlns:a16="http://schemas.microsoft.com/office/drawing/2014/main" id="{1609C881-A970-4B76-B97D-0C80144A0F88}"/>
              </a:ext>
            </a:extLst>
          </p:cNvPr>
          <p:cNvPicPr>
            <a:picLocks noChangeAspect="1"/>
          </p:cNvPicPr>
          <p:nvPr/>
        </p:nvPicPr>
        <p:blipFill>
          <a:blip r:embed="rId4"/>
          <a:stretch>
            <a:fillRect/>
          </a:stretch>
        </p:blipFill>
        <p:spPr>
          <a:xfrm>
            <a:off x="5942012" y="1581150"/>
            <a:ext cx="5410200" cy="2406773"/>
          </a:xfrm>
          <a:prstGeom prst="rect">
            <a:avLst/>
          </a:prstGeom>
        </p:spPr>
      </p:pic>
      <p:pic>
        <p:nvPicPr>
          <p:cNvPr id="9" name="Picture 8">
            <a:extLst>
              <a:ext uri="{FF2B5EF4-FFF2-40B4-BE49-F238E27FC236}">
                <a16:creationId xmlns:a16="http://schemas.microsoft.com/office/drawing/2014/main" id="{C4240E82-72D8-45B4-8610-7002042116D0}"/>
              </a:ext>
            </a:extLst>
          </p:cNvPr>
          <p:cNvPicPr>
            <a:picLocks noChangeAspect="1"/>
          </p:cNvPicPr>
          <p:nvPr/>
        </p:nvPicPr>
        <p:blipFill>
          <a:blip r:embed="rId5"/>
          <a:stretch>
            <a:fillRect/>
          </a:stretch>
        </p:blipFill>
        <p:spPr>
          <a:xfrm>
            <a:off x="5942012" y="4352925"/>
            <a:ext cx="5257800" cy="2406773"/>
          </a:xfrm>
          <a:prstGeom prst="rect">
            <a:avLst/>
          </a:prstGeom>
        </p:spPr>
      </p:pic>
    </p:spTree>
    <p:extLst>
      <p:ext uri="{BB962C8B-B14F-4D97-AF65-F5344CB8AC3E}">
        <p14:creationId xmlns:p14="http://schemas.microsoft.com/office/powerpoint/2010/main" val="80423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A-AB39-4AE1-9DCF-4B32788FFB2B}"/>
              </a:ext>
            </a:extLst>
          </p:cNvPr>
          <p:cNvSpPr>
            <a:spLocks noGrp="1"/>
          </p:cNvSpPr>
          <p:nvPr>
            <p:ph type="title"/>
          </p:nvPr>
        </p:nvSpPr>
        <p:spPr/>
        <p:txBody>
          <a:bodyPr/>
          <a:lstStyle/>
          <a:p>
            <a:r>
              <a:rPr lang="en-US" b="1" dirty="0">
                <a:latin typeface="Constantia" panose="02030602050306030303" pitchFamily="18" charset="0"/>
              </a:rPr>
              <a:t>Conclusion</a:t>
            </a:r>
          </a:p>
        </p:txBody>
      </p:sp>
      <p:sp>
        <p:nvSpPr>
          <p:cNvPr id="3" name="Content Placeholder 2">
            <a:extLst>
              <a:ext uri="{FF2B5EF4-FFF2-40B4-BE49-F238E27FC236}">
                <a16:creationId xmlns:a16="http://schemas.microsoft.com/office/drawing/2014/main" id="{3B7373E6-575F-4E1E-A6F9-FAB3AA9BED4F}"/>
              </a:ext>
            </a:extLst>
          </p:cNvPr>
          <p:cNvSpPr>
            <a:spLocks noGrp="1"/>
          </p:cNvSpPr>
          <p:nvPr>
            <p:ph idx="1"/>
          </p:nvPr>
        </p:nvSpPr>
        <p:spPr/>
        <p:txBody>
          <a:bodyPr/>
          <a:lstStyle/>
          <a:p>
            <a:r>
              <a:rPr lang="en-IN" sz="1800" dirty="0">
                <a:effectLst/>
                <a:latin typeface="Constantia" panose="02030602050306030303" pitchFamily="18" charset="0"/>
                <a:ea typeface="Calibri" panose="020F0502020204030204" pitchFamily="34" charset="0"/>
                <a:cs typeface="Times New Roman" panose="02020603050405020304" pitchFamily="18" charset="0"/>
              </a:rPr>
              <a:t>We have</a:t>
            </a:r>
            <a:r>
              <a:rPr lang="en-US" sz="1800" dirty="0">
                <a:latin typeface="Constantia" panose="02030602050306030303" pitchFamily="18" charset="0"/>
              </a:rPr>
              <a:t> </a:t>
            </a:r>
            <a:r>
              <a:rPr lang="en-IN" sz="1800" dirty="0">
                <a:effectLst/>
                <a:latin typeface="Constantia" panose="02030602050306030303" pitchFamily="18" charset="0"/>
                <a:ea typeface="Calibri" panose="020F0502020204030204" pitchFamily="34" charset="0"/>
                <a:cs typeface="Times New Roman" panose="02020603050405020304" pitchFamily="18" charset="0"/>
              </a:rPr>
              <a:t>trained several models above for the dataset we had prepared, and we got different results for different algorithm.</a:t>
            </a:r>
            <a:r>
              <a:rPr lang="en-US" sz="1800" dirty="0">
                <a:effectLst/>
                <a:latin typeface="Constantia" panose="02030602050306030303" pitchFamily="18" charset="0"/>
                <a:ea typeface="Calibri" panose="020F0502020204030204" pitchFamily="34" charset="0"/>
                <a:cs typeface="Times New Roman" panose="02020603050405020304" pitchFamily="18" charset="0"/>
              </a:rPr>
              <a:t> </a:t>
            </a:r>
          </a:p>
          <a:p>
            <a:r>
              <a:rPr lang="en-US" sz="1800" dirty="0">
                <a:effectLst/>
                <a:latin typeface="Constantia" panose="02030602050306030303" pitchFamily="18" charset="0"/>
                <a:ea typeface="Calibri" panose="020F0502020204030204" pitchFamily="34" charset="0"/>
                <a:cs typeface="Times New Roman" panose="02020603050405020304" pitchFamily="18" charset="0"/>
              </a:rPr>
              <a:t>The data set consist of large number of outliers which hinders the performance of machine learning models. Unless we solve the outlier problems, we are not reaching the best model accuracy. One can focus on collection of real time customer-oriented data which can be useful for EDA. And more inference can be provided based on the analysis.</a:t>
            </a:r>
          </a:p>
          <a:p>
            <a:r>
              <a:rPr lang="en-IN" sz="2000" dirty="0">
                <a:effectLst/>
                <a:latin typeface="Constantia" panose="02030602050306030303" pitchFamily="18" charset="0"/>
                <a:ea typeface="Calibri" panose="020F0502020204030204" pitchFamily="34" charset="0"/>
                <a:cs typeface="Times New Roman" panose="02020603050405020304" pitchFamily="18" charset="0"/>
              </a:rPr>
              <a:t>We see that Random Forest classifier model has given the highest AUC in graph, the accuracy score of 97% and CV score of 96% which is highest among all the models tested also, we see that evaluation metrics are high for this model. Hence, we will be saving this model.  </a:t>
            </a:r>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062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Constantia" panose="02030602050306030303" pitchFamily="18" charset="0"/>
              </a:rPr>
              <a:t>Introduction</a:t>
            </a:r>
          </a:p>
        </p:txBody>
      </p:sp>
      <p:sp>
        <p:nvSpPr>
          <p:cNvPr id="3" name="Content Placeholder 2">
            <a:extLst>
              <a:ext uri="{FF2B5EF4-FFF2-40B4-BE49-F238E27FC236}">
                <a16:creationId xmlns:a16="http://schemas.microsoft.com/office/drawing/2014/main" id="{3849ED07-357F-432C-8234-24B30A84C577}"/>
              </a:ext>
            </a:extLst>
          </p:cNvPr>
          <p:cNvSpPr>
            <a:spLocks noGrp="1"/>
          </p:cNvSpPr>
          <p:nvPr>
            <p:ph idx="1"/>
          </p:nvPr>
        </p:nvSpPr>
        <p:spPr>
          <a:xfrm>
            <a:off x="455612" y="1371601"/>
            <a:ext cx="10972799" cy="4876800"/>
          </a:xfrm>
        </p:spPr>
        <p:txBody>
          <a:bodyPr>
            <a:normAutofit lnSpcReduction="10000"/>
          </a:bodyPr>
          <a:lstStyle/>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marR="0" indent="0" algn="just">
              <a:lnSpc>
                <a:spcPct val="107000"/>
              </a:lnSpc>
              <a:spcBef>
                <a:spcPts val="0"/>
              </a:spcBef>
              <a:spcAft>
                <a:spcPts val="800"/>
              </a:spcAft>
              <a:buNone/>
            </a:pPr>
            <a:endParaRPr lang="en-US" sz="1800" dirty="0">
              <a:effectLst/>
              <a:latin typeface="Constantia" panose="02030602050306030303"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One of microfinance working in telecom sector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marR="0" algn="just">
              <a:lnSpc>
                <a:spcPct val="107000"/>
              </a:lnSpc>
              <a:spcBef>
                <a:spcPts val="0"/>
              </a:spcBef>
              <a:spcAft>
                <a:spcPts val="800"/>
              </a:spcAft>
            </a:pPr>
            <a:endParaRPr lang="en-US" sz="1800" dirty="0">
              <a:effectLst/>
              <a:latin typeface="Constantia" panose="020306020503060303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4879-DB86-4E20-9118-C20A10E7B80F}"/>
              </a:ext>
            </a:extLst>
          </p:cNvPr>
          <p:cNvSpPr>
            <a:spLocks noGrp="1"/>
          </p:cNvSpPr>
          <p:nvPr>
            <p:ph type="title"/>
          </p:nvPr>
        </p:nvSpPr>
        <p:spPr/>
        <p:txBody>
          <a:bodyPr/>
          <a:lstStyle/>
          <a:p>
            <a:r>
              <a:rPr lang="en-US" b="1" dirty="0">
                <a:latin typeface="Constantia" panose="02030602050306030303" pitchFamily="18" charset="0"/>
              </a:rPr>
              <a:t>Micro Credit and its importance</a:t>
            </a:r>
            <a:endParaRPr lang="en-US" b="1" dirty="0"/>
          </a:p>
        </p:txBody>
      </p:sp>
      <p:sp>
        <p:nvSpPr>
          <p:cNvPr id="3" name="Content Placeholder 2">
            <a:extLst>
              <a:ext uri="{FF2B5EF4-FFF2-40B4-BE49-F238E27FC236}">
                <a16:creationId xmlns:a16="http://schemas.microsoft.com/office/drawing/2014/main" id="{9C8643DB-3FBD-4636-9C1A-B2EB1394DBB3}"/>
              </a:ext>
            </a:extLst>
          </p:cNvPr>
          <p:cNvSpPr>
            <a:spLocks noGrp="1"/>
          </p:cNvSpPr>
          <p:nvPr>
            <p:ph idx="1"/>
          </p:nvPr>
        </p:nvSpPr>
        <p:spPr>
          <a:xfrm>
            <a:off x="455613" y="1524001"/>
            <a:ext cx="9591624" cy="4724400"/>
          </a:xfrm>
        </p:spPr>
        <p:txBody>
          <a:bodyPr/>
          <a:lstStyle/>
          <a:p>
            <a:r>
              <a:rPr lang="en-US" dirty="0">
                <a:latin typeface="Constantia" panose="02030602050306030303" pitchFamily="18" charset="0"/>
              </a:rPr>
              <a:t>Microcredit is a common form of microfinance that involves an extremely small loan given to an individual to help them become self-employed or grow a small business.</a:t>
            </a:r>
          </a:p>
          <a:p>
            <a:endParaRPr lang="en-US" dirty="0">
              <a:latin typeface="Constantia" panose="02030602050306030303" pitchFamily="18" charset="0"/>
            </a:endParaRPr>
          </a:p>
          <a:p>
            <a:r>
              <a:rPr lang="en-US" sz="2000" dirty="0">
                <a:effectLst/>
                <a:latin typeface="Constantia" panose="02030602050306030303" pitchFamily="18"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a:p>
            <a:r>
              <a:rPr lang="en-US" sz="2000" dirty="0">
                <a:effectLst/>
                <a:latin typeface="Constantia" panose="02030602050306030303" pitchFamily="18" charset="0"/>
                <a:ea typeface="Calibri" panose="020F0502020204030204" pitchFamily="34" charset="0"/>
                <a:cs typeface="Times New Roman" panose="02020603050405020304" pitchFamily="18" charset="0"/>
              </a:rPr>
              <a:t>Micro credit solution provides operators and service providers with the ability to extend their service to their users through a small, short term credit facility.  When we go through the dataset provided, we are supposed to examine methodically all the attributes provided, classify the customers between defaulters and non-defaulters and reduce the chances of fraudulence micro credit loan by users.</a:t>
            </a:r>
          </a:p>
          <a:p>
            <a:endParaRPr lang="en-US" dirty="0">
              <a:latin typeface="Constantia" panose="02030602050306030303" pitchFamily="18" charset="0"/>
            </a:endParaRPr>
          </a:p>
        </p:txBody>
      </p:sp>
    </p:spTree>
    <p:extLst>
      <p:ext uri="{BB962C8B-B14F-4D97-AF65-F5344CB8AC3E}">
        <p14:creationId xmlns:p14="http://schemas.microsoft.com/office/powerpoint/2010/main" val="14338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9AC2-31A2-44B6-A466-DC809C4D6553}"/>
              </a:ext>
            </a:extLst>
          </p:cNvPr>
          <p:cNvSpPr>
            <a:spLocks noGrp="1"/>
          </p:cNvSpPr>
          <p:nvPr>
            <p:ph type="title"/>
          </p:nvPr>
        </p:nvSpPr>
        <p:spPr/>
        <p:txBody>
          <a:bodyPr/>
          <a:lstStyle/>
          <a:p>
            <a:r>
              <a:rPr lang="en-US" b="1" dirty="0">
                <a:latin typeface="Constantia" panose="02030602050306030303" pitchFamily="18" charset="0"/>
              </a:rPr>
              <a:t>Importing Libraries</a:t>
            </a:r>
            <a:br>
              <a:rPr lang="en-US" b="1" dirty="0"/>
            </a:br>
            <a:endParaRPr lang="en-US" b="1" dirty="0"/>
          </a:p>
        </p:txBody>
      </p:sp>
      <p:sp>
        <p:nvSpPr>
          <p:cNvPr id="3" name="Content Placeholder 2">
            <a:extLst>
              <a:ext uri="{FF2B5EF4-FFF2-40B4-BE49-F238E27FC236}">
                <a16:creationId xmlns:a16="http://schemas.microsoft.com/office/drawing/2014/main" id="{EF54C742-0CE7-4B97-B427-7E725EA4F681}"/>
              </a:ext>
            </a:extLst>
          </p:cNvPr>
          <p:cNvSpPr>
            <a:spLocks noGrp="1"/>
          </p:cNvSpPr>
          <p:nvPr>
            <p:ph idx="1"/>
          </p:nvPr>
        </p:nvSpPr>
        <p:spPr>
          <a:xfrm>
            <a:off x="912813" y="1600201"/>
            <a:ext cx="9134424" cy="4648200"/>
          </a:xfrm>
        </p:spPr>
        <p:txBody>
          <a:bodyPr>
            <a:normAutofit lnSpcReduction="10000"/>
          </a:bodyPr>
          <a:lstStyle/>
          <a:p>
            <a:r>
              <a:rPr lang="en-US" dirty="0">
                <a:latin typeface="Constantia" panose="02030602050306030303" pitchFamily="18" charset="0"/>
              </a:rPr>
              <a:t>To start with, we import all the necessary libraries required in performing all the steps of data analysis. We have imported the following libraries </a:t>
            </a:r>
          </a:p>
          <a:p>
            <a:r>
              <a:rPr lang="en-US" dirty="0">
                <a:latin typeface="Constantia" panose="02030602050306030303" pitchFamily="18" charset="0"/>
              </a:rPr>
              <a:t>NumPy, Pandas : </a:t>
            </a:r>
          </a:p>
          <a:p>
            <a:r>
              <a:rPr lang="en-US" dirty="0">
                <a:latin typeface="Constantia" panose="02030602050306030303" pitchFamily="18" charset="0"/>
              </a:rPr>
              <a:t>NumPy is a library for Python that adds support for large, multi-dimensional arrays and    matrices, along with a large collection of high-level mathematical functions to operate on these   arrays. Pandas is a high-level data manipulation tool that is built on the NumPy package.</a:t>
            </a:r>
          </a:p>
          <a:p>
            <a:r>
              <a:rPr lang="en-US" dirty="0" err="1">
                <a:latin typeface="Constantia" panose="02030602050306030303" pitchFamily="18" charset="0"/>
              </a:rPr>
              <a:t>Matplotlib.pyplot</a:t>
            </a:r>
            <a:r>
              <a:rPr lang="en-US" dirty="0">
                <a:latin typeface="Constantia" panose="02030602050306030303" pitchFamily="18" charset="0"/>
              </a:rPr>
              <a:t>, Seaborn: </a:t>
            </a:r>
          </a:p>
          <a:p>
            <a:r>
              <a:rPr lang="en-US" dirty="0">
                <a:latin typeface="Constantia" panose="02030602050306030303" pitchFamily="18" charset="0"/>
              </a:rPr>
              <a:t>Matplotlib is a plotting library for the Python programming language and its numerical mathematics extension NumPy.</a:t>
            </a:r>
          </a:p>
          <a:p>
            <a:r>
              <a:rPr lang="en-US" dirty="0">
                <a:latin typeface="Constantia" panose="02030602050306030303" pitchFamily="18" charset="0"/>
              </a:rPr>
              <a:t>Seaborn is a Python data visualization library based on matplotlib which provides a high-level interface for drawing attractive and informative statistical graphics.</a:t>
            </a:r>
          </a:p>
          <a:p>
            <a:endParaRPr lang="en-US" dirty="0">
              <a:latin typeface="Constantia" panose="02030602050306030303" pitchFamily="18" charset="0"/>
            </a:endParaRPr>
          </a:p>
        </p:txBody>
      </p:sp>
    </p:spTree>
    <p:extLst>
      <p:ext uri="{BB962C8B-B14F-4D97-AF65-F5344CB8AC3E}">
        <p14:creationId xmlns:p14="http://schemas.microsoft.com/office/powerpoint/2010/main" val="58253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4739-8F5B-475A-9518-D4EEC333F570}"/>
              </a:ext>
            </a:extLst>
          </p:cNvPr>
          <p:cNvSpPr>
            <a:spLocks noGrp="1"/>
          </p:cNvSpPr>
          <p:nvPr>
            <p:ph type="title"/>
          </p:nvPr>
        </p:nvSpPr>
        <p:spPr/>
        <p:txBody>
          <a:bodyPr/>
          <a:lstStyle/>
          <a:p>
            <a:r>
              <a:rPr lang="en-US" b="1" dirty="0">
                <a:latin typeface="Constantia" panose="02030602050306030303" pitchFamily="18" charset="0"/>
              </a:rPr>
              <a:t>Dataset Information</a:t>
            </a:r>
          </a:p>
        </p:txBody>
      </p:sp>
      <p:sp>
        <p:nvSpPr>
          <p:cNvPr id="3" name="Content Placeholder 2">
            <a:extLst>
              <a:ext uri="{FF2B5EF4-FFF2-40B4-BE49-F238E27FC236}">
                <a16:creationId xmlns:a16="http://schemas.microsoft.com/office/drawing/2014/main" id="{C687E7DC-F43C-4228-B221-7BC3CF96E7A9}"/>
              </a:ext>
            </a:extLst>
          </p:cNvPr>
          <p:cNvSpPr>
            <a:spLocks noGrp="1"/>
          </p:cNvSpPr>
          <p:nvPr>
            <p:ph idx="1"/>
          </p:nvPr>
        </p:nvSpPr>
        <p:spPr>
          <a:xfrm>
            <a:off x="379412" y="1447800"/>
            <a:ext cx="9591624" cy="4195481"/>
          </a:xfrm>
        </p:spPr>
        <p:txBody>
          <a:bodyPr/>
          <a:lstStyle/>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sample data is provided to Flip Robo from their client database.</a:t>
            </a: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hereby given to me for this exercise. The data provided is in the form csv file, I’ll be converting it into DataFrame to perform basic operations on rows/columns like selecting, deleting, adding, and renaming. To improve the selection of customers for the credit, the client wants some predictions that could help them in further investment and improvement in selection of customers.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209593 rows and 37 columns in the dataset provided. All the attributes are numerical datatypes except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pCircle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pdate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AD2FC20-8EB1-4353-B2DE-5BDBAAC5E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6712" y="4062168"/>
            <a:ext cx="8915400" cy="2576195"/>
          </a:xfrm>
          <a:prstGeom prst="rect">
            <a:avLst/>
          </a:prstGeom>
          <a:noFill/>
          <a:ln>
            <a:noFill/>
          </a:ln>
        </p:spPr>
      </p:pic>
    </p:spTree>
    <p:extLst>
      <p:ext uri="{BB962C8B-B14F-4D97-AF65-F5344CB8AC3E}">
        <p14:creationId xmlns:p14="http://schemas.microsoft.com/office/powerpoint/2010/main" val="8921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20B9-2E26-4FC0-808F-FF298C6AB849}"/>
              </a:ext>
            </a:extLst>
          </p:cNvPr>
          <p:cNvSpPr>
            <a:spLocks noGrp="1"/>
          </p:cNvSpPr>
          <p:nvPr>
            <p:ph type="title"/>
          </p:nvPr>
        </p:nvSpPr>
        <p:spPr/>
        <p:txBody>
          <a:bodyPr/>
          <a:lstStyle/>
          <a:p>
            <a:r>
              <a:rPr lang="en-US" b="1" dirty="0">
                <a:latin typeface="Constantia" panose="02030602050306030303" pitchFamily="18" charset="0"/>
              </a:rPr>
              <a:t>Description of the dataset</a:t>
            </a:r>
          </a:p>
        </p:txBody>
      </p:sp>
      <p:graphicFrame>
        <p:nvGraphicFramePr>
          <p:cNvPr id="8" name="Table 8">
            <a:extLst>
              <a:ext uri="{FF2B5EF4-FFF2-40B4-BE49-F238E27FC236}">
                <a16:creationId xmlns:a16="http://schemas.microsoft.com/office/drawing/2014/main" id="{40672D81-93DE-41B8-BBF0-7C2A4E38D4BA}"/>
              </a:ext>
            </a:extLst>
          </p:cNvPr>
          <p:cNvGraphicFramePr>
            <a:graphicFrameLocks noGrp="1"/>
          </p:cNvGraphicFramePr>
          <p:nvPr>
            <p:ph idx="1"/>
            <p:extLst>
              <p:ext uri="{D42A27DB-BD31-4B8C-83A1-F6EECF244321}">
                <p14:modId xmlns:p14="http://schemas.microsoft.com/office/powerpoint/2010/main" val="2748042098"/>
              </p:ext>
            </p:extLst>
          </p:nvPr>
        </p:nvGraphicFramePr>
        <p:xfrm>
          <a:off x="1065212" y="1371600"/>
          <a:ext cx="10210800" cy="4815840"/>
        </p:xfrm>
        <a:graphic>
          <a:graphicData uri="http://schemas.openxmlformats.org/drawingml/2006/table">
            <a:tbl>
              <a:tblPr firstRow="1" bandRow="1">
                <a:tableStyleId>{5C22544A-7EE6-4342-B048-85BDC9FD1C3A}</a:tableStyleId>
              </a:tblPr>
              <a:tblGrid>
                <a:gridCol w="1360279">
                  <a:extLst>
                    <a:ext uri="{9D8B030D-6E8A-4147-A177-3AD203B41FA5}">
                      <a16:colId xmlns:a16="http://schemas.microsoft.com/office/drawing/2014/main" val="4147834106"/>
                    </a:ext>
                  </a:extLst>
                </a:gridCol>
                <a:gridCol w="2525921">
                  <a:extLst>
                    <a:ext uri="{9D8B030D-6E8A-4147-A177-3AD203B41FA5}">
                      <a16:colId xmlns:a16="http://schemas.microsoft.com/office/drawing/2014/main" val="3700110031"/>
                    </a:ext>
                  </a:extLst>
                </a:gridCol>
                <a:gridCol w="6324600">
                  <a:extLst>
                    <a:ext uri="{9D8B030D-6E8A-4147-A177-3AD203B41FA5}">
                      <a16:colId xmlns:a16="http://schemas.microsoft.com/office/drawing/2014/main" val="370093946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281420061"/>
                  </a:ext>
                </a:extLst>
              </a:tr>
              <a:tr h="370840">
                <a:tc>
                  <a:txBody>
                    <a:bodyPr/>
                    <a:lstStyle/>
                    <a:p>
                      <a:pPr algn="ctr"/>
                      <a:r>
                        <a:rPr lang="en-US" dirty="0">
                          <a:latin typeface="Constantia" panose="02030602050306030303" pitchFamily="18" charset="0"/>
                        </a:rPr>
                        <a:t>1</a:t>
                      </a:r>
                    </a:p>
                  </a:txBody>
                  <a:tcPr/>
                </a:tc>
                <a:tc>
                  <a:txBody>
                    <a:bodyPr/>
                    <a:lstStyle/>
                    <a:p>
                      <a:pPr algn="ctr" fontAlgn="b"/>
                      <a:r>
                        <a:rPr lang="en-US" sz="1800" b="0" i="0" u="none" strike="noStrike" dirty="0">
                          <a:solidFill>
                            <a:srgbClr val="000000"/>
                          </a:solidFill>
                          <a:effectLst/>
                          <a:latin typeface="Constantia" panose="02030602050306030303" pitchFamily="18" charset="0"/>
                        </a:rPr>
                        <a:t>label</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Flag indicating whether the user paid back the credit amount within 5 days of issuing the loan{1:success, 0:failure}</a:t>
                      </a:r>
                    </a:p>
                  </a:txBody>
                  <a:tcPr marL="6350" marR="6350" marT="6350" marB="0" anchor="b"/>
                </a:tc>
                <a:extLst>
                  <a:ext uri="{0D108BD9-81ED-4DB2-BD59-A6C34878D82A}">
                    <a16:rowId xmlns:a16="http://schemas.microsoft.com/office/drawing/2014/main" val="1816604572"/>
                  </a:ext>
                </a:extLst>
              </a:tr>
              <a:tr h="370840">
                <a:tc>
                  <a:txBody>
                    <a:bodyPr/>
                    <a:lstStyle/>
                    <a:p>
                      <a:pPr algn="ctr"/>
                      <a:r>
                        <a:rPr lang="en-US" dirty="0">
                          <a:latin typeface="Constantia" panose="02030602050306030303" pitchFamily="18" charset="0"/>
                        </a:rPr>
                        <a:t>2</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msisdn</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a:solidFill>
                            <a:srgbClr val="000000"/>
                          </a:solidFill>
                          <a:effectLst/>
                          <a:latin typeface="Constantia" panose="02030602050306030303" pitchFamily="18" charset="0"/>
                        </a:rPr>
                        <a:t>mobile number of user</a:t>
                      </a:r>
                    </a:p>
                  </a:txBody>
                  <a:tcPr marL="6350" marR="6350" marT="6350" marB="0" anchor="b"/>
                </a:tc>
                <a:extLst>
                  <a:ext uri="{0D108BD9-81ED-4DB2-BD59-A6C34878D82A}">
                    <a16:rowId xmlns:a16="http://schemas.microsoft.com/office/drawing/2014/main" val="1072557175"/>
                  </a:ext>
                </a:extLst>
              </a:tr>
              <a:tr h="370840">
                <a:tc>
                  <a:txBody>
                    <a:bodyPr/>
                    <a:lstStyle/>
                    <a:p>
                      <a:pPr algn="ctr"/>
                      <a:r>
                        <a:rPr lang="en-US" dirty="0">
                          <a:latin typeface="Constantia" panose="02030602050306030303" pitchFamily="18" charset="0"/>
                        </a:rPr>
                        <a:t>3</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aon</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a:solidFill>
                            <a:srgbClr val="000000"/>
                          </a:solidFill>
                          <a:effectLst/>
                          <a:latin typeface="Constantia" panose="02030602050306030303" pitchFamily="18" charset="0"/>
                        </a:rPr>
                        <a:t>age on cellular network in days</a:t>
                      </a:r>
                    </a:p>
                  </a:txBody>
                  <a:tcPr marL="6350" marR="6350" marT="6350" marB="0" anchor="b"/>
                </a:tc>
                <a:extLst>
                  <a:ext uri="{0D108BD9-81ED-4DB2-BD59-A6C34878D82A}">
                    <a16:rowId xmlns:a16="http://schemas.microsoft.com/office/drawing/2014/main" val="3529830422"/>
                  </a:ext>
                </a:extLst>
              </a:tr>
              <a:tr h="370840">
                <a:tc>
                  <a:txBody>
                    <a:bodyPr/>
                    <a:lstStyle/>
                    <a:p>
                      <a:pPr algn="ctr"/>
                      <a:r>
                        <a:rPr lang="en-US" dirty="0">
                          <a:latin typeface="Constantia" panose="02030602050306030303" pitchFamily="18" charset="0"/>
                        </a:rPr>
                        <a:t>4</a:t>
                      </a:r>
                    </a:p>
                  </a:txBody>
                  <a:tcPr/>
                </a:tc>
                <a:tc>
                  <a:txBody>
                    <a:bodyPr/>
                    <a:lstStyle/>
                    <a:p>
                      <a:pPr algn="ctr" fontAlgn="b"/>
                      <a:r>
                        <a:rPr lang="en-US" sz="1800" b="0" i="0" u="none" strike="noStrike" dirty="0">
                          <a:solidFill>
                            <a:srgbClr val="000000"/>
                          </a:solidFill>
                          <a:effectLst/>
                          <a:latin typeface="Constantia" panose="02030602050306030303" pitchFamily="18" charset="0"/>
                        </a:rPr>
                        <a:t>daily_decr30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Daily amount spent from main account, averaged over last 30 days (in Indonesian Rupiah)</a:t>
                      </a:r>
                    </a:p>
                  </a:txBody>
                  <a:tcPr marL="6350" marR="6350" marT="6350" marB="0" anchor="b"/>
                </a:tc>
                <a:extLst>
                  <a:ext uri="{0D108BD9-81ED-4DB2-BD59-A6C34878D82A}">
                    <a16:rowId xmlns:a16="http://schemas.microsoft.com/office/drawing/2014/main" val="2639066740"/>
                  </a:ext>
                </a:extLst>
              </a:tr>
              <a:tr h="370840">
                <a:tc>
                  <a:txBody>
                    <a:bodyPr/>
                    <a:lstStyle/>
                    <a:p>
                      <a:pPr algn="ctr"/>
                      <a:r>
                        <a:rPr lang="en-US" dirty="0">
                          <a:latin typeface="Constantia" panose="02030602050306030303" pitchFamily="18" charset="0"/>
                        </a:rPr>
                        <a:t>5</a:t>
                      </a:r>
                    </a:p>
                  </a:txBody>
                  <a:tcPr/>
                </a:tc>
                <a:tc>
                  <a:txBody>
                    <a:bodyPr/>
                    <a:lstStyle/>
                    <a:p>
                      <a:pPr algn="ctr" fontAlgn="b"/>
                      <a:r>
                        <a:rPr lang="en-US" sz="1800" b="0" i="0" u="none" strike="noStrike" dirty="0">
                          <a:solidFill>
                            <a:srgbClr val="000000"/>
                          </a:solidFill>
                          <a:effectLst/>
                          <a:latin typeface="Constantia" panose="02030602050306030303" pitchFamily="18" charset="0"/>
                        </a:rPr>
                        <a:t>daily_decr90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Daily amount spent from main account, averaged over last 90 days (in Indonesian Rupiah)</a:t>
                      </a:r>
                    </a:p>
                  </a:txBody>
                  <a:tcPr marL="6350" marR="6350" marT="6350" marB="0" anchor="b"/>
                </a:tc>
                <a:extLst>
                  <a:ext uri="{0D108BD9-81ED-4DB2-BD59-A6C34878D82A}">
                    <a16:rowId xmlns:a16="http://schemas.microsoft.com/office/drawing/2014/main" val="1124688304"/>
                  </a:ext>
                </a:extLst>
              </a:tr>
              <a:tr h="370840">
                <a:tc>
                  <a:txBody>
                    <a:bodyPr/>
                    <a:lstStyle/>
                    <a:p>
                      <a:pPr algn="ctr"/>
                      <a:r>
                        <a:rPr lang="en-US" dirty="0">
                          <a:latin typeface="Constantia" panose="02030602050306030303" pitchFamily="18" charset="0"/>
                        </a:rPr>
                        <a:t>6</a:t>
                      </a:r>
                    </a:p>
                  </a:txBody>
                  <a:tcPr/>
                </a:tc>
                <a:tc>
                  <a:txBody>
                    <a:bodyPr/>
                    <a:lstStyle/>
                    <a:p>
                      <a:pPr algn="ctr" fontAlgn="b"/>
                      <a:r>
                        <a:rPr lang="en-US" sz="1800" b="0" i="0" u="none" strike="noStrike">
                          <a:solidFill>
                            <a:srgbClr val="000000"/>
                          </a:solidFill>
                          <a:effectLst/>
                          <a:latin typeface="Constantia" panose="02030602050306030303" pitchFamily="18" charset="0"/>
                        </a:rPr>
                        <a:t>rental30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Average main account balance over last 30 days</a:t>
                      </a:r>
                    </a:p>
                  </a:txBody>
                  <a:tcPr marL="6350" marR="6350" marT="6350" marB="0" anchor="b"/>
                </a:tc>
                <a:extLst>
                  <a:ext uri="{0D108BD9-81ED-4DB2-BD59-A6C34878D82A}">
                    <a16:rowId xmlns:a16="http://schemas.microsoft.com/office/drawing/2014/main" val="2514024796"/>
                  </a:ext>
                </a:extLst>
              </a:tr>
              <a:tr h="370840">
                <a:tc>
                  <a:txBody>
                    <a:bodyPr/>
                    <a:lstStyle/>
                    <a:p>
                      <a:pPr algn="ctr"/>
                      <a:r>
                        <a:rPr lang="en-US" dirty="0">
                          <a:latin typeface="Constantia" panose="02030602050306030303" pitchFamily="18" charset="0"/>
                        </a:rPr>
                        <a:t>7</a:t>
                      </a:r>
                    </a:p>
                  </a:txBody>
                  <a:tcPr/>
                </a:tc>
                <a:tc>
                  <a:txBody>
                    <a:bodyPr/>
                    <a:lstStyle/>
                    <a:p>
                      <a:pPr algn="ctr" fontAlgn="b"/>
                      <a:r>
                        <a:rPr lang="en-US" sz="1800" b="0" i="0" u="none" strike="noStrike" dirty="0">
                          <a:solidFill>
                            <a:srgbClr val="000000"/>
                          </a:solidFill>
                          <a:effectLst/>
                          <a:latin typeface="Constantia" panose="02030602050306030303" pitchFamily="18" charset="0"/>
                        </a:rPr>
                        <a:t>Rental90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Average main account balance over last 90 days</a:t>
                      </a:r>
                    </a:p>
                  </a:txBody>
                  <a:tcPr marL="6350" marR="6350" marT="6350" marB="0" anchor="b"/>
                </a:tc>
                <a:extLst>
                  <a:ext uri="{0D108BD9-81ED-4DB2-BD59-A6C34878D82A}">
                    <a16:rowId xmlns:a16="http://schemas.microsoft.com/office/drawing/2014/main" val="1598829711"/>
                  </a:ext>
                </a:extLst>
              </a:tr>
              <a:tr h="370840">
                <a:tc>
                  <a:txBody>
                    <a:bodyPr/>
                    <a:lstStyle/>
                    <a:p>
                      <a:pPr algn="ctr"/>
                      <a:r>
                        <a:rPr lang="en-US" dirty="0">
                          <a:latin typeface="Constantia" panose="02030602050306030303" pitchFamily="18" charset="0"/>
                        </a:rPr>
                        <a:t>8</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last_rech_date_ma</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Number of days till last recharge of main account</a:t>
                      </a:r>
                    </a:p>
                  </a:txBody>
                  <a:tcPr marL="6350" marR="6350" marT="6350" marB="0" anchor="b"/>
                </a:tc>
                <a:extLst>
                  <a:ext uri="{0D108BD9-81ED-4DB2-BD59-A6C34878D82A}">
                    <a16:rowId xmlns:a16="http://schemas.microsoft.com/office/drawing/2014/main" val="824264102"/>
                  </a:ext>
                </a:extLst>
              </a:tr>
              <a:tr h="370840">
                <a:tc>
                  <a:txBody>
                    <a:bodyPr/>
                    <a:lstStyle/>
                    <a:p>
                      <a:pPr algn="ctr"/>
                      <a:r>
                        <a:rPr lang="en-US" dirty="0">
                          <a:latin typeface="Constantia" panose="02030602050306030303" pitchFamily="18" charset="0"/>
                        </a:rPr>
                        <a:t>9</a:t>
                      </a:r>
                    </a:p>
                  </a:txBody>
                  <a:tcPr/>
                </a:tc>
                <a:tc>
                  <a:txBody>
                    <a:bodyPr/>
                    <a:lstStyle/>
                    <a:p>
                      <a:pPr algn="ctr" fontAlgn="b"/>
                      <a:r>
                        <a:rPr lang="en-US" sz="1800" b="0" i="0" u="none" strike="noStrike">
                          <a:solidFill>
                            <a:srgbClr val="000000"/>
                          </a:solidFill>
                          <a:effectLst/>
                          <a:latin typeface="Constantia" panose="02030602050306030303" pitchFamily="18" charset="0"/>
                        </a:rPr>
                        <a:t>last_rech_date_da</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Number of days till last recharge of data account</a:t>
                      </a:r>
                    </a:p>
                  </a:txBody>
                  <a:tcPr marL="6350" marR="6350" marT="6350" marB="0" anchor="b"/>
                </a:tc>
                <a:extLst>
                  <a:ext uri="{0D108BD9-81ED-4DB2-BD59-A6C34878D82A}">
                    <a16:rowId xmlns:a16="http://schemas.microsoft.com/office/drawing/2014/main" val="436255548"/>
                  </a:ext>
                </a:extLst>
              </a:tr>
              <a:tr h="0">
                <a:tc>
                  <a:txBody>
                    <a:bodyPr/>
                    <a:lstStyle/>
                    <a:p>
                      <a:pPr algn="ctr"/>
                      <a:r>
                        <a:rPr lang="en-US" dirty="0">
                          <a:latin typeface="Constantia" panose="02030602050306030303" pitchFamily="18" charset="0"/>
                        </a:rPr>
                        <a:t>10</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last_rech_amt_ma</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Amount of last recharge of main account (in Indonesian Rupiah)</a:t>
                      </a:r>
                    </a:p>
                  </a:txBody>
                  <a:tcPr marL="6350" marR="6350" marT="6350" marB="0" anchor="b"/>
                </a:tc>
                <a:extLst>
                  <a:ext uri="{0D108BD9-81ED-4DB2-BD59-A6C34878D82A}">
                    <a16:rowId xmlns:a16="http://schemas.microsoft.com/office/drawing/2014/main" val="1883203664"/>
                  </a:ext>
                </a:extLst>
              </a:tr>
            </a:tbl>
          </a:graphicData>
        </a:graphic>
      </p:graphicFrame>
    </p:spTree>
    <p:extLst>
      <p:ext uri="{BB962C8B-B14F-4D97-AF65-F5344CB8AC3E}">
        <p14:creationId xmlns:p14="http://schemas.microsoft.com/office/powerpoint/2010/main" val="12941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2276-72E3-4E6F-AD15-827BAF3117E6}"/>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5" name="Table 5">
            <a:extLst>
              <a:ext uri="{FF2B5EF4-FFF2-40B4-BE49-F238E27FC236}">
                <a16:creationId xmlns:a16="http://schemas.microsoft.com/office/drawing/2014/main" id="{47E5C15F-755A-45CA-8BC8-6CA734A46A6B}"/>
              </a:ext>
            </a:extLst>
          </p:cNvPr>
          <p:cNvGraphicFramePr>
            <a:graphicFrameLocks noGrp="1"/>
          </p:cNvGraphicFramePr>
          <p:nvPr>
            <p:ph idx="1"/>
            <p:extLst>
              <p:ext uri="{D42A27DB-BD31-4B8C-83A1-F6EECF244321}">
                <p14:modId xmlns:p14="http://schemas.microsoft.com/office/powerpoint/2010/main" val="2998708230"/>
              </p:ext>
            </p:extLst>
          </p:nvPr>
        </p:nvGraphicFramePr>
        <p:xfrm>
          <a:off x="1141412" y="1447800"/>
          <a:ext cx="8906805" cy="518414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11</a:t>
                      </a:r>
                    </a:p>
                  </a:txBody>
                  <a:tcPr/>
                </a:tc>
                <a:tc>
                  <a:txBody>
                    <a:bodyPr/>
                    <a:lstStyle/>
                    <a:p>
                      <a:pPr algn="l" fontAlgn="b"/>
                      <a:r>
                        <a:rPr lang="en-US" sz="1800" b="0" i="0" u="none" strike="noStrike" dirty="0">
                          <a:solidFill>
                            <a:srgbClr val="000000"/>
                          </a:solidFill>
                          <a:effectLst/>
                          <a:latin typeface="Constantia" panose="02030602050306030303" pitchFamily="18" charset="0"/>
                        </a:rPr>
                        <a:t>cnt_ma_rech30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times main account got recharged in last 30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12</a:t>
                      </a:r>
                    </a:p>
                  </a:txBody>
                  <a:tcPr/>
                </a:tc>
                <a:tc>
                  <a:txBody>
                    <a:bodyPr/>
                    <a:lstStyle/>
                    <a:p>
                      <a:pPr algn="l" fontAlgn="b"/>
                      <a:r>
                        <a:rPr lang="en-US" sz="1800" b="0" i="0" u="none" strike="noStrike" dirty="0">
                          <a:solidFill>
                            <a:srgbClr val="000000"/>
                          </a:solidFill>
                          <a:effectLst/>
                          <a:latin typeface="Constantia" panose="02030602050306030303" pitchFamily="18" charset="0"/>
                        </a:rPr>
                        <a:t>fr_ma_rech30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Frequency of main account recharged in last 30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13</a:t>
                      </a:r>
                    </a:p>
                  </a:txBody>
                  <a:tcPr/>
                </a:tc>
                <a:tc>
                  <a:txBody>
                    <a:bodyPr/>
                    <a:lstStyle/>
                    <a:p>
                      <a:pPr algn="l" fontAlgn="b"/>
                      <a:r>
                        <a:rPr lang="en-US" sz="1800" b="0" i="0" u="none" strike="noStrike">
                          <a:solidFill>
                            <a:srgbClr val="000000"/>
                          </a:solidFill>
                          <a:effectLst/>
                          <a:latin typeface="Constantia" panose="02030602050306030303" pitchFamily="18" charset="0"/>
                        </a:rPr>
                        <a:t>sumamnt_ma_rech30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recharge in main account over last 30 days (in Indonesian Rupiah)</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14</a:t>
                      </a:r>
                    </a:p>
                  </a:txBody>
                  <a:tcPr/>
                </a:tc>
                <a:tc>
                  <a:txBody>
                    <a:bodyPr/>
                    <a:lstStyle/>
                    <a:p>
                      <a:pPr algn="l" fontAlgn="b"/>
                      <a:r>
                        <a:rPr lang="en-US" sz="1800" b="0" i="0" u="none" strike="noStrike">
                          <a:solidFill>
                            <a:srgbClr val="000000"/>
                          </a:solidFill>
                          <a:effectLst/>
                          <a:latin typeface="Constantia" panose="02030602050306030303" pitchFamily="18" charset="0"/>
                        </a:rPr>
                        <a:t>medianamnt_ma_rech30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amount of recharges done in main account over last 30 days at user level (in Indonesian Rupiah)</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15</a:t>
                      </a:r>
                    </a:p>
                  </a:txBody>
                  <a:tcPr/>
                </a:tc>
                <a:tc>
                  <a:txBody>
                    <a:bodyPr/>
                    <a:lstStyle/>
                    <a:p>
                      <a:pPr algn="l" fontAlgn="b"/>
                      <a:r>
                        <a:rPr lang="en-US" sz="1800" b="0" i="0" u="none" strike="noStrike">
                          <a:solidFill>
                            <a:srgbClr val="000000"/>
                          </a:solidFill>
                          <a:effectLst/>
                          <a:latin typeface="Constantia" panose="02030602050306030303" pitchFamily="18" charset="0"/>
                        </a:rPr>
                        <a:t>medianmarechprebal30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main account balance just before recharge in last 30 days at user level (in Indonesian Rupiah)</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16</a:t>
                      </a:r>
                    </a:p>
                  </a:txBody>
                  <a:tcPr/>
                </a:tc>
                <a:tc>
                  <a:txBody>
                    <a:bodyPr/>
                    <a:lstStyle/>
                    <a:p>
                      <a:pPr algn="l" fontAlgn="b"/>
                      <a:r>
                        <a:rPr lang="en-US" sz="1800" b="0" i="0" u="none" strike="noStrike">
                          <a:solidFill>
                            <a:srgbClr val="000000"/>
                          </a:solidFill>
                          <a:effectLst/>
                          <a:latin typeface="Constantia" panose="02030602050306030303" pitchFamily="18" charset="0"/>
                        </a:rPr>
                        <a:t>cnt_ma_rech90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times main account got recharged in last 90 days</a:t>
                      </a:r>
                    </a:p>
                  </a:txBody>
                  <a:tcPr marL="6350" marR="6350" marT="6350" marB="0" anchor="b"/>
                </a:tc>
                <a:extLst>
                  <a:ext uri="{0D108BD9-81ED-4DB2-BD59-A6C34878D82A}">
                    <a16:rowId xmlns:a16="http://schemas.microsoft.com/office/drawing/2014/main" val="592713193"/>
                  </a:ext>
                </a:extLst>
              </a:tr>
              <a:tr h="370840">
                <a:tc>
                  <a:txBody>
                    <a:bodyPr/>
                    <a:lstStyle/>
                    <a:p>
                      <a:pPr algn="ctr"/>
                      <a:r>
                        <a:rPr lang="en-US" dirty="0">
                          <a:latin typeface="Constantia" panose="02030602050306030303" pitchFamily="18" charset="0"/>
                        </a:rPr>
                        <a:t>17</a:t>
                      </a:r>
                    </a:p>
                  </a:txBody>
                  <a:tcPr/>
                </a:tc>
                <a:tc>
                  <a:txBody>
                    <a:bodyPr/>
                    <a:lstStyle/>
                    <a:p>
                      <a:pPr algn="l" fontAlgn="b"/>
                      <a:r>
                        <a:rPr lang="en-US" sz="1800" b="0" i="0" u="none" strike="noStrike">
                          <a:solidFill>
                            <a:srgbClr val="000000"/>
                          </a:solidFill>
                          <a:effectLst/>
                          <a:latin typeface="Constantia" panose="02030602050306030303" pitchFamily="18" charset="0"/>
                        </a:rPr>
                        <a:t>fr_ma_rech90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Frequency of main account recharged in last 90 days</a:t>
                      </a:r>
                    </a:p>
                  </a:txBody>
                  <a:tcPr marL="6350" marR="6350" marT="6350" marB="0" anchor="b"/>
                </a:tc>
                <a:extLst>
                  <a:ext uri="{0D108BD9-81ED-4DB2-BD59-A6C34878D82A}">
                    <a16:rowId xmlns:a16="http://schemas.microsoft.com/office/drawing/2014/main" val="4215214593"/>
                  </a:ext>
                </a:extLst>
              </a:tr>
              <a:tr h="370840">
                <a:tc>
                  <a:txBody>
                    <a:bodyPr/>
                    <a:lstStyle/>
                    <a:p>
                      <a:pPr algn="ctr"/>
                      <a:r>
                        <a:rPr lang="en-US" dirty="0">
                          <a:latin typeface="Constantia" panose="02030602050306030303" pitchFamily="18" charset="0"/>
                        </a:rPr>
                        <a:t>18</a:t>
                      </a:r>
                    </a:p>
                  </a:txBody>
                  <a:tcPr/>
                </a:tc>
                <a:tc>
                  <a:txBody>
                    <a:bodyPr/>
                    <a:lstStyle/>
                    <a:p>
                      <a:pPr algn="l" fontAlgn="b"/>
                      <a:r>
                        <a:rPr lang="en-US" sz="1800" b="0" i="0" u="none" strike="noStrike">
                          <a:solidFill>
                            <a:srgbClr val="000000"/>
                          </a:solidFill>
                          <a:effectLst/>
                          <a:latin typeface="Constantia" panose="02030602050306030303" pitchFamily="18" charset="0"/>
                        </a:rPr>
                        <a:t>sumamnt_ma_rech90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recharge in main account over last 90 days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670473689"/>
                  </a:ext>
                </a:extLst>
              </a:tr>
              <a:tr h="370840">
                <a:tc>
                  <a:txBody>
                    <a:bodyPr/>
                    <a:lstStyle/>
                    <a:p>
                      <a:pPr algn="ctr"/>
                      <a:r>
                        <a:rPr lang="en-US" dirty="0">
                          <a:latin typeface="Constantia" panose="02030602050306030303" pitchFamily="18" charset="0"/>
                        </a:rPr>
                        <a:t>19</a:t>
                      </a:r>
                    </a:p>
                  </a:txBody>
                  <a:tcPr/>
                </a:tc>
                <a:tc>
                  <a:txBody>
                    <a:bodyPr/>
                    <a:lstStyle/>
                    <a:p>
                      <a:pPr algn="l" fontAlgn="b"/>
                      <a:r>
                        <a:rPr lang="en-US" sz="1800" b="0" i="0" u="none" strike="noStrike">
                          <a:solidFill>
                            <a:srgbClr val="000000"/>
                          </a:solidFill>
                          <a:effectLst/>
                          <a:latin typeface="Constantia" panose="02030602050306030303" pitchFamily="18" charset="0"/>
                        </a:rPr>
                        <a:t>medianamnt_ma_rech90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amount of recharges done in main account over last 90 days at user level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304105886"/>
                  </a:ext>
                </a:extLst>
              </a:tr>
              <a:tr h="370840">
                <a:tc>
                  <a:txBody>
                    <a:bodyPr/>
                    <a:lstStyle/>
                    <a:p>
                      <a:pPr algn="ctr"/>
                      <a:r>
                        <a:rPr lang="en-US" dirty="0">
                          <a:latin typeface="Constantia" panose="02030602050306030303" pitchFamily="18" charset="0"/>
                        </a:rPr>
                        <a:t>20</a:t>
                      </a:r>
                    </a:p>
                  </a:txBody>
                  <a:tcPr/>
                </a:tc>
                <a:tc>
                  <a:txBody>
                    <a:bodyPr/>
                    <a:lstStyle/>
                    <a:p>
                      <a:pPr algn="l" fontAlgn="b"/>
                      <a:r>
                        <a:rPr lang="en-US" sz="1800" b="0" i="0" u="none" strike="noStrike">
                          <a:solidFill>
                            <a:srgbClr val="000000"/>
                          </a:solidFill>
                          <a:effectLst/>
                          <a:latin typeface="Constantia" panose="02030602050306030303" pitchFamily="18" charset="0"/>
                        </a:rPr>
                        <a:t>medianmarechprebal90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main account balance just before recharge in last 90 days at user level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03287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3F77-AC67-4724-AFF2-BADF90228799}"/>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4" name="Table 5">
            <a:extLst>
              <a:ext uri="{FF2B5EF4-FFF2-40B4-BE49-F238E27FC236}">
                <a16:creationId xmlns:a16="http://schemas.microsoft.com/office/drawing/2014/main" id="{D9D4DFA7-F5CE-4099-B8F3-65FDF1DE2471}"/>
              </a:ext>
            </a:extLst>
          </p:cNvPr>
          <p:cNvGraphicFramePr>
            <a:graphicFrameLocks/>
          </p:cNvGraphicFramePr>
          <p:nvPr>
            <p:extLst>
              <p:ext uri="{D42A27DB-BD31-4B8C-83A1-F6EECF244321}">
                <p14:modId xmlns:p14="http://schemas.microsoft.com/office/powerpoint/2010/main" val="3863979158"/>
              </p:ext>
            </p:extLst>
          </p:nvPr>
        </p:nvGraphicFramePr>
        <p:xfrm>
          <a:off x="1370012" y="1600200"/>
          <a:ext cx="8906805" cy="426339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21</a:t>
                      </a:r>
                    </a:p>
                  </a:txBody>
                  <a:tcPr/>
                </a:tc>
                <a:tc>
                  <a:txBody>
                    <a:bodyPr/>
                    <a:lstStyle/>
                    <a:p>
                      <a:pPr algn="l" fontAlgn="b"/>
                      <a:r>
                        <a:rPr lang="en-US" sz="1800" b="0" i="0" u="none" strike="noStrike">
                          <a:solidFill>
                            <a:srgbClr val="000000"/>
                          </a:solidFill>
                          <a:effectLst/>
                          <a:latin typeface="Constantia" panose="02030602050306030303" pitchFamily="18" charset="0"/>
                        </a:rPr>
                        <a:t>cnt_da_rech30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times data account got recharged in last 30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22</a:t>
                      </a:r>
                    </a:p>
                  </a:txBody>
                  <a:tcPr/>
                </a:tc>
                <a:tc>
                  <a:txBody>
                    <a:bodyPr/>
                    <a:lstStyle/>
                    <a:p>
                      <a:pPr algn="l" fontAlgn="b"/>
                      <a:r>
                        <a:rPr lang="en-US" sz="1800" b="0" i="0" u="none" strike="noStrike">
                          <a:solidFill>
                            <a:srgbClr val="000000"/>
                          </a:solidFill>
                          <a:effectLst/>
                          <a:latin typeface="Constantia" panose="02030602050306030303" pitchFamily="18" charset="0"/>
                        </a:rPr>
                        <a:t>fr_da_rech30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Frequency of data account recharged in last 30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23</a:t>
                      </a:r>
                    </a:p>
                  </a:txBody>
                  <a:tcPr/>
                </a:tc>
                <a:tc>
                  <a:txBody>
                    <a:bodyPr/>
                    <a:lstStyle/>
                    <a:p>
                      <a:pPr algn="l" fontAlgn="b"/>
                      <a:r>
                        <a:rPr lang="en-US" sz="1800" b="0" i="0" u="none" strike="noStrike">
                          <a:solidFill>
                            <a:srgbClr val="000000"/>
                          </a:solidFill>
                          <a:effectLst/>
                          <a:latin typeface="Constantia" panose="02030602050306030303" pitchFamily="18" charset="0"/>
                        </a:rPr>
                        <a:t>cnt_da_rech90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times data account got recharged in last 90 days</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24</a:t>
                      </a:r>
                    </a:p>
                  </a:txBody>
                  <a:tcPr/>
                </a:tc>
                <a:tc>
                  <a:txBody>
                    <a:bodyPr/>
                    <a:lstStyle/>
                    <a:p>
                      <a:pPr algn="l" fontAlgn="b"/>
                      <a:r>
                        <a:rPr lang="en-US" sz="1800" b="0" i="0" u="none" strike="noStrike">
                          <a:solidFill>
                            <a:srgbClr val="000000"/>
                          </a:solidFill>
                          <a:effectLst/>
                          <a:latin typeface="Constantia" panose="02030602050306030303" pitchFamily="18" charset="0"/>
                        </a:rPr>
                        <a:t>fr_da_rech90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Frequency of data account recharged in last 90 days</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25</a:t>
                      </a:r>
                    </a:p>
                  </a:txBody>
                  <a:tcPr/>
                </a:tc>
                <a:tc>
                  <a:txBody>
                    <a:bodyPr/>
                    <a:lstStyle/>
                    <a:p>
                      <a:pPr algn="l" fontAlgn="b"/>
                      <a:r>
                        <a:rPr lang="en-US" sz="1800" b="0" i="0" u="none" strike="noStrike">
                          <a:solidFill>
                            <a:srgbClr val="000000"/>
                          </a:solidFill>
                          <a:effectLst/>
                          <a:latin typeface="Constantia" panose="02030602050306030303" pitchFamily="18" charset="0"/>
                        </a:rPr>
                        <a:t>cnt_loans30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loans taken by user in last 30 days</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26</a:t>
                      </a:r>
                    </a:p>
                  </a:txBody>
                  <a:tcPr/>
                </a:tc>
                <a:tc>
                  <a:txBody>
                    <a:bodyPr/>
                    <a:lstStyle/>
                    <a:p>
                      <a:pPr algn="l" fontAlgn="b"/>
                      <a:r>
                        <a:rPr lang="en-US" sz="1800" b="0" i="0" u="none" strike="noStrike">
                          <a:solidFill>
                            <a:srgbClr val="000000"/>
                          </a:solidFill>
                          <a:effectLst/>
                          <a:latin typeface="Constantia" panose="02030602050306030303" pitchFamily="18" charset="0"/>
                        </a:rPr>
                        <a:t>amnt_loans30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loans taken by user in last 30 days</a:t>
                      </a:r>
                    </a:p>
                  </a:txBody>
                  <a:tcPr marL="6350" marR="6350" marT="6350" marB="0" anchor="b"/>
                </a:tc>
                <a:extLst>
                  <a:ext uri="{0D108BD9-81ED-4DB2-BD59-A6C34878D82A}">
                    <a16:rowId xmlns:a16="http://schemas.microsoft.com/office/drawing/2014/main" val="592713193"/>
                  </a:ext>
                </a:extLst>
              </a:tr>
              <a:tr h="370840">
                <a:tc>
                  <a:txBody>
                    <a:bodyPr/>
                    <a:lstStyle/>
                    <a:p>
                      <a:pPr algn="ctr"/>
                      <a:r>
                        <a:rPr lang="en-US" dirty="0">
                          <a:latin typeface="Constantia" panose="02030602050306030303" pitchFamily="18" charset="0"/>
                        </a:rPr>
                        <a:t>27</a:t>
                      </a:r>
                    </a:p>
                  </a:txBody>
                  <a:tcPr/>
                </a:tc>
                <a:tc>
                  <a:txBody>
                    <a:bodyPr/>
                    <a:lstStyle/>
                    <a:p>
                      <a:pPr algn="l" fontAlgn="b"/>
                      <a:r>
                        <a:rPr lang="en-US" sz="1800" b="0" i="0" u="none" strike="noStrike">
                          <a:solidFill>
                            <a:srgbClr val="000000"/>
                          </a:solidFill>
                          <a:effectLst/>
                          <a:latin typeface="Constantia" panose="02030602050306030303" pitchFamily="18" charset="0"/>
                        </a:rPr>
                        <a:t>maxamnt_loans30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maximum amount of loan taken by the user in last 30 days</a:t>
                      </a:r>
                    </a:p>
                  </a:txBody>
                  <a:tcPr marL="6350" marR="6350" marT="6350" marB="0" anchor="b"/>
                </a:tc>
                <a:extLst>
                  <a:ext uri="{0D108BD9-81ED-4DB2-BD59-A6C34878D82A}">
                    <a16:rowId xmlns:a16="http://schemas.microsoft.com/office/drawing/2014/main" val="4215214593"/>
                  </a:ext>
                </a:extLst>
              </a:tr>
              <a:tr h="370840">
                <a:tc>
                  <a:txBody>
                    <a:bodyPr/>
                    <a:lstStyle/>
                    <a:p>
                      <a:pPr algn="ctr"/>
                      <a:r>
                        <a:rPr lang="en-US" dirty="0">
                          <a:latin typeface="Constantia" panose="02030602050306030303" pitchFamily="18" charset="0"/>
                        </a:rPr>
                        <a:t>28</a:t>
                      </a:r>
                    </a:p>
                  </a:txBody>
                  <a:tcPr/>
                </a:tc>
                <a:tc>
                  <a:txBody>
                    <a:bodyPr/>
                    <a:lstStyle/>
                    <a:p>
                      <a:pPr algn="l" fontAlgn="b"/>
                      <a:r>
                        <a:rPr lang="en-US" sz="1800" b="0" i="0" u="none" strike="noStrike">
                          <a:solidFill>
                            <a:srgbClr val="000000"/>
                          </a:solidFill>
                          <a:effectLst/>
                          <a:latin typeface="Constantia" panose="02030602050306030303" pitchFamily="18" charset="0"/>
                        </a:rPr>
                        <a:t>medianamnt_loans30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Median of amounts of loan taken by the user in last 30 days</a:t>
                      </a:r>
                    </a:p>
                  </a:txBody>
                  <a:tcPr marL="6350" marR="6350" marT="6350" marB="0" anchor="b"/>
                </a:tc>
                <a:extLst>
                  <a:ext uri="{0D108BD9-81ED-4DB2-BD59-A6C34878D82A}">
                    <a16:rowId xmlns:a16="http://schemas.microsoft.com/office/drawing/2014/main" val="670473689"/>
                  </a:ext>
                </a:extLst>
              </a:tr>
              <a:tr h="370840">
                <a:tc>
                  <a:txBody>
                    <a:bodyPr/>
                    <a:lstStyle/>
                    <a:p>
                      <a:pPr algn="ctr"/>
                      <a:r>
                        <a:rPr lang="en-US" dirty="0">
                          <a:latin typeface="Constantia" panose="02030602050306030303" pitchFamily="18" charset="0"/>
                        </a:rPr>
                        <a:t>29</a:t>
                      </a:r>
                    </a:p>
                  </a:txBody>
                  <a:tcPr/>
                </a:tc>
                <a:tc>
                  <a:txBody>
                    <a:bodyPr/>
                    <a:lstStyle/>
                    <a:p>
                      <a:pPr algn="l" fontAlgn="b"/>
                      <a:r>
                        <a:rPr lang="en-US" sz="1800" b="0" i="0" u="none" strike="noStrike" dirty="0">
                          <a:solidFill>
                            <a:srgbClr val="000000"/>
                          </a:solidFill>
                          <a:effectLst/>
                          <a:latin typeface="Constantia" panose="02030602050306030303" pitchFamily="18" charset="0"/>
                        </a:rPr>
                        <a:t>cnt_loans90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loans taken by user in last 90 days</a:t>
                      </a:r>
                    </a:p>
                  </a:txBody>
                  <a:tcPr marL="6350" marR="6350" marT="6350" marB="0" anchor="b"/>
                </a:tc>
                <a:extLst>
                  <a:ext uri="{0D108BD9-81ED-4DB2-BD59-A6C34878D82A}">
                    <a16:rowId xmlns:a16="http://schemas.microsoft.com/office/drawing/2014/main" val="304105886"/>
                  </a:ext>
                </a:extLst>
              </a:tr>
              <a:tr h="370840">
                <a:tc>
                  <a:txBody>
                    <a:bodyPr/>
                    <a:lstStyle/>
                    <a:p>
                      <a:pPr algn="ctr"/>
                      <a:r>
                        <a:rPr lang="en-US" dirty="0">
                          <a:latin typeface="Constantia" panose="02030602050306030303" pitchFamily="18" charset="0"/>
                        </a:rPr>
                        <a:t>30</a:t>
                      </a:r>
                    </a:p>
                  </a:txBody>
                  <a:tcPr/>
                </a:tc>
                <a:tc>
                  <a:txBody>
                    <a:bodyPr/>
                    <a:lstStyle/>
                    <a:p>
                      <a:pPr algn="l" fontAlgn="b"/>
                      <a:r>
                        <a:rPr lang="en-US" sz="1800" b="0" i="0" u="none" strike="noStrike" dirty="0">
                          <a:solidFill>
                            <a:srgbClr val="000000"/>
                          </a:solidFill>
                          <a:effectLst/>
                          <a:latin typeface="Constantia" panose="02030602050306030303" pitchFamily="18" charset="0"/>
                        </a:rPr>
                        <a:t>amnt_loans90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loans taken by user in last 90 days</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26489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399</TotalTime>
  <Words>2248</Words>
  <Application>Microsoft Office PowerPoint</Application>
  <PresentationFormat>Custom</PresentationFormat>
  <Paragraphs>202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Constantia</vt:lpstr>
      <vt:lpstr>Times New Roman</vt:lpstr>
      <vt:lpstr>Wingdings 3</vt:lpstr>
      <vt:lpstr>Ion</vt:lpstr>
      <vt:lpstr>Micro Credit Defaulter  Project</vt:lpstr>
      <vt:lpstr>Work Flow</vt:lpstr>
      <vt:lpstr>Introduction</vt:lpstr>
      <vt:lpstr>Micro Credit and its importance</vt:lpstr>
      <vt:lpstr>Importing Libraries </vt:lpstr>
      <vt:lpstr>Dataset Information</vt:lpstr>
      <vt:lpstr>Description of the dataset</vt:lpstr>
      <vt:lpstr>Description of the dataset</vt:lpstr>
      <vt:lpstr>Description of the dataset</vt:lpstr>
      <vt:lpstr>Description of the dataset</vt:lpstr>
      <vt:lpstr>Observations:</vt:lpstr>
      <vt:lpstr>Data Pre-processing and  Exploratory data analysis</vt:lpstr>
      <vt:lpstr>Heatmap: Heat map showing the correlation between the attributes. From the heatmap we observe that, 'amnt_loans30'&amp;'cnt_loans90', 'daily_decr30 &amp; daily_decr90' have strong correlation. We can remove one of the attributes to reduce multicollinearity. </vt:lpstr>
      <vt:lpstr>Correlation with target variable</vt:lpstr>
      <vt:lpstr>Resampling target data In the graph below,  0- shows loan defaulters customers. 1- shows percentage of loan non-defaulters' customers We have used random over-sampling technique to equalize the target variable.   </vt:lpstr>
      <vt:lpstr>Identification of possible problem-solving approaches </vt:lpstr>
      <vt:lpstr>Testing of Identified Approaches (Algorithms)</vt:lpstr>
      <vt:lpstr>Testing of Identified Approaches (Algorithms)</vt:lpstr>
      <vt:lpstr>Run and Evaluate selected models</vt:lpstr>
      <vt:lpstr>Run and Evaluate selected models</vt:lpstr>
      <vt:lpstr>Run and Evaluate selected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Akshaykumar Torangatti -X (atoranga - TATA CONSULTANCY SERVICES LIMITED at Cisco)</dc:creator>
  <cp:lastModifiedBy>Akshaykumar Torangatti -X (atoranga - TATA CONSULTANCY SERVICES LIMITED at Cisco)</cp:lastModifiedBy>
  <cp:revision>1</cp:revision>
  <dcterms:created xsi:type="dcterms:W3CDTF">2022-02-10T12:17:36Z</dcterms:created>
  <dcterms:modified xsi:type="dcterms:W3CDTF">2022-02-10T18:57:20Z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