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7" r:id="rId2"/>
    <p:sldId id="270" r:id="rId3"/>
    <p:sldId id="271" r:id="rId4"/>
    <p:sldId id="272" r:id="rId5"/>
    <p:sldId id="273" r:id="rId6"/>
    <p:sldId id="280" r:id="rId7"/>
    <p:sldId id="274" r:id="rId8"/>
    <p:sldId id="275" r:id="rId9"/>
    <p:sldId id="276" r:id="rId10"/>
    <p:sldId id="281" r:id="rId11"/>
    <p:sldId id="278"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D195C0-55F8-4ADC-9C7D-3E1E20CBE6D1}" v="2060" dt="2021-09-24T11:16:07.6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210991-21A2-48DD-8D37-B7B27ED10AA0}"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05BDECFB-3F21-4B9D-BF90-319B06F4B690}">
      <dgm:prSet/>
      <dgm:spPr/>
      <dgm:t>
        <a:bodyPr/>
        <a:lstStyle/>
        <a:p>
          <a:r>
            <a:rPr lang="en-US" b="1" i="0"/>
            <a:t>Introduction</a:t>
          </a:r>
          <a:endParaRPr lang="en-US"/>
        </a:p>
      </dgm:t>
    </dgm:pt>
    <dgm:pt modelId="{9C82EC52-FAC4-4DED-9541-1CEFD9BE072E}" type="parTrans" cxnId="{5D86CDD6-1734-49CE-B584-94BA23F23BE2}">
      <dgm:prSet/>
      <dgm:spPr/>
      <dgm:t>
        <a:bodyPr/>
        <a:lstStyle/>
        <a:p>
          <a:endParaRPr lang="en-US"/>
        </a:p>
      </dgm:t>
    </dgm:pt>
    <dgm:pt modelId="{0C2156B2-487B-4863-BDE8-0FB8460D11C8}" type="sibTrans" cxnId="{5D86CDD6-1734-49CE-B584-94BA23F23BE2}">
      <dgm:prSet/>
      <dgm:spPr/>
      <dgm:t>
        <a:bodyPr/>
        <a:lstStyle/>
        <a:p>
          <a:endParaRPr lang="en-US"/>
        </a:p>
      </dgm:t>
    </dgm:pt>
    <dgm:pt modelId="{330583F5-4165-4351-BC26-EA043255D8E2}">
      <dgm:prSet/>
      <dgm:spPr/>
      <dgm:t>
        <a:bodyPr/>
        <a:lstStyle/>
        <a:p>
          <a:r>
            <a:rPr lang="en-US" b="1" i="0"/>
            <a:t>Objective</a:t>
          </a:r>
          <a:endParaRPr lang="en-US"/>
        </a:p>
      </dgm:t>
    </dgm:pt>
    <dgm:pt modelId="{8B3FF1FC-C456-4CFC-9173-774645953B85}" type="parTrans" cxnId="{2684FE0B-3CE3-4E45-9023-7FAD285DF558}">
      <dgm:prSet/>
      <dgm:spPr/>
      <dgm:t>
        <a:bodyPr/>
        <a:lstStyle/>
        <a:p>
          <a:endParaRPr lang="en-US"/>
        </a:p>
      </dgm:t>
    </dgm:pt>
    <dgm:pt modelId="{B42D7FDD-FAC0-44B9-8A4D-84814BA676CE}" type="sibTrans" cxnId="{2684FE0B-3CE3-4E45-9023-7FAD285DF558}">
      <dgm:prSet/>
      <dgm:spPr/>
      <dgm:t>
        <a:bodyPr/>
        <a:lstStyle/>
        <a:p>
          <a:endParaRPr lang="en-US"/>
        </a:p>
      </dgm:t>
    </dgm:pt>
    <dgm:pt modelId="{9143C24C-5CB4-4D15-AEF5-771002CB9BAD}">
      <dgm:prSet/>
      <dgm:spPr/>
      <dgm:t>
        <a:bodyPr/>
        <a:lstStyle/>
        <a:p>
          <a:r>
            <a:rPr lang="en-US" b="1" i="0"/>
            <a:t>About Data and Its Exploration</a:t>
          </a:r>
          <a:endParaRPr lang="en-US"/>
        </a:p>
      </dgm:t>
    </dgm:pt>
    <dgm:pt modelId="{7604D985-3F2F-46D1-A069-A4CCCD5A5300}" type="parTrans" cxnId="{73AE901C-9DB2-4B0F-83CE-4A476074FD6D}">
      <dgm:prSet/>
      <dgm:spPr/>
      <dgm:t>
        <a:bodyPr/>
        <a:lstStyle/>
        <a:p>
          <a:endParaRPr lang="en-US"/>
        </a:p>
      </dgm:t>
    </dgm:pt>
    <dgm:pt modelId="{93C4C084-A611-487F-BF59-706F99B63FBC}" type="sibTrans" cxnId="{73AE901C-9DB2-4B0F-83CE-4A476074FD6D}">
      <dgm:prSet/>
      <dgm:spPr/>
      <dgm:t>
        <a:bodyPr/>
        <a:lstStyle/>
        <a:p>
          <a:endParaRPr lang="en-US"/>
        </a:p>
      </dgm:t>
    </dgm:pt>
    <dgm:pt modelId="{DCDC3EE2-79E2-41CB-B686-3A73CDE435CE}">
      <dgm:prSet/>
      <dgm:spPr/>
      <dgm:t>
        <a:bodyPr/>
        <a:lstStyle/>
        <a:p>
          <a:r>
            <a:rPr lang="en-US" b="1" i="0"/>
            <a:t>Data Analysis</a:t>
          </a:r>
          <a:endParaRPr lang="en-US"/>
        </a:p>
      </dgm:t>
    </dgm:pt>
    <dgm:pt modelId="{3571E7E0-E91F-420D-B1EF-5365396C781C}" type="parTrans" cxnId="{DC414C85-6E6D-4D30-B430-9A9A3204B559}">
      <dgm:prSet/>
      <dgm:spPr/>
      <dgm:t>
        <a:bodyPr/>
        <a:lstStyle/>
        <a:p>
          <a:endParaRPr lang="en-US"/>
        </a:p>
      </dgm:t>
    </dgm:pt>
    <dgm:pt modelId="{57570157-CEFB-453C-B30D-AC9E504C49C4}" type="sibTrans" cxnId="{DC414C85-6E6D-4D30-B430-9A9A3204B559}">
      <dgm:prSet/>
      <dgm:spPr/>
      <dgm:t>
        <a:bodyPr/>
        <a:lstStyle/>
        <a:p>
          <a:endParaRPr lang="en-US"/>
        </a:p>
      </dgm:t>
    </dgm:pt>
    <dgm:pt modelId="{C07C1C65-6E78-4852-964B-65C2179C6A20}">
      <dgm:prSet/>
      <dgm:spPr/>
      <dgm:t>
        <a:bodyPr/>
        <a:lstStyle/>
        <a:p>
          <a:r>
            <a:rPr lang="en-US" b="1" i="0"/>
            <a:t>Model </a:t>
          </a:r>
          <a:r>
            <a:rPr lang="en-US" b="1">
              <a:latin typeface="Century Gothic" panose="020B0502020202020204"/>
            </a:rPr>
            <a:t>Evaluation</a:t>
          </a:r>
          <a:endParaRPr lang="en-US"/>
        </a:p>
      </dgm:t>
    </dgm:pt>
    <dgm:pt modelId="{A97DF406-DBBC-4399-A0BE-62AEFEADBFA6}" type="parTrans" cxnId="{1FDCE1CB-F849-44F5-9512-C7A4F67360F5}">
      <dgm:prSet/>
      <dgm:spPr/>
      <dgm:t>
        <a:bodyPr/>
        <a:lstStyle/>
        <a:p>
          <a:endParaRPr lang="en-US"/>
        </a:p>
      </dgm:t>
    </dgm:pt>
    <dgm:pt modelId="{816811A5-6C6A-4F8D-AEA5-090D7E170CD5}" type="sibTrans" cxnId="{1FDCE1CB-F849-44F5-9512-C7A4F67360F5}">
      <dgm:prSet/>
      <dgm:spPr/>
      <dgm:t>
        <a:bodyPr/>
        <a:lstStyle/>
        <a:p>
          <a:endParaRPr lang="en-US"/>
        </a:p>
      </dgm:t>
    </dgm:pt>
    <dgm:pt modelId="{F8CF2ADA-15F4-4AF8-9BBC-E7DF7E21F848}">
      <dgm:prSet/>
      <dgm:spPr/>
      <dgm:t>
        <a:bodyPr/>
        <a:lstStyle/>
        <a:p>
          <a:r>
            <a:rPr lang="en-US" b="1" i="0"/>
            <a:t>Conclusion</a:t>
          </a:r>
          <a:endParaRPr lang="en-US"/>
        </a:p>
      </dgm:t>
    </dgm:pt>
    <dgm:pt modelId="{AAC24234-7042-4B47-9E1D-76EAA34FA7C5}" type="parTrans" cxnId="{EE8498D9-114C-4A48-82B7-9C67DE8C7782}">
      <dgm:prSet/>
      <dgm:spPr/>
      <dgm:t>
        <a:bodyPr/>
        <a:lstStyle/>
        <a:p>
          <a:endParaRPr lang="en-US"/>
        </a:p>
      </dgm:t>
    </dgm:pt>
    <dgm:pt modelId="{5CF7E6D2-7366-454F-9ABB-92E44FD6A50E}" type="sibTrans" cxnId="{EE8498D9-114C-4A48-82B7-9C67DE8C7782}">
      <dgm:prSet/>
      <dgm:spPr/>
      <dgm:t>
        <a:bodyPr/>
        <a:lstStyle/>
        <a:p>
          <a:endParaRPr lang="en-US"/>
        </a:p>
      </dgm:t>
    </dgm:pt>
    <dgm:pt modelId="{8BB3CAC9-4345-479F-A9D4-0953D890FE23}" type="pres">
      <dgm:prSet presAssocID="{E8210991-21A2-48DD-8D37-B7B27ED10AA0}" presName="vert0" presStyleCnt="0">
        <dgm:presLayoutVars>
          <dgm:dir/>
          <dgm:animOne val="branch"/>
          <dgm:animLvl val="lvl"/>
        </dgm:presLayoutVars>
      </dgm:prSet>
      <dgm:spPr/>
    </dgm:pt>
    <dgm:pt modelId="{F2D67F91-EAA9-4870-B2DC-3C4287C7A93C}" type="pres">
      <dgm:prSet presAssocID="{05BDECFB-3F21-4B9D-BF90-319B06F4B690}" presName="thickLine" presStyleLbl="alignNode1" presStyleIdx="0" presStyleCnt="6"/>
      <dgm:spPr/>
    </dgm:pt>
    <dgm:pt modelId="{13B56639-1EEC-407C-A6DB-0AC40673106A}" type="pres">
      <dgm:prSet presAssocID="{05BDECFB-3F21-4B9D-BF90-319B06F4B690}" presName="horz1" presStyleCnt="0"/>
      <dgm:spPr/>
    </dgm:pt>
    <dgm:pt modelId="{35501CF7-F223-4416-A260-98F4B37D399A}" type="pres">
      <dgm:prSet presAssocID="{05BDECFB-3F21-4B9D-BF90-319B06F4B690}" presName="tx1" presStyleLbl="revTx" presStyleIdx="0" presStyleCnt="6"/>
      <dgm:spPr/>
    </dgm:pt>
    <dgm:pt modelId="{C551F059-0803-4D66-9360-95619C1BBFB9}" type="pres">
      <dgm:prSet presAssocID="{05BDECFB-3F21-4B9D-BF90-319B06F4B690}" presName="vert1" presStyleCnt="0"/>
      <dgm:spPr/>
    </dgm:pt>
    <dgm:pt modelId="{12BDE732-6F93-4E56-983D-8F41D416422D}" type="pres">
      <dgm:prSet presAssocID="{330583F5-4165-4351-BC26-EA043255D8E2}" presName="thickLine" presStyleLbl="alignNode1" presStyleIdx="1" presStyleCnt="6"/>
      <dgm:spPr/>
    </dgm:pt>
    <dgm:pt modelId="{E98BCF27-C095-4AA7-85B4-0F692EDC77B0}" type="pres">
      <dgm:prSet presAssocID="{330583F5-4165-4351-BC26-EA043255D8E2}" presName="horz1" presStyleCnt="0"/>
      <dgm:spPr/>
    </dgm:pt>
    <dgm:pt modelId="{5AF0AE85-256F-426E-854A-2988B43F1B6A}" type="pres">
      <dgm:prSet presAssocID="{330583F5-4165-4351-BC26-EA043255D8E2}" presName="tx1" presStyleLbl="revTx" presStyleIdx="1" presStyleCnt="6"/>
      <dgm:spPr/>
    </dgm:pt>
    <dgm:pt modelId="{DF44256C-24A0-49C9-94FA-18A62EA528E1}" type="pres">
      <dgm:prSet presAssocID="{330583F5-4165-4351-BC26-EA043255D8E2}" presName="vert1" presStyleCnt="0"/>
      <dgm:spPr/>
    </dgm:pt>
    <dgm:pt modelId="{B488A5C6-E34A-432E-8298-813D678F1D9A}" type="pres">
      <dgm:prSet presAssocID="{9143C24C-5CB4-4D15-AEF5-771002CB9BAD}" presName="thickLine" presStyleLbl="alignNode1" presStyleIdx="2" presStyleCnt="6"/>
      <dgm:spPr/>
    </dgm:pt>
    <dgm:pt modelId="{6EFF9B4D-4E8C-4A09-828A-CAF0876A471A}" type="pres">
      <dgm:prSet presAssocID="{9143C24C-5CB4-4D15-AEF5-771002CB9BAD}" presName="horz1" presStyleCnt="0"/>
      <dgm:spPr/>
    </dgm:pt>
    <dgm:pt modelId="{70967CD1-B460-42CB-9BCD-B6813DECF979}" type="pres">
      <dgm:prSet presAssocID="{9143C24C-5CB4-4D15-AEF5-771002CB9BAD}" presName="tx1" presStyleLbl="revTx" presStyleIdx="2" presStyleCnt="6"/>
      <dgm:spPr/>
    </dgm:pt>
    <dgm:pt modelId="{FD2C4CA7-0063-437A-A201-E4A8DA0C9213}" type="pres">
      <dgm:prSet presAssocID="{9143C24C-5CB4-4D15-AEF5-771002CB9BAD}" presName="vert1" presStyleCnt="0"/>
      <dgm:spPr/>
    </dgm:pt>
    <dgm:pt modelId="{E203C50B-35B6-4AD8-B10F-123C36124134}" type="pres">
      <dgm:prSet presAssocID="{DCDC3EE2-79E2-41CB-B686-3A73CDE435CE}" presName="thickLine" presStyleLbl="alignNode1" presStyleIdx="3" presStyleCnt="6"/>
      <dgm:spPr/>
    </dgm:pt>
    <dgm:pt modelId="{064C99D6-6229-4FAB-831B-CCCB89228BA1}" type="pres">
      <dgm:prSet presAssocID="{DCDC3EE2-79E2-41CB-B686-3A73CDE435CE}" presName="horz1" presStyleCnt="0"/>
      <dgm:spPr/>
    </dgm:pt>
    <dgm:pt modelId="{D333A9C3-EDDE-483F-AC6F-EF0C23EF2242}" type="pres">
      <dgm:prSet presAssocID="{DCDC3EE2-79E2-41CB-B686-3A73CDE435CE}" presName="tx1" presStyleLbl="revTx" presStyleIdx="3" presStyleCnt="6"/>
      <dgm:spPr/>
    </dgm:pt>
    <dgm:pt modelId="{E2C9B7C1-37E4-4214-9B73-DC1144165A9A}" type="pres">
      <dgm:prSet presAssocID="{DCDC3EE2-79E2-41CB-B686-3A73CDE435CE}" presName="vert1" presStyleCnt="0"/>
      <dgm:spPr/>
    </dgm:pt>
    <dgm:pt modelId="{74A2AE21-44F3-46F0-8C93-00CD5F51ED31}" type="pres">
      <dgm:prSet presAssocID="{C07C1C65-6E78-4852-964B-65C2179C6A20}" presName="thickLine" presStyleLbl="alignNode1" presStyleIdx="4" presStyleCnt="6"/>
      <dgm:spPr/>
    </dgm:pt>
    <dgm:pt modelId="{3BC8D6B3-3B48-427B-BEB7-CCA37542F4DE}" type="pres">
      <dgm:prSet presAssocID="{C07C1C65-6E78-4852-964B-65C2179C6A20}" presName="horz1" presStyleCnt="0"/>
      <dgm:spPr/>
    </dgm:pt>
    <dgm:pt modelId="{B752A4A8-1BA9-4AED-A365-D56FA77AC2E6}" type="pres">
      <dgm:prSet presAssocID="{C07C1C65-6E78-4852-964B-65C2179C6A20}" presName="tx1" presStyleLbl="revTx" presStyleIdx="4" presStyleCnt="6"/>
      <dgm:spPr/>
    </dgm:pt>
    <dgm:pt modelId="{CCDBADE2-C16A-4440-8809-5256DA4C2BD9}" type="pres">
      <dgm:prSet presAssocID="{C07C1C65-6E78-4852-964B-65C2179C6A20}" presName="vert1" presStyleCnt="0"/>
      <dgm:spPr/>
    </dgm:pt>
    <dgm:pt modelId="{E7553603-5827-49B8-9CF2-77DB5A02390D}" type="pres">
      <dgm:prSet presAssocID="{F8CF2ADA-15F4-4AF8-9BBC-E7DF7E21F848}" presName="thickLine" presStyleLbl="alignNode1" presStyleIdx="5" presStyleCnt="6"/>
      <dgm:spPr/>
    </dgm:pt>
    <dgm:pt modelId="{496BF6C2-DBDE-435D-860B-8AFDDABD5D0E}" type="pres">
      <dgm:prSet presAssocID="{F8CF2ADA-15F4-4AF8-9BBC-E7DF7E21F848}" presName="horz1" presStyleCnt="0"/>
      <dgm:spPr/>
    </dgm:pt>
    <dgm:pt modelId="{3920F8FB-2FF6-4EBC-A5DD-DFA6D1EB3113}" type="pres">
      <dgm:prSet presAssocID="{F8CF2ADA-15F4-4AF8-9BBC-E7DF7E21F848}" presName="tx1" presStyleLbl="revTx" presStyleIdx="5" presStyleCnt="6"/>
      <dgm:spPr/>
    </dgm:pt>
    <dgm:pt modelId="{48051835-466F-46FA-BADB-0D77D46E6362}" type="pres">
      <dgm:prSet presAssocID="{F8CF2ADA-15F4-4AF8-9BBC-E7DF7E21F848}" presName="vert1" presStyleCnt="0"/>
      <dgm:spPr/>
    </dgm:pt>
  </dgm:ptLst>
  <dgm:cxnLst>
    <dgm:cxn modelId="{55EA7005-9D8A-4EA8-80E3-0E4393658666}" type="presOf" srcId="{C07C1C65-6E78-4852-964B-65C2179C6A20}" destId="{B752A4A8-1BA9-4AED-A365-D56FA77AC2E6}" srcOrd="0" destOrd="0" presId="urn:microsoft.com/office/officeart/2008/layout/LinedList"/>
    <dgm:cxn modelId="{2684FE0B-3CE3-4E45-9023-7FAD285DF558}" srcId="{E8210991-21A2-48DD-8D37-B7B27ED10AA0}" destId="{330583F5-4165-4351-BC26-EA043255D8E2}" srcOrd="1" destOrd="0" parTransId="{8B3FF1FC-C456-4CFC-9173-774645953B85}" sibTransId="{B42D7FDD-FAC0-44B9-8A4D-84814BA676CE}"/>
    <dgm:cxn modelId="{73AE901C-9DB2-4B0F-83CE-4A476074FD6D}" srcId="{E8210991-21A2-48DD-8D37-B7B27ED10AA0}" destId="{9143C24C-5CB4-4D15-AEF5-771002CB9BAD}" srcOrd="2" destOrd="0" parTransId="{7604D985-3F2F-46D1-A069-A4CCCD5A5300}" sibTransId="{93C4C084-A611-487F-BF59-706F99B63FBC}"/>
    <dgm:cxn modelId="{D9208F34-C974-4536-938F-FEA32C305D5F}" type="presOf" srcId="{330583F5-4165-4351-BC26-EA043255D8E2}" destId="{5AF0AE85-256F-426E-854A-2988B43F1B6A}" srcOrd="0" destOrd="0" presId="urn:microsoft.com/office/officeart/2008/layout/LinedList"/>
    <dgm:cxn modelId="{5F073E57-0B6E-4708-8BEA-39DF5C0EAB95}" type="presOf" srcId="{E8210991-21A2-48DD-8D37-B7B27ED10AA0}" destId="{8BB3CAC9-4345-479F-A9D4-0953D890FE23}" srcOrd="0" destOrd="0" presId="urn:microsoft.com/office/officeart/2008/layout/LinedList"/>
    <dgm:cxn modelId="{DE22455A-3598-4A35-8C2A-3EB249C38736}" type="presOf" srcId="{05BDECFB-3F21-4B9D-BF90-319B06F4B690}" destId="{35501CF7-F223-4416-A260-98F4B37D399A}" srcOrd="0" destOrd="0" presId="urn:microsoft.com/office/officeart/2008/layout/LinedList"/>
    <dgm:cxn modelId="{5C77357C-9CFB-4389-9D7C-D31CC9854848}" type="presOf" srcId="{9143C24C-5CB4-4D15-AEF5-771002CB9BAD}" destId="{70967CD1-B460-42CB-9BCD-B6813DECF979}" srcOrd="0" destOrd="0" presId="urn:microsoft.com/office/officeart/2008/layout/LinedList"/>
    <dgm:cxn modelId="{DC414C85-6E6D-4D30-B430-9A9A3204B559}" srcId="{E8210991-21A2-48DD-8D37-B7B27ED10AA0}" destId="{DCDC3EE2-79E2-41CB-B686-3A73CDE435CE}" srcOrd="3" destOrd="0" parTransId="{3571E7E0-E91F-420D-B1EF-5365396C781C}" sibTransId="{57570157-CEFB-453C-B30D-AC9E504C49C4}"/>
    <dgm:cxn modelId="{1FDCE1CB-F849-44F5-9512-C7A4F67360F5}" srcId="{E8210991-21A2-48DD-8D37-B7B27ED10AA0}" destId="{C07C1C65-6E78-4852-964B-65C2179C6A20}" srcOrd="4" destOrd="0" parTransId="{A97DF406-DBBC-4399-A0BE-62AEFEADBFA6}" sibTransId="{816811A5-6C6A-4F8D-AEA5-090D7E170CD5}"/>
    <dgm:cxn modelId="{6A4628D0-CD0E-40F2-9920-BB66D6E5BD16}" type="presOf" srcId="{DCDC3EE2-79E2-41CB-B686-3A73CDE435CE}" destId="{D333A9C3-EDDE-483F-AC6F-EF0C23EF2242}" srcOrd="0" destOrd="0" presId="urn:microsoft.com/office/officeart/2008/layout/LinedList"/>
    <dgm:cxn modelId="{66EFDBD4-C9E4-4EB9-AA87-6E174951C260}" type="presOf" srcId="{F8CF2ADA-15F4-4AF8-9BBC-E7DF7E21F848}" destId="{3920F8FB-2FF6-4EBC-A5DD-DFA6D1EB3113}" srcOrd="0" destOrd="0" presId="urn:microsoft.com/office/officeart/2008/layout/LinedList"/>
    <dgm:cxn modelId="{5D86CDD6-1734-49CE-B584-94BA23F23BE2}" srcId="{E8210991-21A2-48DD-8D37-B7B27ED10AA0}" destId="{05BDECFB-3F21-4B9D-BF90-319B06F4B690}" srcOrd="0" destOrd="0" parTransId="{9C82EC52-FAC4-4DED-9541-1CEFD9BE072E}" sibTransId="{0C2156B2-487B-4863-BDE8-0FB8460D11C8}"/>
    <dgm:cxn modelId="{EE8498D9-114C-4A48-82B7-9C67DE8C7782}" srcId="{E8210991-21A2-48DD-8D37-B7B27ED10AA0}" destId="{F8CF2ADA-15F4-4AF8-9BBC-E7DF7E21F848}" srcOrd="5" destOrd="0" parTransId="{AAC24234-7042-4B47-9E1D-76EAA34FA7C5}" sibTransId="{5CF7E6D2-7366-454F-9ABB-92E44FD6A50E}"/>
    <dgm:cxn modelId="{3B31B65F-938C-4B89-9878-379E70D8670B}" type="presParOf" srcId="{8BB3CAC9-4345-479F-A9D4-0953D890FE23}" destId="{F2D67F91-EAA9-4870-B2DC-3C4287C7A93C}" srcOrd="0" destOrd="0" presId="urn:microsoft.com/office/officeart/2008/layout/LinedList"/>
    <dgm:cxn modelId="{D8DD061B-D8A8-4AA7-A1D9-84F509224837}" type="presParOf" srcId="{8BB3CAC9-4345-479F-A9D4-0953D890FE23}" destId="{13B56639-1EEC-407C-A6DB-0AC40673106A}" srcOrd="1" destOrd="0" presId="urn:microsoft.com/office/officeart/2008/layout/LinedList"/>
    <dgm:cxn modelId="{423753EF-0AA9-4100-BA4A-48C1DB4E3429}" type="presParOf" srcId="{13B56639-1EEC-407C-A6DB-0AC40673106A}" destId="{35501CF7-F223-4416-A260-98F4B37D399A}" srcOrd="0" destOrd="0" presId="urn:microsoft.com/office/officeart/2008/layout/LinedList"/>
    <dgm:cxn modelId="{4A379E4A-0526-4675-AC2E-5C696425B5AB}" type="presParOf" srcId="{13B56639-1EEC-407C-A6DB-0AC40673106A}" destId="{C551F059-0803-4D66-9360-95619C1BBFB9}" srcOrd="1" destOrd="0" presId="urn:microsoft.com/office/officeart/2008/layout/LinedList"/>
    <dgm:cxn modelId="{0477B906-8333-43DC-B69F-5E9474BFA7B7}" type="presParOf" srcId="{8BB3CAC9-4345-479F-A9D4-0953D890FE23}" destId="{12BDE732-6F93-4E56-983D-8F41D416422D}" srcOrd="2" destOrd="0" presId="urn:microsoft.com/office/officeart/2008/layout/LinedList"/>
    <dgm:cxn modelId="{4A1A6ADD-6223-468E-B2F9-26C463B49D43}" type="presParOf" srcId="{8BB3CAC9-4345-479F-A9D4-0953D890FE23}" destId="{E98BCF27-C095-4AA7-85B4-0F692EDC77B0}" srcOrd="3" destOrd="0" presId="urn:microsoft.com/office/officeart/2008/layout/LinedList"/>
    <dgm:cxn modelId="{9AF850B9-E0E2-4785-9E11-C965223E8645}" type="presParOf" srcId="{E98BCF27-C095-4AA7-85B4-0F692EDC77B0}" destId="{5AF0AE85-256F-426E-854A-2988B43F1B6A}" srcOrd="0" destOrd="0" presId="urn:microsoft.com/office/officeart/2008/layout/LinedList"/>
    <dgm:cxn modelId="{6BB25681-DF8C-4F1B-81BA-9F468F742E9F}" type="presParOf" srcId="{E98BCF27-C095-4AA7-85B4-0F692EDC77B0}" destId="{DF44256C-24A0-49C9-94FA-18A62EA528E1}" srcOrd="1" destOrd="0" presId="urn:microsoft.com/office/officeart/2008/layout/LinedList"/>
    <dgm:cxn modelId="{83B78E80-3387-42DD-9C4E-ED9AA98B9B66}" type="presParOf" srcId="{8BB3CAC9-4345-479F-A9D4-0953D890FE23}" destId="{B488A5C6-E34A-432E-8298-813D678F1D9A}" srcOrd="4" destOrd="0" presId="urn:microsoft.com/office/officeart/2008/layout/LinedList"/>
    <dgm:cxn modelId="{C9D38F5C-EA5C-4ABD-B480-E6D2E6F62FA4}" type="presParOf" srcId="{8BB3CAC9-4345-479F-A9D4-0953D890FE23}" destId="{6EFF9B4D-4E8C-4A09-828A-CAF0876A471A}" srcOrd="5" destOrd="0" presId="urn:microsoft.com/office/officeart/2008/layout/LinedList"/>
    <dgm:cxn modelId="{17DCB40C-949B-4922-8475-0201056DDEA1}" type="presParOf" srcId="{6EFF9B4D-4E8C-4A09-828A-CAF0876A471A}" destId="{70967CD1-B460-42CB-9BCD-B6813DECF979}" srcOrd="0" destOrd="0" presId="urn:microsoft.com/office/officeart/2008/layout/LinedList"/>
    <dgm:cxn modelId="{2B180603-F084-418B-8B95-B7E5DD0017AF}" type="presParOf" srcId="{6EFF9B4D-4E8C-4A09-828A-CAF0876A471A}" destId="{FD2C4CA7-0063-437A-A201-E4A8DA0C9213}" srcOrd="1" destOrd="0" presId="urn:microsoft.com/office/officeart/2008/layout/LinedList"/>
    <dgm:cxn modelId="{13443067-F33C-444F-955B-397FE40C05C9}" type="presParOf" srcId="{8BB3CAC9-4345-479F-A9D4-0953D890FE23}" destId="{E203C50B-35B6-4AD8-B10F-123C36124134}" srcOrd="6" destOrd="0" presId="urn:microsoft.com/office/officeart/2008/layout/LinedList"/>
    <dgm:cxn modelId="{AFF58C57-C770-44A8-84D9-5F64C099CC64}" type="presParOf" srcId="{8BB3CAC9-4345-479F-A9D4-0953D890FE23}" destId="{064C99D6-6229-4FAB-831B-CCCB89228BA1}" srcOrd="7" destOrd="0" presId="urn:microsoft.com/office/officeart/2008/layout/LinedList"/>
    <dgm:cxn modelId="{17C0A9E3-0AA8-45C8-B15F-5B711B1660A8}" type="presParOf" srcId="{064C99D6-6229-4FAB-831B-CCCB89228BA1}" destId="{D333A9C3-EDDE-483F-AC6F-EF0C23EF2242}" srcOrd="0" destOrd="0" presId="urn:microsoft.com/office/officeart/2008/layout/LinedList"/>
    <dgm:cxn modelId="{DFD8F24B-E757-4D77-A635-602A5A0BFF8B}" type="presParOf" srcId="{064C99D6-6229-4FAB-831B-CCCB89228BA1}" destId="{E2C9B7C1-37E4-4214-9B73-DC1144165A9A}" srcOrd="1" destOrd="0" presId="urn:microsoft.com/office/officeart/2008/layout/LinedList"/>
    <dgm:cxn modelId="{D3ED5951-6738-452F-AD4C-B87B5BDD5B31}" type="presParOf" srcId="{8BB3CAC9-4345-479F-A9D4-0953D890FE23}" destId="{74A2AE21-44F3-46F0-8C93-00CD5F51ED31}" srcOrd="8" destOrd="0" presId="urn:microsoft.com/office/officeart/2008/layout/LinedList"/>
    <dgm:cxn modelId="{B0FC0106-0F72-436E-98F8-988F6633C7D5}" type="presParOf" srcId="{8BB3CAC9-4345-479F-A9D4-0953D890FE23}" destId="{3BC8D6B3-3B48-427B-BEB7-CCA37542F4DE}" srcOrd="9" destOrd="0" presId="urn:microsoft.com/office/officeart/2008/layout/LinedList"/>
    <dgm:cxn modelId="{3737C580-3080-4C5B-BC01-64F74B215971}" type="presParOf" srcId="{3BC8D6B3-3B48-427B-BEB7-CCA37542F4DE}" destId="{B752A4A8-1BA9-4AED-A365-D56FA77AC2E6}" srcOrd="0" destOrd="0" presId="urn:microsoft.com/office/officeart/2008/layout/LinedList"/>
    <dgm:cxn modelId="{91DA35B1-E9FB-4BFE-93CD-F4C6E8E35D43}" type="presParOf" srcId="{3BC8D6B3-3B48-427B-BEB7-CCA37542F4DE}" destId="{CCDBADE2-C16A-4440-8809-5256DA4C2BD9}" srcOrd="1" destOrd="0" presId="urn:microsoft.com/office/officeart/2008/layout/LinedList"/>
    <dgm:cxn modelId="{6B4F595B-9311-4937-9278-0E6CEB98FA86}" type="presParOf" srcId="{8BB3CAC9-4345-479F-A9D4-0953D890FE23}" destId="{E7553603-5827-49B8-9CF2-77DB5A02390D}" srcOrd="10" destOrd="0" presId="urn:microsoft.com/office/officeart/2008/layout/LinedList"/>
    <dgm:cxn modelId="{439CEDE7-BDB5-405C-8480-122B7DF71D55}" type="presParOf" srcId="{8BB3CAC9-4345-479F-A9D4-0953D890FE23}" destId="{496BF6C2-DBDE-435D-860B-8AFDDABD5D0E}" srcOrd="11" destOrd="0" presId="urn:microsoft.com/office/officeart/2008/layout/LinedList"/>
    <dgm:cxn modelId="{B95912CA-9FFB-447F-B54A-95F6D63610EB}" type="presParOf" srcId="{496BF6C2-DBDE-435D-860B-8AFDDABD5D0E}" destId="{3920F8FB-2FF6-4EBC-A5DD-DFA6D1EB3113}" srcOrd="0" destOrd="0" presId="urn:microsoft.com/office/officeart/2008/layout/LinedList"/>
    <dgm:cxn modelId="{BA42AF5D-DE68-46AD-AEDA-0F0EFBC603F8}" type="presParOf" srcId="{496BF6C2-DBDE-435D-860B-8AFDDABD5D0E}" destId="{48051835-466F-46FA-BADB-0D77D46E636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D67F91-EAA9-4870-B2DC-3C4287C7A93C}">
      <dsp:nvSpPr>
        <dsp:cNvPr id="0" name=""/>
        <dsp:cNvSpPr/>
      </dsp:nvSpPr>
      <dsp:spPr>
        <a:xfrm>
          <a:off x="0" y="1671"/>
          <a:ext cx="9625383"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5501CF7-F223-4416-A260-98F4B37D399A}">
      <dsp:nvSpPr>
        <dsp:cNvPr id="0" name=""/>
        <dsp:cNvSpPr/>
      </dsp:nvSpPr>
      <dsp:spPr>
        <a:xfrm>
          <a:off x="0" y="1671"/>
          <a:ext cx="9625383" cy="569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i="0" kern="1200"/>
            <a:t>Introduction</a:t>
          </a:r>
          <a:endParaRPr lang="en-US" sz="2600" kern="1200"/>
        </a:p>
      </dsp:txBody>
      <dsp:txXfrm>
        <a:off x="0" y="1671"/>
        <a:ext cx="9625383" cy="569890"/>
      </dsp:txXfrm>
    </dsp:sp>
    <dsp:sp modelId="{12BDE732-6F93-4E56-983D-8F41D416422D}">
      <dsp:nvSpPr>
        <dsp:cNvPr id="0" name=""/>
        <dsp:cNvSpPr/>
      </dsp:nvSpPr>
      <dsp:spPr>
        <a:xfrm>
          <a:off x="0" y="571561"/>
          <a:ext cx="9625383"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AF0AE85-256F-426E-854A-2988B43F1B6A}">
      <dsp:nvSpPr>
        <dsp:cNvPr id="0" name=""/>
        <dsp:cNvSpPr/>
      </dsp:nvSpPr>
      <dsp:spPr>
        <a:xfrm>
          <a:off x="0" y="571561"/>
          <a:ext cx="9625383" cy="569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i="0" kern="1200"/>
            <a:t>Objective</a:t>
          </a:r>
          <a:endParaRPr lang="en-US" sz="2600" kern="1200"/>
        </a:p>
      </dsp:txBody>
      <dsp:txXfrm>
        <a:off x="0" y="571561"/>
        <a:ext cx="9625383" cy="569890"/>
      </dsp:txXfrm>
    </dsp:sp>
    <dsp:sp modelId="{B488A5C6-E34A-432E-8298-813D678F1D9A}">
      <dsp:nvSpPr>
        <dsp:cNvPr id="0" name=""/>
        <dsp:cNvSpPr/>
      </dsp:nvSpPr>
      <dsp:spPr>
        <a:xfrm>
          <a:off x="0" y="1141451"/>
          <a:ext cx="9625383"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0967CD1-B460-42CB-9BCD-B6813DECF979}">
      <dsp:nvSpPr>
        <dsp:cNvPr id="0" name=""/>
        <dsp:cNvSpPr/>
      </dsp:nvSpPr>
      <dsp:spPr>
        <a:xfrm>
          <a:off x="0" y="1141451"/>
          <a:ext cx="9625383" cy="569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i="0" kern="1200"/>
            <a:t>About Data and Its Exploration</a:t>
          </a:r>
          <a:endParaRPr lang="en-US" sz="2600" kern="1200"/>
        </a:p>
      </dsp:txBody>
      <dsp:txXfrm>
        <a:off x="0" y="1141451"/>
        <a:ext cx="9625383" cy="569890"/>
      </dsp:txXfrm>
    </dsp:sp>
    <dsp:sp modelId="{E203C50B-35B6-4AD8-B10F-123C36124134}">
      <dsp:nvSpPr>
        <dsp:cNvPr id="0" name=""/>
        <dsp:cNvSpPr/>
      </dsp:nvSpPr>
      <dsp:spPr>
        <a:xfrm>
          <a:off x="0" y="1711341"/>
          <a:ext cx="9625383"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333A9C3-EDDE-483F-AC6F-EF0C23EF2242}">
      <dsp:nvSpPr>
        <dsp:cNvPr id="0" name=""/>
        <dsp:cNvSpPr/>
      </dsp:nvSpPr>
      <dsp:spPr>
        <a:xfrm>
          <a:off x="0" y="1711341"/>
          <a:ext cx="9625383" cy="569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i="0" kern="1200"/>
            <a:t>Data Analysis</a:t>
          </a:r>
          <a:endParaRPr lang="en-US" sz="2600" kern="1200"/>
        </a:p>
      </dsp:txBody>
      <dsp:txXfrm>
        <a:off x="0" y="1711341"/>
        <a:ext cx="9625383" cy="569890"/>
      </dsp:txXfrm>
    </dsp:sp>
    <dsp:sp modelId="{74A2AE21-44F3-46F0-8C93-00CD5F51ED31}">
      <dsp:nvSpPr>
        <dsp:cNvPr id="0" name=""/>
        <dsp:cNvSpPr/>
      </dsp:nvSpPr>
      <dsp:spPr>
        <a:xfrm>
          <a:off x="0" y="2281231"/>
          <a:ext cx="9625383" cy="0"/>
        </a:xfrm>
        <a:prstGeom prst="line">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w="9525" cap="rnd" cmpd="sng" algn="ctr">
          <a:solidFill>
            <a:schemeClr val="accent6">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752A4A8-1BA9-4AED-A365-D56FA77AC2E6}">
      <dsp:nvSpPr>
        <dsp:cNvPr id="0" name=""/>
        <dsp:cNvSpPr/>
      </dsp:nvSpPr>
      <dsp:spPr>
        <a:xfrm>
          <a:off x="0" y="2281231"/>
          <a:ext cx="9625383" cy="569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i="0" kern="1200"/>
            <a:t>Model </a:t>
          </a:r>
          <a:r>
            <a:rPr lang="en-US" sz="2600" b="1" kern="1200">
              <a:latin typeface="Century Gothic" panose="020B0502020202020204"/>
            </a:rPr>
            <a:t>Evaluation</a:t>
          </a:r>
          <a:endParaRPr lang="en-US" sz="2600" kern="1200"/>
        </a:p>
      </dsp:txBody>
      <dsp:txXfrm>
        <a:off x="0" y="2281231"/>
        <a:ext cx="9625383" cy="569890"/>
      </dsp:txXfrm>
    </dsp:sp>
    <dsp:sp modelId="{E7553603-5827-49B8-9CF2-77DB5A02390D}">
      <dsp:nvSpPr>
        <dsp:cNvPr id="0" name=""/>
        <dsp:cNvSpPr/>
      </dsp:nvSpPr>
      <dsp:spPr>
        <a:xfrm>
          <a:off x="0" y="2851121"/>
          <a:ext cx="9625383"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920F8FB-2FF6-4EBC-A5DD-DFA6D1EB3113}">
      <dsp:nvSpPr>
        <dsp:cNvPr id="0" name=""/>
        <dsp:cNvSpPr/>
      </dsp:nvSpPr>
      <dsp:spPr>
        <a:xfrm>
          <a:off x="0" y="2851121"/>
          <a:ext cx="9625383" cy="5698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b="1" i="0" kern="1200"/>
            <a:t>Conclusion</a:t>
          </a:r>
          <a:endParaRPr lang="en-US" sz="2600" kern="1200"/>
        </a:p>
      </dsp:txBody>
      <dsp:txXfrm>
        <a:off x="0" y="2851121"/>
        <a:ext cx="9625383" cy="56989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9/24/2021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8558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6035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87655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618590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81978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9/24/2021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45611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9/24/2021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73429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17041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7760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9C9CA7B-DFD4-44B5-8C60-D14B8CD1FB59}" type="datetimeFigureOut">
              <a:rPr lang="en-US" dirty="0"/>
              <a:t>9/24/2021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3835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9/24/2021</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8513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3BDB8791-F1B0-41E7-B7FD-A781E65C4266}" type="datetimeFigureOut">
              <a:rPr lang="en-US" dirty="0"/>
              <a:t>9/24/2021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7259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FDD63B2-E120-4ED8-B27B-C685F510A5FE}" type="datetimeFigureOut">
              <a:rPr lang="en-US" dirty="0"/>
              <a:t>9/24/2021</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7134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7AA18ACC-A947-437B-A130-35BD54FDF1E9}" type="datetimeFigureOut">
              <a:rPr lang="en-US" dirty="0"/>
              <a:t>9/24/2021</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4137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9/24/2021</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133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5044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9/24/2021</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1299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9/24/2021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481196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cNvSpPr>
            <a:spLocks noGrp="1"/>
          </p:cNvSpPr>
          <p:nvPr>
            <p:ph type="ctrTitle"/>
          </p:nvPr>
        </p:nvSpPr>
        <p:spPr>
          <a:xfrm>
            <a:off x="1569877" y="1216958"/>
            <a:ext cx="5181598" cy="2212041"/>
          </a:xfrm>
        </p:spPr>
        <p:txBody>
          <a:bodyPr anchor="b">
            <a:normAutofit/>
          </a:bodyPr>
          <a:lstStyle/>
          <a:p>
            <a:pPr algn="ctr"/>
            <a:r>
              <a:rPr lang="en-US" sz="6000" dirty="0">
                <a:latin typeface="Georgia Pro Light"/>
                <a:cs typeface="Calibri"/>
              </a:rPr>
              <a:t>HOUSING PROJECT</a:t>
            </a:r>
          </a:p>
        </p:txBody>
      </p:sp>
      <p:pic>
        <p:nvPicPr>
          <p:cNvPr id="4" name="Picture 4">
            <a:extLst>
              <a:ext uri="{FF2B5EF4-FFF2-40B4-BE49-F238E27FC236}">
                <a16:creationId xmlns:a16="http://schemas.microsoft.com/office/drawing/2014/main" id="{9A7AA11C-B59F-4A07-B419-E3D2FA00C12C}"/>
              </a:ext>
            </a:extLst>
          </p:cNvPr>
          <p:cNvPicPr>
            <a:picLocks noChangeAspect="1"/>
          </p:cNvPicPr>
          <p:nvPr/>
        </p:nvPicPr>
        <p:blipFill rotWithShape="1">
          <a:blip r:embed="rId2"/>
          <a:srcRect l="357" r="11244" b="1"/>
          <a:stretch/>
        </p:blipFill>
        <p:spPr>
          <a:xfrm>
            <a:off x="8305800" y="1"/>
            <a:ext cx="3886199" cy="3429000"/>
          </a:xfrm>
          <a:prstGeom prst="rect">
            <a:avLst/>
          </a:prstGeom>
        </p:spPr>
      </p:pic>
      <p:pic>
        <p:nvPicPr>
          <p:cNvPr id="3" name="Picture 2">
            <a:extLst>
              <a:ext uri="{FF2B5EF4-FFF2-40B4-BE49-F238E27FC236}">
                <a16:creationId xmlns:a16="http://schemas.microsoft.com/office/drawing/2014/main" id="{C6D202E7-439A-4E0D-BA8E-F1BA8A006C18}"/>
              </a:ext>
            </a:extLst>
          </p:cNvPr>
          <p:cNvPicPr>
            <a:picLocks noChangeAspect="1"/>
          </p:cNvPicPr>
          <p:nvPr/>
        </p:nvPicPr>
        <p:blipFill rotWithShape="1">
          <a:blip r:embed="rId3"/>
          <a:srcRect l="15027" r="20657" b="2"/>
          <a:stretch/>
        </p:blipFill>
        <p:spPr>
          <a:xfrm>
            <a:off x="8305800" y="3429001"/>
            <a:ext cx="3886199" cy="3429000"/>
          </a:xfrm>
          <a:prstGeom prst="rect">
            <a:avLst/>
          </a:prstGeom>
        </p:spPr>
      </p:pic>
    </p:spTree>
    <p:extLst>
      <p:ext uri="{BB962C8B-B14F-4D97-AF65-F5344CB8AC3E}">
        <p14:creationId xmlns:p14="http://schemas.microsoft.com/office/powerpoint/2010/main" val="141417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F830-4912-4DE6-BAD9-DD59ADFCD966}"/>
              </a:ext>
            </a:extLst>
          </p:cNvPr>
          <p:cNvSpPr>
            <a:spLocks noGrp="1"/>
          </p:cNvSpPr>
          <p:nvPr>
            <p:ph type="title"/>
          </p:nvPr>
        </p:nvSpPr>
        <p:spPr/>
        <p:txBody>
          <a:bodyPr/>
          <a:lstStyle/>
          <a:p>
            <a:r>
              <a:rPr lang="en-US" sz="4400">
                <a:latin typeface="Georgia Pro Light"/>
              </a:rPr>
              <a:t>MODEL EVALUATION</a:t>
            </a:r>
          </a:p>
        </p:txBody>
      </p:sp>
      <p:sp>
        <p:nvSpPr>
          <p:cNvPr id="3" name="Content Placeholder 2">
            <a:extLst>
              <a:ext uri="{FF2B5EF4-FFF2-40B4-BE49-F238E27FC236}">
                <a16:creationId xmlns:a16="http://schemas.microsoft.com/office/drawing/2014/main" id="{2D0CCC21-B4C0-48F0-82F9-99C5845C2391}"/>
              </a:ext>
            </a:extLst>
          </p:cNvPr>
          <p:cNvSpPr>
            <a:spLocks noGrp="1"/>
          </p:cNvSpPr>
          <p:nvPr>
            <p:ph idx="1"/>
          </p:nvPr>
        </p:nvSpPr>
        <p:spPr>
          <a:xfrm>
            <a:off x="780413" y="2435602"/>
            <a:ext cx="11240810" cy="4255791"/>
          </a:xfrm>
        </p:spPr>
        <p:txBody>
          <a:bodyPr vert="horz" lIns="91440" tIns="45720" rIns="91440" bIns="45720" rtlCol="0" anchor="t">
            <a:noAutofit/>
          </a:bodyPr>
          <a:lstStyle/>
          <a:p>
            <a:r>
              <a:rPr lang="en-US" sz="2800">
                <a:latin typeface="Calibri"/>
                <a:cs typeface="Calibri"/>
              </a:rPr>
              <a:t>We used different metrices to evaluate the models. We used cross validation score to overcome any kind of underfitting and overfitting.</a:t>
            </a:r>
            <a:endParaRPr lang="en-US" sz="2800" dirty="0">
              <a:latin typeface="Calibri"/>
              <a:cs typeface="Calibri"/>
            </a:endParaRPr>
          </a:p>
          <a:p>
            <a:r>
              <a:rPr lang="en-US" sz="2800">
                <a:latin typeface="Calibri"/>
                <a:cs typeface="Calibri"/>
              </a:rPr>
              <a:t>We used r2 score to to evaluate the model accuracy and root mean squared error to evaluate the error.</a:t>
            </a:r>
            <a:endParaRPr lang="en-US" sz="2800" dirty="0">
              <a:latin typeface="Calibri"/>
              <a:cs typeface="Calibri"/>
            </a:endParaRPr>
          </a:p>
          <a:p>
            <a:r>
              <a:rPr lang="en-US" sz="2800">
                <a:latin typeface="Calibri"/>
                <a:cs typeface="Calibri"/>
              </a:rPr>
              <a:t>On the basis of evaluation metrices our final model was linear regression having minimum RMSE and highest r2 score.</a:t>
            </a:r>
            <a:endParaRPr lang="en-US" sz="2800" dirty="0">
              <a:latin typeface="Calibri"/>
              <a:cs typeface="Calibri"/>
            </a:endParaRPr>
          </a:p>
          <a:p>
            <a:r>
              <a:rPr lang="en-US" sz="2800">
                <a:latin typeface="Calibri"/>
                <a:cs typeface="Calibri"/>
              </a:rPr>
              <a:t>Finally, we saved our model for further predictions and predict the house price of the test dataset.</a:t>
            </a:r>
            <a:endParaRPr lang="en-US" sz="2800" dirty="0">
              <a:latin typeface="Calibri"/>
              <a:cs typeface="Calibri"/>
            </a:endParaRPr>
          </a:p>
          <a:p>
            <a:endParaRPr lang="en-US" sz="2800" dirty="0">
              <a:latin typeface="Calibri"/>
              <a:cs typeface="Calibri"/>
            </a:endParaRPr>
          </a:p>
        </p:txBody>
      </p:sp>
    </p:spTree>
    <p:extLst>
      <p:ext uri="{BB962C8B-B14F-4D97-AF65-F5344CB8AC3E}">
        <p14:creationId xmlns:p14="http://schemas.microsoft.com/office/powerpoint/2010/main" val="1628750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1"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B4D07CC3-F42C-4BEB-9F83-11543E958D2E}"/>
              </a:ext>
            </a:extLst>
          </p:cNvPr>
          <p:cNvSpPr>
            <a:spLocks noGrp="1"/>
          </p:cNvSpPr>
          <p:nvPr>
            <p:ph type="title"/>
          </p:nvPr>
        </p:nvSpPr>
        <p:spPr>
          <a:xfrm>
            <a:off x="707095" y="1085549"/>
            <a:ext cx="3947556" cy="4686903"/>
          </a:xfrm>
        </p:spPr>
        <p:txBody>
          <a:bodyPr anchor="ctr">
            <a:normAutofit/>
          </a:bodyPr>
          <a:lstStyle/>
          <a:p>
            <a:pPr algn="r"/>
            <a:r>
              <a:rPr lang="en-US" sz="4400" dirty="0">
                <a:solidFill>
                  <a:schemeClr val="tx1"/>
                </a:solidFill>
                <a:ea typeface="+mj-lt"/>
                <a:cs typeface="+mj-lt"/>
              </a:rPr>
              <a:t>CONCLUSION</a:t>
            </a:r>
          </a:p>
          <a:p>
            <a:pPr algn="r"/>
            <a:endParaRPr lang="en-US">
              <a:solidFill>
                <a:schemeClr val="tx1"/>
              </a:solidFill>
            </a:endParaRP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B02186-17AB-43CB-ABAF-A27807A795EC}"/>
              </a:ext>
            </a:extLst>
          </p:cNvPr>
          <p:cNvSpPr>
            <a:spLocks noGrp="1"/>
          </p:cNvSpPr>
          <p:nvPr>
            <p:ph idx="1"/>
          </p:nvPr>
        </p:nvSpPr>
        <p:spPr>
          <a:xfrm>
            <a:off x="4718518" y="504363"/>
            <a:ext cx="6935807" cy="5875105"/>
          </a:xfrm>
        </p:spPr>
        <p:txBody>
          <a:bodyPr vert="horz" lIns="91440" tIns="45720" rIns="91440" bIns="45720" rtlCol="0" anchor="ctr">
            <a:noAutofit/>
          </a:bodyPr>
          <a:lstStyle/>
          <a:p>
            <a:r>
              <a:rPr lang="en-US" sz="2800" dirty="0">
                <a:solidFill>
                  <a:schemeClr val="tx1"/>
                </a:solidFill>
                <a:latin typeface="Calibri"/>
                <a:ea typeface="+mn-lt"/>
                <a:cs typeface="+mn-lt"/>
              </a:rPr>
              <a:t>To conclude, the application of machine learning in property research is still at an early stage. We hope this study has moved a small step ahead in providing some methodological and empirical contributions to property appraisal, and presenting an alternative approach to the valuation of housing prices. Future direction of research may consider incorporating additional property transaction data from a larger geographical location with more features, or analyzing other property types beyond housing development.</a:t>
            </a:r>
          </a:p>
        </p:txBody>
      </p:sp>
    </p:spTree>
    <p:extLst>
      <p:ext uri="{BB962C8B-B14F-4D97-AF65-F5344CB8AC3E}">
        <p14:creationId xmlns:p14="http://schemas.microsoft.com/office/powerpoint/2010/main" val="1128891712"/>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 name="Rectangle 9">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5" name="Group 14">
            <a:extLst>
              <a:ext uri="{FF2B5EF4-FFF2-40B4-BE49-F238E27FC236}">
                <a16:creationId xmlns:a16="http://schemas.microsoft.com/office/drawing/2014/main" id="{260EE1B3-DDB2-44D7-943C-63D9CEF273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6" name="Rectangle 15">
              <a:extLst>
                <a:ext uri="{FF2B5EF4-FFF2-40B4-BE49-F238E27FC236}">
                  <a16:creationId xmlns:a16="http://schemas.microsoft.com/office/drawing/2014/main" id="{072909CE-AD29-4CE7-A9A7-05D21672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B8DBF1C0-B8F1-4AAC-8704-256BA0E9D6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pic>
        <p:nvPicPr>
          <p:cNvPr id="4" name="Picture 3" descr="Magnifying glass on clear background">
            <a:extLst>
              <a:ext uri="{FF2B5EF4-FFF2-40B4-BE49-F238E27FC236}">
                <a16:creationId xmlns:a16="http://schemas.microsoft.com/office/drawing/2014/main" id="{A74DE630-AC8C-4C62-8CCE-DE9EECBA9D93}"/>
              </a:ext>
            </a:extLst>
          </p:cNvPr>
          <p:cNvPicPr>
            <a:picLocks noChangeAspect="1"/>
          </p:cNvPicPr>
          <p:nvPr/>
        </p:nvPicPr>
        <p:blipFill rotWithShape="1">
          <a:blip r:embed="rId3">
            <a:duotone>
              <a:prstClr val="black"/>
              <a:schemeClr val="accent5">
                <a:tint val="45000"/>
                <a:satMod val="400000"/>
              </a:schemeClr>
            </a:duotone>
            <a:alphaModFix amt="25000"/>
          </a:blip>
          <a:srcRect l="4351" t="15923" b="8761"/>
          <a:stretch/>
        </p:blipFill>
        <p:spPr>
          <a:xfrm>
            <a:off x="474133" y="475488"/>
            <a:ext cx="11243734" cy="5909733"/>
          </a:xfrm>
          <a:prstGeom prst="rect">
            <a:avLst/>
          </a:prstGeom>
        </p:spPr>
      </p:pic>
      <p:sp>
        <p:nvSpPr>
          <p:cNvPr id="2" name="TextBox 1">
            <a:extLst>
              <a:ext uri="{FF2B5EF4-FFF2-40B4-BE49-F238E27FC236}">
                <a16:creationId xmlns:a16="http://schemas.microsoft.com/office/drawing/2014/main" id="{730BB07D-FE79-4B8D-A6F5-EF6FC7E6AFAD}"/>
              </a:ext>
            </a:extLst>
          </p:cNvPr>
          <p:cNvSpPr txBox="1"/>
          <p:nvPr/>
        </p:nvSpPr>
        <p:spPr>
          <a:xfrm>
            <a:off x="1258276" y="2370953"/>
            <a:ext cx="8827245" cy="2677648"/>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defTabSz="457200">
              <a:spcBef>
                <a:spcPct val="0"/>
              </a:spcBef>
              <a:spcAft>
                <a:spcPts val="600"/>
              </a:spcAft>
            </a:pPr>
            <a:r>
              <a:rPr lang="en-US" sz="6600" dirty="0">
                <a:solidFill>
                  <a:schemeClr val="bg2"/>
                </a:solidFill>
                <a:latin typeface="Georgia Pro Light"/>
                <a:ea typeface="+mj-ea"/>
                <a:cs typeface="+mj-cs"/>
              </a:rPr>
              <a:t>Thank you !</a:t>
            </a:r>
          </a:p>
          <a:p>
            <a:pPr defTabSz="457200">
              <a:spcBef>
                <a:spcPct val="0"/>
              </a:spcBef>
              <a:spcAft>
                <a:spcPts val="600"/>
              </a:spcAft>
            </a:pPr>
            <a:endParaRPr lang="en-US" sz="5400">
              <a:solidFill>
                <a:schemeClr val="bg2"/>
              </a:solidFill>
              <a:latin typeface="+mj-lt"/>
              <a:ea typeface="+mj-ea"/>
              <a:cs typeface="+mj-cs"/>
            </a:endParaRPr>
          </a:p>
        </p:txBody>
      </p:sp>
      <p:sp>
        <p:nvSpPr>
          <p:cNvPr id="7" name="Rectangle 18">
            <a:extLst>
              <a:ext uri="{FF2B5EF4-FFF2-40B4-BE49-F238E27FC236}">
                <a16:creationId xmlns:a16="http://schemas.microsoft.com/office/drawing/2014/main" id="{B70F7E59-C971-4F55-8E3A-1E583B65F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249029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3" name="Rectangle 32">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4A8DE984-2B64-4488-8230-B5E3D1CA1572}"/>
              </a:ext>
            </a:extLst>
          </p:cNvPr>
          <p:cNvSpPr>
            <a:spLocks noGrp="1"/>
          </p:cNvSpPr>
          <p:nvPr>
            <p:ph type="title"/>
          </p:nvPr>
        </p:nvSpPr>
        <p:spPr>
          <a:xfrm>
            <a:off x="1154954" y="973668"/>
            <a:ext cx="8761413" cy="706964"/>
          </a:xfrm>
        </p:spPr>
        <p:txBody>
          <a:bodyPr>
            <a:noAutofit/>
          </a:bodyPr>
          <a:lstStyle/>
          <a:p>
            <a:r>
              <a:rPr lang="en-US" sz="4400" dirty="0">
                <a:solidFill>
                  <a:srgbClr val="FFFFFF"/>
                </a:solidFill>
                <a:latin typeface="Georgia Pro Light"/>
                <a:cs typeface="Calibri"/>
              </a:rPr>
              <a:t>CONTENT</a:t>
            </a:r>
          </a:p>
        </p:txBody>
      </p:sp>
      <p:sp>
        <p:nvSpPr>
          <p:cNvPr id="36" name="Rectangle 35">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13" name="Content Placeholder 2">
            <a:extLst>
              <a:ext uri="{FF2B5EF4-FFF2-40B4-BE49-F238E27FC236}">
                <a16:creationId xmlns:a16="http://schemas.microsoft.com/office/drawing/2014/main" id="{15A32F2D-0F88-4494-B6A1-7BBE1EEAF227}"/>
              </a:ext>
            </a:extLst>
          </p:cNvPr>
          <p:cNvGraphicFramePr>
            <a:graphicFrameLocks noGrp="1"/>
          </p:cNvGraphicFramePr>
          <p:nvPr>
            <p:ph idx="1"/>
            <p:extLst>
              <p:ext uri="{D42A27DB-BD31-4B8C-83A1-F6EECF244321}">
                <p14:modId xmlns:p14="http://schemas.microsoft.com/office/powerpoint/2010/main" val="276381631"/>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3054339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2">
            <a:extLst>
              <a:ext uri="{FF2B5EF4-FFF2-40B4-BE49-F238E27FC236}">
                <a16:creationId xmlns:a16="http://schemas.microsoft.com/office/drawing/2014/main" id="{6DFBE54E-A701-4039-AC57-CF06B37CC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D33A9890-FE1F-4F08-8EF4-FD2B43954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8" name="Picture 6" descr="Low angle view of modern skyscrapers rising straight up against a dramatic sky">
            <a:extLst>
              <a:ext uri="{FF2B5EF4-FFF2-40B4-BE49-F238E27FC236}">
                <a16:creationId xmlns:a16="http://schemas.microsoft.com/office/drawing/2014/main" id="{A352A633-D96C-4BAE-B6E8-143A7DC66C6F}"/>
              </a:ext>
            </a:extLst>
          </p:cNvPr>
          <p:cNvPicPr>
            <a:picLocks noChangeAspect="1"/>
          </p:cNvPicPr>
          <p:nvPr/>
        </p:nvPicPr>
        <p:blipFill rotWithShape="1">
          <a:blip r:embed="rId3">
            <a:duotone>
              <a:prstClr val="black"/>
              <a:schemeClr val="accent5">
                <a:tint val="45000"/>
                <a:satMod val="400000"/>
              </a:schemeClr>
            </a:duotone>
            <a:alphaModFix amt="25000"/>
          </a:blip>
          <a:srcRect t="16964" r="9090" b="11452"/>
          <a:stretch/>
        </p:blipFill>
        <p:spPr>
          <a:xfrm>
            <a:off x="474133" y="474134"/>
            <a:ext cx="11243734" cy="5909733"/>
          </a:xfrm>
          <a:prstGeom prst="rect">
            <a:avLst/>
          </a:prstGeom>
        </p:spPr>
      </p:pic>
      <p:sp>
        <p:nvSpPr>
          <p:cNvPr id="5" name="Title 4">
            <a:extLst>
              <a:ext uri="{FF2B5EF4-FFF2-40B4-BE49-F238E27FC236}">
                <a16:creationId xmlns:a16="http://schemas.microsoft.com/office/drawing/2014/main" id="{97F35337-C4E0-416B-B365-46A86FB5E430}"/>
              </a:ext>
            </a:extLst>
          </p:cNvPr>
          <p:cNvSpPr>
            <a:spLocks noGrp="1"/>
          </p:cNvSpPr>
          <p:nvPr>
            <p:ph type="title"/>
          </p:nvPr>
        </p:nvSpPr>
        <p:spPr>
          <a:xfrm rot="10800000" flipV="1">
            <a:off x="1154954" y="92057"/>
            <a:ext cx="8761413" cy="1294899"/>
          </a:xfrm>
        </p:spPr>
        <p:txBody>
          <a:bodyPr vert="horz" lIns="91440" tIns="45720" rIns="91440" bIns="45720" rtlCol="0" anchor="ctr">
            <a:noAutofit/>
          </a:bodyPr>
          <a:lstStyle/>
          <a:p>
            <a:pPr>
              <a:lnSpc>
                <a:spcPct val="90000"/>
              </a:lnSpc>
            </a:pPr>
            <a:endParaRPr lang="en-US" sz="1400" b="1">
              <a:solidFill>
                <a:srgbClr val="FFFFFF"/>
              </a:solidFill>
              <a:latin typeface="Calibri"/>
              <a:ea typeface="+mj-lt"/>
              <a:cs typeface="Calibri"/>
            </a:endParaRPr>
          </a:p>
          <a:p>
            <a:pPr>
              <a:lnSpc>
                <a:spcPct val="90000"/>
              </a:lnSpc>
            </a:pPr>
            <a:endParaRPr lang="en-US" sz="4400" b="1" dirty="0">
              <a:solidFill>
                <a:srgbClr val="FFFFFF"/>
              </a:solidFill>
              <a:latin typeface="Calibri"/>
              <a:cs typeface="Calibri"/>
            </a:endParaRPr>
          </a:p>
          <a:p>
            <a:pPr>
              <a:lnSpc>
                <a:spcPct val="90000"/>
              </a:lnSpc>
            </a:pPr>
            <a:r>
              <a:rPr lang="en-US" sz="4400" dirty="0">
                <a:solidFill>
                  <a:srgbClr val="FFFFFF"/>
                </a:solidFill>
                <a:latin typeface="Georgia Pro Light"/>
                <a:cs typeface="Calibri"/>
              </a:rPr>
              <a:t>INTRODUCTION</a:t>
            </a:r>
            <a:endParaRPr lang="en-US" sz="4400">
              <a:solidFill>
                <a:srgbClr val="FFFFFF"/>
              </a:solidFill>
              <a:latin typeface="Georgia Pro Light"/>
              <a:cs typeface="Calibri"/>
            </a:endParaRPr>
          </a:p>
        </p:txBody>
      </p:sp>
      <p:sp>
        <p:nvSpPr>
          <p:cNvPr id="16" name="Rectangle 16">
            <a:extLst>
              <a:ext uri="{FF2B5EF4-FFF2-40B4-BE49-F238E27FC236}">
                <a16:creationId xmlns:a16="http://schemas.microsoft.com/office/drawing/2014/main" id="{92515798-C8A3-40E7-A830-82681C81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1E17AA9F-0B77-435F-9493-67963CC0278D}"/>
              </a:ext>
            </a:extLst>
          </p:cNvPr>
          <p:cNvSpPr>
            <a:spLocks noGrp="1"/>
          </p:cNvSpPr>
          <p:nvPr>
            <p:ph idx="1"/>
          </p:nvPr>
        </p:nvSpPr>
        <p:spPr>
          <a:xfrm>
            <a:off x="1154954" y="1613689"/>
            <a:ext cx="10272165" cy="4406111"/>
          </a:xfrm>
        </p:spPr>
        <p:txBody>
          <a:bodyPr vert="horz" lIns="91440" tIns="45720" rIns="91440" bIns="45720" rtlCol="0" anchor="ctr">
            <a:noAutofit/>
          </a:bodyPr>
          <a:lstStyle/>
          <a:p>
            <a:r>
              <a:rPr lang="en-US" sz="2800" dirty="0">
                <a:solidFill>
                  <a:srgbClr val="FFFFFF"/>
                </a:solidFill>
                <a:latin typeface="Calibri"/>
                <a:ea typeface="+mn-lt"/>
                <a:cs typeface="+mn-lt"/>
              </a:rPr>
              <a:t>Houses are one of the necessary needs of each and every person around the globe and therefore housing and real estate market is one of the markets which is one of the major contributors in the world’s economy. Data science comes as a very important tool to solve problems in the domain to help the companies increase their overall revenue, profits, improving their marketing strategies and focusing on changing trends in house sales and purchases. Predictive modelling, Market mix modelling, recommendation systems are some of the machine learning techniques used for achieving the business goals for housing companies. Our problem is related to one such housing company.</a:t>
            </a:r>
          </a:p>
        </p:txBody>
      </p:sp>
    </p:spTree>
    <p:extLst>
      <p:ext uri="{BB962C8B-B14F-4D97-AF65-F5344CB8AC3E}">
        <p14:creationId xmlns:p14="http://schemas.microsoft.com/office/powerpoint/2010/main" val="148092393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DFBE54E-A701-4039-AC57-CF06B37CC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Freeform 5">
            <a:extLst>
              <a:ext uri="{FF2B5EF4-FFF2-40B4-BE49-F238E27FC236}">
                <a16:creationId xmlns:a16="http://schemas.microsoft.com/office/drawing/2014/main" id="{D33A9890-FE1F-4F08-8EF4-FD2B439546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pic>
        <p:nvPicPr>
          <p:cNvPr id="5" name="Picture 4" descr="Light bulb on yellow background with sketched light beams and cord">
            <a:extLst>
              <a:ext uri="{FF2B5EF4-FFF2-40B4-BE49-F238E27FC236}">
                <a16:creationId xmlns:a16="http://schemas.microsoft.com/office/drawing/2014/main" id="{F92A4E2C-5DBC-49E5-8565-2CDB176D97D5}"/>
              </a:ext>
            </a:extLst>
          </p:cNvPr>
          <p:cNvPicPr>
            <a:picLocks noChangeAspect="1"/>
          </p:cNvPicPr>
          <p:nvPr/>
        </p:nvPicPr>
        <p:blipFill rotWithShape="1">
          <a:blip r:embed="rId3">
            <a:duotone>
              <a:prstClr val="black"/>
              <a:schemeClr val="accent5">
                <a:tint val="45000"/>
                <a:satMod val="400000"/>
              </a:schemeClr>
            </a:duotone>
            <a:alphaModFix amt="25000"/>
          </a:blip>
          <a:srcRect l="9091" t="11672" r="-1" b="10633"/>
          <a:stretch/>
        </p:blipFill>
        <p:spPr>
          <a:xfrm>
            <a:off x="474133" y="474134"/>
            <a:ext cx="11243734" cy="5909733"/>
          </a:xfrm>
          <a:prstGeom prst="rect">
            <a:avLst/>
          </a:prstGeom>
        </p:spPr>
      </p:pic>
      <p:sp>
        <p:nvSpPr>
          <p:cNvPr id="2" name="Title 1">
            <a:extLst>
              <a:ext uri="{FF2B5EF4-FFF2-40B4-BE49-F238E27FC236}">
                <a16:creationId xmlns:a16="http://schemas.microsoft.com/office/drawing/2014/main" id="{67DDC865-7F12-4232-9009-BB5428BA1238}"/>
              </a:ext>
            </a:extLst>
          </p:cNvPr>
          <p:cNvSpPr>
            <a:spLocks noGrp="1"/>
          </p:cNvSpPr>
          <p:nvPr>
            <p:ph type="title"/>
          </p:nvPr>
        </p:nvSpPr>
        <p:spPr>
          <a:xfrm>
            <a:off x="1154954" y="973668"/>
            <a:ext cx="8761413" cy="706964"/>
          </a:xfrm>
        </p:spPr>
        <p:txBody>
          <a:bodyPr>
            <a:noAutofit/>
          </a:bodyPr>
          <a:lstStyle/>
          <a:p>
            <a:r>
              <a:rPr lang="en-US" sz="4400" dirty="0">
                <a:solidFill>
                  <a:srgbClr val="FFFFFF"/>
                </a:solidFill>
                <a:latin typeface="Georgia Pro Light"/>
              </a:rPr>
              <a:t>OBJECTIVE</a:t>
            </a:r>
          </a:p>
        </p:txBody>
      </p:sp>
      <p:sp>
        <p:nvSpPr>
          <p:cNvPr id="19" name="Rectangle 18">
            <a:extLst>
              <a:ext uri="{FF2B5EF4-FFF2-40B4-BE49-F238E27FC236}">
                <a16:creationId xmlns:a16="http://schemas.microsoft.com/office/drawing/2014/main" id="{92515798-C8A3-40E7-A830-82681C81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C2781B50-B31C-41E2-A754-144D7A083F8E}"/>
              </a:ext>
            </a:extLst>
          </p:cNvPr>
          <p:cNvSpPr>
            <a:spLocks noGrp="1"/>
          </p:cNvSpPr>
          <p:nvPr>
            <p:ph idx="1"/>
          </p:nvPr>
        </p:nvSpPr>
        <p:spPr>
          <a:xfrm>
            <a:off x="1154954" y="1820333"/>
            <a:ext cx="8825659" cy="4199467"/>
          </a:xfrm>
        </p:spPr>
        <p:txBody>
          <a:bodyPr vert="horz" lIns="91440" tIns="45720" rIns="91440" bIns="45720" rtlCol="0" anchor="ctr">
            <a:normAutofit/>
          </a:bodyPr>
          <a:lstStyle/>
          <a:p>
            <a:pPr marL="0" indent="0">
              <a:buNone/>
            </a:pPr>
            <a:r>
              <a:rPr lang="en-US" sz="2800" dirty="0">
                <a:solidFill>
                  <a:srgbClr val="FFFFFF"/>
                </a:solidFill>
                <a:latin typeface="Calibri"/>
                <a:ea typeface="+mn-lt"/>
                <a:cs typeface="+mn-lt"/>
              </a:rPr>
              <a:t>The company is looking at prospective properties to buy houses to enter the market. We are required to build a model using Machine Learning in order to predict the actual value of the prospective properties and decide whether to invest in them or not.</a:t>
            </a:r>
          </a:p>
        </p:txBody>
      </p:sp>
    </p:spTree>
    <p:extLst>
      <p:ext uri="{BB962C8B-B14F-4D97-AF65-F5344CB8AC3E}">
        <p14:creationId xmlns:p14="http://schemas.microsoft.com/office/powerpoint/2010/main" val="191103402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310AE59-1529-4035-8EC5-F3AA334DF63D}"/>
              </a:ext>
            </a:extLst>
          </p:cNvPr>
          <p:cNvSpPr>
            <a:spLocks noGrp="1"/>
          </p:cNvSpPr>
          <p:nvPr>
            <p:ph type="title"/>
          </p:nvPr>
        </p:nvSpPr>
        <p:spPr>
          <a:xfrm>
            <a:off x="474621" y="1085549"/>
            <a:ext cx="4192945" cy="4686903"/>
          </a:xfrm>
        </p:spPr>
        <p:txBody>
          <a:bodyPr anchor="ctr">
            <a:normAutofit/>
          </a:bodyPr>
          <a:lstStyle/>
          <a:p>
            <a:pPr algn="r"/>
            <a:r>
              <a:rPr lang="en-US" sz="4400" dirty="0">
                <a:solidFill>
                  <a:schemeClr val="tx1"/>
                </a:solidFill>
                <a:latin typeface="Georgia Pro Light"/>
              </a:rPr>
              <a:t>ABOUT DATA AND ITS EXPLORATION</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8D1E76-1A6E-4822-B838-F285D425C454}"/>
              </a:ext>
            </a:extLst>
          </p:cNvPr>
          <p:cNvSpPr>
            <a:spLocks noGrp="1"/>
          </p:cNvSpPr>
          <p:nvPr>
            <p:ph idx="1"/>
          </p:nvPr>
        </p:nvSpPr>
        <p:spPr>
          <a:xfrm>
            <a:off x="4666857" y="1085549"/>
            <a:ext cx="6884145" cy="4686903"/>
          </a:xfrm>
        </p:spPr>
        <p:txBody>
          <a:bodyPr vert="horz" lIns="91440" tIns="45720" rIns="91440" bIns="45720" rtlCol="0" anchor="ctr">
            <a:noAutofit/>
          </a:bodyPr>
          <a:lstStyle/>
          <a:p>
            <a:pPr>
              <a:lnSpc>
                <a:spcPct val="90000"/>
              </a:lnSpc>
            </a:pPr>
            <a:r>
              <a:rPr lang="en-US" sz="2800" dirty="0">
                <a:solidFill>
                  <a:schemeClr val="tx1"/>
                </a:solidFill>
                <a:ea typeface="+mn-lt"/>
                <a:cs typeface="+mn-lt"/>
              </a:rPr>
              <a:t>We have two dataset one is for training and other is for testing. Train dataset contains 1168 rows and 81 columns and test dataset contains 298 rows and 80 columns.</a:t>
            </a:r>
          </a:p>
        </p:txBody>
      </p:sp>
    </p:spTree>
    <p:extLst>
      <p:ext uri="{BB962C8B-B14F-4D97-AF65-F5344CB8AC3E}">
        <p14:creationId xmlns:p14="http://schemas.microsoft.com/office/powerpoint/2010/main" val="15940789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6" name="Rectangle 10">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grpSp>
      <p:sp>
        <p:nvSpPr>
          <p:cNvPr id="2" name="Title 1">
            <a:extLst>
              <a:ext uri="{FF2B5EF4-FFF2-40B4-BE49-F238E27FC236}">
                <a16:creationId xmlns:a16="http://schemas.microsoft.com/office/drawing/2014/main" id="{F310AE59-1529-4035-8EC5-F3AA334DF63D}"/>
              </a:ext>
            </a:extLst>
          </p:cNvPr>
          <p:cNvSpPr>
            <a:spLocks noGrp="1"/>
          </p:cNvSpPr>
          <p:nvPr>
            <p:ph type="title"/>
          </p:nvPr>
        </p:nvSpPr>
        <p:spPr>
          <a:xfrm>
            <a:off x="422960" y="1033888"/>
            <a:ext cx="4180030" cy="4686903"/>
          </a:xfrm>
        </p:spPr>
        <p:txBody>
          <a:bodyPr anchor="ctr">
            <a:normAutofit/>
          </a:bodyPr>
          <a:lstStyle/>
          <a:p>
            <a:pPr algn="r"/>
            <a:r>
              <a:rPr lang="en-US" sz="4400" dirty="0">
                <a:solidFill>
                  <a:schemeClr val="tx1"/>
                </a:solidFill>
                <a:latin typeface="Georgia Pro Light"/>
              </a:rPr>
              <a:t>ABOUT DATA AND ITS EXPLORATION</a:t>
            </a:r>
          </a:p>
        </p:txBody>
      </p:sp>
      <p:cxnSp>
        <p:nvCxnSpPr>
          <p:cNvPr id="14" name="Straight Connector 13">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98D1E76-1A6E-4822-B838-F285D425C454}"/>
              </a:ext>
            </a:extLst>
          </p:cNvPr>
          <p:cNvSpPr>
            <a:spLocks noGrp="1"/>
          </p:cNvSpPr>
          <p:nvPr>
            <p:ph idx="1"/>
          </p:nvPr>
        </p:nvSpPr>
        <p:spPr>
          <a:xfrm>
            <a:off x="4434383" y="-309298"/>
            <a:ext cx="7478246" cy="7360359"/>
          </a:xfrm>
        </p:spPr>
        <p:txBody>
          <a:bodyPr vert="horz" lIns="91440" tIns="45720" rIns="91440" bIns="45720" rtlCol="0" anchor="ctr">
            <a:noAutofit/>
          </a:bodyPr>
          <a:lstStyle/>
          <a:p>
            <a:pPr>
              <a:lnSpc>
                <a:spcPct val="90000"/>
              </a:lnSpc>
            </a:pPr>
            <a:r>
              <a:rPr lang="en-US" sz="2800" dirty="0">
                <a:solidFill>
                  <a:schemeClr val="tx1"/>
                </a:solidFill>
                <a:latin typeface="Calibri"/>
                <a:ea typeface="+mn-lt"/>
                <a:cs typeface="+mn-lt"/>
              </a:rPr>
              <a:t>We start with doing exploratory data </a:t>
            </a:r>
            <a:r>
              <a:rPr lang="en-US" sz="2800">
                <a:solidFill>
                  <a:schemeClr val="tx1"/>
                </a:solidFill>
                <a:latin typeface="Calibri"/>
                <a:ea typeface="+mn-lt"/>
                <a:cs typeface="+mn-lt"/>
              </a:rPr>
              <a:t>analysis. We did some statistical analysis to get some insights from the data and We came to know about different types of columns. We drop some of the columns which are not required. After that we did visualizations to analyze about the effect of features on our target variable. </a:t>
            </a:r>
            <a:endParaRPr lang="en-US" sz="2800">
              <a:solidFill>
                <a:schemeClr val="tx1"/>
              </a:solidFill>
              <a:latin typeface="Calibri"/>
              <a:cs typeface="Calibri"/>
            </a:endParaRPr>
          </a:p>
        </p:txBody>
      </p:sp>
    </p:spTree>
    <p:extLst>
      <p:ext uri="{BB962C8B-B14F-4D97-AF65-F5344CB8AC3E}">
        <p14:creationId xmlns:p14="http://schemas.microsoft.com/office/powerpoint/2010/main" val="154902391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5AA9-E306-4227-86A3-A248EC0A42E0}"/>
              </a:ext>
            </a:extLst>
          </p:cNvPr>
          <p:cNvSpPr>
            <a:spLocks noGrp="1"/>
          </p:cNvSpPr>
          <p:nvPr>
            <p:ph type="title"/>
          </p:nvPr>
        </p:nvSpPr>
        <p:spPr>
          <a:xfrm>
            <a:off x="1142039" y="973668"/>
            <a:ext cx="8774328" cy="732794"/>
          </a:xfrm>
        </p:spPr>
        <p:txBody>
          <a:bodyPr/>
          <a:lstStyle/>
          <a:p>
            <a:r>
              <a:rPr lang="en-US" sz="4400" dirty="0">
                <a:latin typeface="Georgia Pro Light"/>
              </a:rPr>
              <a:t>DATA ANALYSIS</a:t>
            </a:r>
          </a:p>
        </p:txBody>
      </p:sp>
      <p:sp>
        <p:nvSpPr>
          <p:cNvPr id="3" name="Content Placeholder 2">
            <a:extLst>
              <a:ext uri="{FF2B5EF4-FFF2-40B4-BE49-F238E27FC236}">
                <a16:creationId xmlns:a16="http://schemas.microsoft.com/office/drawing/2014/main" id="{1DFED12E-87C4-4983-83CD-68E37A7FBBDF}"/>
              </a:ext>
            </a:extLst>
          </p:cNvPr>
          <p:cNvSpPr>
            <a:spLocks noGrp="1"/>
          </p:cNvSpPr>
          <p:nvPr>
            <p:ph idx="1"/>
          </p:nvPr>
        </p:nvSpPr>
        <p:spPr>
          <a:xfrm>
            <a:off x="987056" y="2590585"/>
            <a:ext cx="9574743" cy="3416300"/>
          </a:xfrm>
        </p:spPr>
        <p:txBody>
          <a:bodyPr vert="horz" lIns="91440" tIns="45720" rIns="91440" bIns="45720" rtlCol="0" anchor="t">
            <a:noAutofit/>
          </a:bodyPr>
          <a:lstStyle/>
          <a:p>
            <a:r>
              <a:rPr lang="en-US" sz="2800">
                <a:latin typeface="Calibri"/>
                <a:cs typeface="Calibri"/>
              </a:rPr>
              <a:t>We used different-2 techniques for doing some analysis since our target column was continuous in nature therefore we used different regression algorithms such as linear regression, decision tree regressor, kneighbors regressor, random forest regressor, adaboost regressor and regularization technique etc.</a:t>
            </a:r>
          </a:p>
          <a:p>
            <a:r>
              <a:rPr lang="en-US" sz="2800">
                <a:latin typeface="Calibri"/>
                <a:cs typeface="Calibri"/>
              </a:rPr>
              <a:t>Here we are going to analyze the algorithms that how it works.</a:t>
            </a:r>
            <a:endParaRPr lang="en-US" sz="2800">
              <a:ea typeface="+mn-lt"/>
              <a:cs typeface="+mn-lt"/>
            </a:endParaRPr>
          </a:p>
          <a:p>
            <a:endParaRPr lang="en-US" sz="2800" dirty="0">
              <a:latin typeface="Calibri"/>
              <a:cs typeface="Calibri"/>
            </a:endParaRPr>
          </a:p>
        </p:txBody>
      </p:sp>
    </p:spTree>
    <p:extLst>
      <p:ext uri="{BB962C8B-B14F-4D97-AF65-F5344CB8AC3E}">
        <p14:creationId xmlns:p14="http://schemas.microsoft.com/office/powerpoint/2010/main" val="188478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8D444-0800-48AC-AD15-B5CBFB27EC78}"/>
              </a:ext>
            </a:extLst>
          </p:cNvPr>
          <p:cNvSpPr>
            <a:spLocks noGrp="1"/>
          </p:cNvSpPr>
          <p:nvPr>
            <p:ph type="title"/>
          </p:nvPr>
        </p:nvSpPr>
        <p:spPr/>
        <p:txBody>
          <a:bodyPr/>
          <a:lstStyle/>
          <a:p>
            <a:r>
              <a:rPr lang="en-US" sz="4400">
                <a:latin typeface="Georgia Pro Light"/>
              </a:rPr>
              <a:t>DATA ANALYSIS...</a:t>
            </a:r>
          </a:p>
        </p:txBody>
      </p:sp>
      <p:sp>
        <p:nvSpPr>
          <p:cNvPr id="3" name="Content Placeholder 2">
            <a:extLst>
              <a:ext uri="{FF2B5EF4-FFF2-40B4-BE49-F238E27FC236}">
                <a16:creationId xmlns:a16="http://schemas.microsoft.com/office/drawing/2014/main" id="{4EEBB5D7-A0EF-41E0-868C-77532DC0FD06}"/>
              </a:ext>
            </a:extLst>
          </p:cNvPr>
          <p:cNvSpPr>
            <a:spLocks noGrp="1"/>
          </p:cNvSpPr>
          <p:nvPr>
            <p:ph idx="1"/>
          </p:nvPr>
        </p:nvSpPr>
        <p:spPr>
          <a:xfrm>
            <a:off x="961225" y="2551839"/>
            <a:ext cx="10013862" cy="3842503"/>
          </a:xfrm>
        </p:spPr>
        <p:txBody>
          <a:bodyPr vert="horz" lIns="91440" tIns="45720" rIns="91440" bIns="45720" rtlCol="0" anchor="t">
            <a:normAutofit lnSpcReduction="10000"/>
          </a:bodyPr>
          <a:lstStyle/>
          <a:p>
            <a:r>
              <a:rPr lang="en-US" sz="2800" b="1">
                <a:latin typeface="Calibri"/>
                <a:cs typeface="Calibri"/>
              </a:rPr>
              <a:t>Random Forest Regressor -&gt;</a:t>
            </a:r>
            <a:r>
              <a:rPr lang="en-US" sz="2800" dirty="0">
                <a:latin typeface="Calibri"/>
                <a:ea typeface="+mn-lt"/>
                <a:cs typeface="+mn-lt"/>
              </a:rPr>
              <a:t> </a:t>
            </a:r>
            <a:r>
              <a:rPr lang="en-US" sz="2800">
                <a:latin typeface="Calibri"/>
                <a:cs typeface="Calibri"/>
              </a:rPr>
              <a:t>It consists of a large number of decision trees that operate as an ensemble. Each individual tree in it spits out the class prediction and the class with the most votes becomes our model's prediction.</a:t>
            </a:r>
            <a:endParaRPr lang="en-US" sz="2800" dirty="0">
              <a:latin typeface="Calibri"/>
              <a:ea typeface="+mn-lt"/>
              <a:cs typeface="+mn-lt"/>
            </a:endParaRPr>
          </a:p>
          <a:p>
            <a:r>
              <a:rPr lang="en-US" sz="2800" b="1">
                <a:latin typeface="Calibri"/>
                <a:ea typeface="+mn-lt"/>
                <a:cs typeface="Calibri"/>
              </a:rPr>
              <a:t>Decision Tree Regressor -&gt; </a:t>
            </a:r>
            <a:r>
              <a:rPr lang="en-US" sz="2800">
                <a:latin typeface="Calibri"/>
                <a:ea typeface="+mn-lt"/>
                <a:cs typeface="Calibri"/>
              </a:rPr>
              <a:t>Decision Trees are a type of where the data is continuously split according to a certain parameter. The tree can be explained by two entities, namely decision nodes and leaves. The leaves are the decisions or the final outcomes. And the decision nodes are where the data is split.</a:t>
            </a:r>
            <a:endParaRPr lang="en-US" sz="2800">
              <a:ea typeface="+mn-lt"/>
              <a:cs typeface="+mn-lt"/>
            </a:endParaRPr>
          </a:p>
          <a:p>
            <a:endParaRPr lang="en-US" sz="2800" dirty="0">
              <a:latin typeface="Calibri"/>
              <a:ea typeface="+mn-lt"/>
              <a:cs typeface="Calibri"/>
            </a:endParaRPr>
          </a:p>
          <a:p>
            <a:endParaRPr lang="en-US" sz="2800" dirty="0">
              <a:latin typeface="Calibri"/>
              <a:cs typeface="Calibri"/>
            </a:endParaRPr>
          </a:p>
          <a:p>
            <a:endParaRPr lang="en-US" sz="3200" dirty="0">
              <a:latin typeface="Calibri"/>
              <a:cs typeface="Calibri"/>
            </a:endParaRPr>
          </a:p>
        </p:txBody>
      </p:sp>
    </p:spTree>
    <p:extLst>
      <p:ext uri="{BB962C8B-B14F-4D97-AF65-F5344CB8AC3E}">
        <p14:creationId xmlns:p14="http://schemas.microsoft.com/office/powerpoint/2010/main" val="3414496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AED3-B1B5-4E1A-A113-AF26E313F6B1}"/>
              </a:ext>
            </a:extLst>
          </p:cNvPr>
          <p:cNvSpPr>
            <a:spLocks noGrp="1"/>
          </p:cNvSpPr>
          <p:nvPr>
            <p:ph type="title"/>
          </p:nvPr>
        </p:nvSpPr>
        <p:spPr/>
        <p:txBody>
          <a:bodyPr/>
          <a:lstStyle/>
          <a:p>
            <a:r>
              <a:rPr lang="en-US" sz="4400">
                <a:latin typeface="Georgia Pro Light"/>
              </a:rPr>
              <a:t>DATA ANALYSIS...</a:t>
            </a:r>
          </a:p>
        </p:txBody>
      </p:sp>
      <p:sp>
        <p:nvSpPr>
          <p:cNvPr id="3" name="Content Placeholder 2">
            <a:extLst>
              <a:ext uri="{FF2B5EF4-FFF2-40B4-BE49-F238E27FC236}">
                <a16:creationId xmlns:a16="http://schemas.microsoft.com/office/drawing/2014/main" id="{DE40075E-DD4C-4042-AB88-D3A06E65EEEB}"/>
              </a:ext>
            </a:extLst>
          </p:cNvPr>
          <p:cNvSpPr>
            <a:spLocks noGrp="1"/>
          </p:cNvSpPr>
          <p:nvPr>
            <p:ph idx="1"/>
          </p:nvPr>
        </p:nvSpPr>
        <p:spPr>
          <a:xfrm>
            <a:off x="832073" y="2409771"/>
            <a:ext cx="10827523" cy="4217045"/>
          </a:xfrm>
        </p:spPr>
        <p:txBody>
          <a:bodyPr vert="horz" lIns="91440" tIns="45720" rIns="91440" bIns="45720" rtlCol="0" anchor="t">
            <a:noAutofit/>
          </a:bodyPr>
          <a:lstStyle/>
          <a:p>
            <a:r>
              <a:rPr lang="en-US" sz="2800" b="1">
                <a:latin typeface="Calibri"/>
                <a:ea typeface="+mn-lt"/>
                <a:cs typeface="+mn-lt"/>
              </a:rPr>
              <a:t>K Neighbors Regressor-&gt; </a:t>
            </a:r>
            <a:r>
              <a:rPr lang="en-US" sz="2800">
                <a:latin typeface="Calibri"/>
                <a:ea typeface="+mn-lt"/>
                <a:cs typeface="+mn-lt"/>
              </a:rPr>
              <a:t>KNN algorithm can be used for both classification and regression problems. The KNN algorithm uses ‘feature similarity’ to predict the values of any new data points. This means that the new point is assigned a value based on how closely it resembles the points in the training set.</a:t>
            </a:r>
          </a:p>
          <a:p>
            <a:r>
              <a:rPr lang="en-US" sz="2800" b="1">
                <a:latin typeface="Calibri"/>
                <a:cs typeface="Calibri"/>
              </a:rPr>
              <a:t>Linear Regression-&gt;</a:t>
            </a:r>
            <a:r>
              <a:rPr lang="en-US" sz="2800">
                <a:latin typeface="Calibri"/>
                <a:ea typeface="+mn-lt"/>
                <a:cs typeface="+mn-lt"/>
              </a:rPr>
              <a:t>Linear regression attempts to model the relationship between two variables by fitting a linear equation to observed data. One variable is considered to be an explanatory variable, and the other is considered to be a dependent variable.</a:t>
            </a:r>
          </a:p>
          <a:p>
            <a:endParaRPr lang="en-US" sz="2800" dirty="0">
              <a:latin typeface="Calibri"/>
              <a:cs typeface="Calibri"/>
            </a:endParaRPr>
          </a:p>
          <a:p>
            <a:endParaRPr lang="en-US" sz="2800" dirty="0">
              <a:latin typeface="Calibri"/>
              <a:cs typeface="Calibri"/>
            </a:endParaRPr>
          </a:p>
        </p:txBody>
      </p:sp>
    </p:spTree>
    <p:extLst>
      <p:ext uri="{BB962C8B-B14F-4D97-AF65-F5344CB8AC3E}">
        <p14:creationId xmlns:p14="http://schemas.microsoft.com/office/powerpoint/2010/main" val="3322117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0</TotalTime>
  <Words>6</Words>
  <Application>Microsoft Office PowerPoint</Application>
  <PresentationFormat>Widescreen</PresentationFormat>
  <Paragraphs>3</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 Boardroom</vt:lpstr>
      <vt:lpstr>HOUSING PROJECT</vt:lpstr>
      <vt:lpstr>CONTENT</vt:lpstr>
      <vt:lpstr>  INTRODUCTION</vt:lpstr>
      <vt:lpstr>OBJECTIVE</vt:lpstr>
      <vt:lpstr>ABOUT DATA AND ITS EXPLORATION</vt:lpstr>
      <vt:lpstr>ABOUT DATA AND ITS EXPLORATION</vt:lpstr>
      <vt:lpstr>DATA ANALYSIS</vt:lpstr>
      <vt:lpstr>DATA ANALYSIS...</vt:lpstr>
      <vt:lpstr>DATA ANALYSIS...</vt:lpstr>
      <vt:lpstr>MODEL EVALUATION</vt:lpstr>
      <vt:lpstr>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cp:lastModifiedBy>
  <cp:revision>506</cp:revision>
  <dcterms:created xsi:type="dcterms:W3CDTF">2021-09-24T06:08:07Z</dcterms:created>
  <dcterms:modified xsi:type="dcterms:W3CDTF">2021-09-24T11:16:58Z</dcterms:modified>
</cp:coreProperties>
</file>