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sldIdLst>
    <p:sldId id="258" r:id="rId2"/>
    <p:sldId id="259" r:id="rId3"/>
    <p:sldId id="260" r:id="rId4"/>
    <p:sldId id="261" r:id="rId5"/>
    <p:sldId id="262" r:id="rId6"/>
    <p:sldId id="266" r:id="rId7"/>
    <p:sldId id="264" r:id="rId8"/>
    <p:sldId id="265" r:id="rId9"/>
    <p:sldId id="268" r:id="rId10"/>
    <p:sldId id="269"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FA448-FF63-46E4-A1BF-F99700E71D68}" v="160" dt="2021-10-27T06:07:48.680"/>
    <p1510:client id="{9C4234D2-B15A-45EE-A684-28FDDB4AE3E9}" v="60" dt="2021-10-26T15:22:17.898"/>
    <p1510:client id="{A4A19349-E2B8-40EA-BBE3-910A87180243}" v="411" dt="2021-10-27T16:23:29.942"/>
    <p1510:client id="{C1F809AA-3E9D-47CF-8B4D-DDA25282FB19}" v="29" dt="2021-10-27T05:43:37.993"/>
    <p1510:client id="{CA049CCA-FC7F-4550-ADB5-2166B15CB297}" v="20" dt="2021-10-28T08:32:49.108"/>
    <p1510:client id="{F1E95EEA-C412-4FD4-B1FC-04711E9465AC}" v="53" dt="2021-10-27T05:32:22.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390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342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67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046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131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6806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322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017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956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47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85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54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922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789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0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649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454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836277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5" name="Rectangle 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71BBC10-5F4E-43EC-AE40-FA9D0501C284}"/>
              </a:ext>
            </a:extLst>
          </p:cNvPr>
          <p:cNvSpPr>
            <a:spLocks noGrp="1"/>
          </p:cNvSpPr>
          <p:nvPr>
            <p:ph type="title"/>
          </p:nvPr>
        </p:nvSpPr>
        <p:spPr>
          <a:xfrm>
            <a:off x="5280401" y="1380068"/>
            <a:ext cx="5783503" cy="2616199"/>
          </a:xfrm>
        </p:spPr>
        <p:txBody>
          <a:bodyPr vert="horz" lIns="91440" tIns="45720" rIns="91440" bIns="45720" rtlCol="0" anchor="b">
            <a:normAutofit fontScale="90000"/>
          </a:bodyPr>
          <a:lstStyle/>
          <a:p>
            <a:pPr algn="r">
              <a:lnSpc>
                <a:spcPct val="90000"/>
              </a:lnSpc>
            </a:pPr>
            <a:br>
              <a:rPr lang="en-US" sz="2900" dirty="0"/>
            </a:br>
            <a:br>
              <a:rPr lang="en-US" sz="2900" dirty="0"/>
            </a:br>
            <a:r>
              <a:rPr lang="en-US" sz="7200" b="1" dirty="0">
                <a:latin typeface="Georgia"/>
              </a:rPr>
              <a:t>Flight Price Project</a:t>
            </a:r>
          </a:p>
        </p:txBody>
      </p:sp>
      <p:pic>
        <p:nvPicPr>
          <p:cNvPr id="3" name="Picture 3">
            <a:extLst>
              <a:ext uri="{FF2B5EF4-FFF2-40B4-BE49-F238E27FC236}">
                <a16:creationId xmlns:a16="http://schemas.microsoft.com/office/drawing/2014/main" id="{A2E300C0-97B1-4647-99D1-81C4A3E3DB3F}"/>
              </a:ext>
            </a:extLst>
          </p:cNvPr>
          <p:cNvPicPr>
            <a:picLocks noChangeAspect="1"/>
          </p:cNvPicPr>
          <p:nvPr/>
        </p:nvPicPr>
        <p:blipFill rotWithShape="1">
          <a:blip r:embed="rId3"/>
          <a:srcRect l="21606" r="8188"/>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4" name="TextBox 3">
            <a:extLst>
              <a:ext uri="{FF2B5EF4-FFF2-40B4-BE49-F238E27FC236}">
                <a16:creationId xmlns:a16="http://schemas.microsoft.com/office/drawing/2014/main" id="{B0CFAB06-9B2A-4758-ABCA-AA1CAAB1FF57}"/>
              </a:ext>
            </a:extLst>
          </p:cNvPr>
          <p:cNvSpPr txBox="1"/>
          <p:nvPr/>
        </p:nvSpPr>
        <p:spPr>
          <a:xfrm>
            <a:off x="4724400" y="322622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10915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7254849" cy="1287651"/>
          </a:xfrm>
        </p:spPr>
        <p:txBody>
          <a:bodyPr>
            <a:normAutofit/>
          </a:bodyPr>
          <a:lstStyle/>
          <a:p>
            <a:r>
              <a:rPr lang="en-US" sz="4400" b="1" dirty="0">
                <a:latin typeface="Georgia"/>
              </a:rPr>
              <a:t>MODEL EVALUATION</a:t>
            </a: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484310" y="1905000"/>
            <a:ext cx="10018713" cy="4531962"/>
          </a:xfrm>
        </p:spPr>
        <p:txBody>
          <a:bodyPr>
            <a:normAutofit/>
          </a:bodyPr>
          <a:lstStyle/>
          <a:p>
            <a:pPr>
              <a:spcBef>
                <a:spcPts val="1000"/>
              </a:spcBef>
              <a:spcAft>
                <a:spcPts val="0"/>
              </a:spcAft>
            </a:pPr>
            <a:r>
              <a:rPr lang="en-US" sz="2800" dirty="0">
                <a:latin typeface="Calibri"/>
                <a:cs typeface="Calibri"/>
              </a:rPr>
              <a:t>We used different metrices to evaluate the models. We used cross validation score to overcome any kind of underfitting and overfitting.</a:t>
            </a:r>
            <a:endParaRPr lang="en-US" sz="2800">
              <a:ea typeface="+mn-lt"/>
              <a:cs typeface="+mn-lt"/>
            </a:endParaRPr>
          </a:p>
          <a:p>
            <a:pPr>
              <a:spcBef>
                <a:spcPts val="1000"/>
              </a:spcBef>
              <a:spcAft>
                <a:spcPts val="0"/>
              </a:spcAft>
              <a:buClr>
                <a:srgbClr val="1287C3"/>
              </a:buClr>
            </a:pPr>
            <a:r>
              <a:rPr lang="en-US" sz="2800" dirty="0">
                <a:latin typeface="Calibri"/>
                <a:cs typeface="Calibri"/>
              </a:rPr>
              <a:t>We used r2 score to </a:t>
            </a:r>
            <a:r>
              <a:rPr lang="en-US" sz="2800" dirty="0" err="1">
                <a:latin typeface="Calibri"/>
                <a:cs typeface="Calibri"/>
              </a:rPr>
              <a:t>to</a:t>
            </a:r>
            <a:r>
              <a:rPr lang="en-US" sz="2800" dirty="0">
                <a:latin typeface="Calibri"/>
                <a:cs typeface="Calibri"/>
              </a:rPr>
              <a:t> evaluate the model accuracy and root mean squared error to evaluate the error.</a:t>
            </a:r>
            <a:endParaRPr lang="en-US" sz="2800">
              <a:ea typeface="+mn-lt"/>
              <a:cs typeface="+mn-lt"/>
            </a:endParaRPr>
          </a:p>
          <a:p>
            <a:pPr>
              <a:spcBef>
                <a:spcPts val="1000"/>
              </a:spcBef>
              <a:spcAft>
                <a:spcPts val="0"/>
              </a:spcAft>
              <a:buClr>
                <a:srgbClr val="1287C3"/>
              </a:buClr>
            </a:pPr>
            <a:r>
              <a:rPr lang="en-US" sz="2800" dirty="0">
                <a:latin typeface="Calibri"/>
                <a:cs typeface="Calibri"/>
              </a:rPr>
              <a:t>On the basis of evaluation metrices our final model was </a:t>
            </a:r>
            <a:r>
              <a:rPr lang="en-US" sz="2800" dirty="0" err="1">
                <a:latin typeface="Calibri"/>
                <a:cs typeface="Calibri"/>
              </a:rPr>
              <a:t>xgb</a:t>
            </a:r>
            <a:r>
              <a:rPr lang="en-US" sz="2800" dirty="0">
                <a:latin typeface="Calibri"/>
                <a:cs typeface="Calibri"/>
              </a:rPr>
              <a:t> regressor having minimum RMSE and highest r2 score.</a:t>
            </a:r>
            <a:endParaRPr lang="en-US" sz="2800" dirty="0">
              <a:ea typeface="+mn-lt"/>
              <a:cs typeface="+mn-lt"/>
            </a:endParaRPr>
          </a:p>
          <a:p>
            <a:pPr>
              <a:spcBef>
                <a:spcPts val="1000"/>
              </a:spcBef>
              <a:spcAft>
                <a:spcPts val="0"/>
              </a:spcAft>
              <a:buClr>
                <a:srgbClr val="1287C3"/>
              </a:buClr>
            </a:pPr>
            <a:r>
              <a:rPr lang="en-US" sz="2800" dirty="0">
                <a:latin typeface="Calibri"/>
                <a:cs typeface="Calibri"/>
              </a:rPr>
              <a:t>Finally, we saved our model for further predictions.</a:t>
            </a:r>
            <a:endParaRPr lang="en-US" sz="2800" dirty="0">
              <a:latin typeface="Calibri"/>
              <a:ea typeface="+mn-lt"/>
              <a:cs typeface="Calibri"/>
            </a:endParaRPr>
          </a:p>
          <a:p>
            <a:pPr>
              <a:buClr>
                <a:srgbClr val="1287C3"/>
              </a:buClr>
            </a:pPr>
            <a:endParaRPr lang="en-US" dirty="0"/>
          </a:p>
        </p:txBody>
      </p:sp>
    </p:spTree>
    <p:extLst>
      <p:ext uri="{BB962C8B-B14F-4D97-AF65-F5344CB8AC3E}">
        <p14:creationId xmlns:p14="http://schemas.microsoft.com/office/powerpoint/2010/main" val="34157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31AE-F417-4CA2-9822-D3D0F2F8F4E5}"/>
              </a:ext>
            </a:extLst>
          </p:cNvPr>
          <p:cNvSpPr>
            <a:spLocks noGrp="1"/>
          </p:cNvSpPr>
          <p:nvPr>
            <p:ph type="title"/>
          </p:nvPr>
        </p:nvSpPr>
        <p:spPr>
          <a:xfrm>
            <a:off x="1484311" y="840783"/>
            <a:ext cx="4607222" cy="1390972"/>
          </a:xfrm>
        </p:spPr>
        <p:txBody>
          <a:bodyPr>
            <a:normAutofit/>
          </a:bodyPr>
          <a:lstStyle/>
          <a:p>
            <a:r>
              <a:rPr lang="en-US" sz="4400" b="1" dirty="0">
                <a:latin typeface="Georgia"/>
              </a:rPr>
              <a:t>CONCLUSION</a:t>
            </a:r>
          </a:p>
        </p:txBody>
      </p:sp>
      <p:sp>
        <p:nvSpPr>
          <p:cNvPr id="3" name="Content Placeholder 2">
            <a:extLst>
              <a:ext uri="{FF2B5EF4-FFF2-40B4-BE49-F238E27FC236}">
                <a16:creationId xmlns:a16="http://schemas.microsoft.com/office/drawing/2014/main" id="{EBD7AAAC-5ABD-4523-9703-8BF13339D704}"/>
              </a:ext>
            </a:extLst>
          </p:cNvPr>
          <p:cNvSpPr>
            <a:spLocks noGrp="1"/>
          </p:cNvSpPr>
          <p:nvPr>
            <p:ph idx="1"/>
          </p:nvPr>
        </p:nvSpPr>
        <p:spPr>
          <a:xfrm>
            <a:off x="1484310" y="2240796"/>
            <a:ext cx="10018713" cy="2530099"/>
          </a:xfrm>
        </p:spPr>
        <p:txBody>
          <a:bodyPr>
            <a:normAutofit/>
          </a:bodyPr>
          <a:lstStyle/>
          <a:p>
            <a:r>
              <a:rPr lang="en-US" sz="2800" dirty="0">
                <a:latin typeface="Calibri"/>
                <a:cs typeface="Calibri"/>
              </a:rPr>
              <a:t>To conclude, the flight price prediction we used many regression techniques to build the model. We can make this prediction with large dataset for better accuracy. And for future we can use different advance regression techniques.</a:t>
            </a:r>
          </a:p>
        </p:txBody>
      </p:sp>
    </p:spTree>
    <p:extLst>
      <p:ext uri="{BB962C8B-B14F-4D97-AF65-F5344CB8AC3E}">
        <p14:creationId xmlns:p14="http://schemas.microsoft.com/office/powerpoint/2010/main" val="138950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2B9574-415F-48D7-9890-5AD791E30C5F}"/>
              </a:ext>
            </a:extLst>
          </p:cNvPr>
          <p:cNvSpPr txBox="1"/>
          <p:nvPr/>
        </p:nvSpPr>
        <p:spPr>
          <a:xfrm>
            <a:off x="3303723" y="2955009"/>
            <a:ext cx="65144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dirty="0">
                <a:latin typeface="Georgia"/>
              </a:rPr>
              <a:t>Thank You !</a:t>
            </a:r>
          </a:p>
        </p:txBody>
      </p:sp>
    </p:spTree>
    <p:extLst>
      <p:ext uri="{BB962C8B-B14F-4D97-AF65-F5344CB8AC3E}">
        <p14:creationId xmlns:p14="http://schemas.microsoft.com/office/powerpoint/2010/main" val="15891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755531" y="685800"/>
            <a:ext cx="9747493" cy="1752599"/>
          </a:xfrm>
        </p:spPr>
        <p:txBody>
          <a:bodyPr/>
          <a:lstStyle/>
          <a:p>
            <a:pPr algn="l"/>
            <a:r>
              <a:rPr lang="en-US" sz="4400" b="1" dirty="0">
                <a:latin typeface="Georgia"/>
                <a:ea typeface="+mj-lt"/>
                <a:cs typeface="+mj-lt"/>
              </a:rPr>
              <a:t>CONTENT</a:t>
            </a:r>
          </a:p>
          <a:p>
            <a:endParaRPr lang="en-US" dirty="0"/>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884682" y="2150389"/>
            <a:ext cx="9734578" cy="3860370"/>
          </a:xfrm>
        </p:spPr>
        <p:txBody>
          <a:bodyPr/>
          <a:lstStyle/>
          <a:p>
            <a:pPr>
              <a:spcBef>
                <a:spcPts val="0"/>
              </a:spcBef>
              <a:spcAft>
                <a:spcPts val="0"/>
              </a:spcAft>
              <a:buClr>
                <a:srgbClr val="1287C3"/>
              </a:buClr>
            </a:pPr>
            <a:r>
              <a:rPr lang="en-US" sz="3200" dirty="0">
                <a:latin typeface="Calibri"/>
                <a:ea typeface="+mn-lt"/>
                <a:cs typeface="+mn-lt"/>
              </a:rPr>
              <a:t>Introduction</a:t>
            </a:r>
          </a:p>
          <a:p>
            <a:pPr>
              <a:spcBef>
                <a:spcPts val="0"/>
              </a:spcBef>
              <a:spcAft>
                <a:spcPts val="0"/>
              </a:spcAft>
              <a:buClr>
                <a:srgbClr val="1287C3"/>
              </a:buClr>
            </a:pPr>
            <a:r>
              <a:rPr lang="en-US" sz="3200" dirty="0">
                <a:latin typeface="Calibri"/>
                <a:ea typeface="+mn-lt"/>
                <a:cs typeface="+mn-lt"/>
              </a:rPr>
              <a:t>Objective</a:t>
            </a:r>
          </a:p>
          <a:p>
            <a:pPr>
              <a:spcBef>
                <a:spcPts val="0"/>
              </a:spcBef>
              <a:spcAft>
                <a:spcPts val="0"/>
              </a:spcAft>
              <a:buClr>
                <a:srgbClr val="1287C3"/>
              </a:buClr>
            </a:pPr>
            <a:r>
              <a:rPr lang="en-US" sz="3200" dirty="0">
                <a:latin typeface="Calibri"/>
                <a:ea typeface="+mn-lt"/>
                <a:cs typeface="+mn-lt"/>
              </a:rPr>
              <a:t>About Data and Its Exploration</a:t>
            </a:r>
          </a:p>
          <a:p>
            <a:pPr>
              <a:spcBef>
                <a:spcPts val="0"/>
              </a:spcBef>
              <a:spcAft>
                <a:spcPts val="0"/>
              </a:spcAft>
              <a:buClr>
                <a:srgbClr val="1287C3"/>
              </a:buClr>
            </a:pPr>
            <a:r>
              <a:rPr lang="en-US" sz="3200" dirty="0">
                <a:latin typeface="Calibri"/>
                <a:ea typeface="+mn-lt"/>
                <a:cs typeface="+mn-lt"/>
              </a:rPr>
              <a:t>Data Analysis</a:t>
            </a:r>
          </a:p>
          <a:p>
            <a:pPr>
              <a:spcBef>
                <a:spcPts val="0"/>
              </a:spcBef>
              <a:spcAft>
                <a:spcPts val="0"/>
              </a:spcAft>
              <a:buClr>
                <a:srgbClr val="1287C3"/>
              </a:buClr>
            </a:pPr>
            <a:r>
              <a:rPr lang="en-US" sz="3200" dirty="0">
                <a:latin typeface="Calibri"/>
                <a:ea typeface="+mn-lt"/>
                <a:cs typeface="+mn-lt"/>
              </a:rPr>
              <a:t>Model Evaluation</a:t>
            </a:r>
          </a:p>
          <a:p>
            <a:pPr>
              <a:spcBef>
                <a:spcPts val="0"/>
              </a:spcBef>
              <a:spcAft>
                <a:spcPts val="0"/>
              </a:spcAft>
              <a:buClr>
                <a:srgbClr val="1287C3"/>
              </a:buClr>
            </a:pPr>
            <a:r>
              <a:rPr lang="en-US" sz="3200" dirty="0">
                <a:latin typeface="Calibri"/>
                <a:ea typeface="+mn-lt"/>
                <a:cs typeface="+mn-lt"/>
              </a:rPr>
              <a:t>Conclusion</a:t>
            </a:r>
          </a:p>
          <a:p>
            <a:pPr marL="0" indent="0">
              <a:buNone/>
            </a:pPr>
            <a:endParaRPr lang="en-US" sz="3200" dirty="0">
              <a:latin typeface="Calibri"/>
              <a:cs typeface="Calibri"/>
            </a:endParaRPr>
          </a:p>
        </p:txBody>
      </p:sp>
    </p:spTree>
    <p:extLst>
      <p:ext uri="{BB962C8B-B14F-4D97-AF65-F5344CB8AC3E}">
        <p14:creationId xmlns:p14="http://schemas.microsoft.com/office/powerpoint/2010/main" val="400946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807191" y="685800"/>
            <a:ext cx="9695833" cy="1752599"/>
          </a:xfrm>
        </p:spPr>
        <p:txBody>
          <a:bodyPr/>
          <a:lstStyle/>
          <a:p>
            <a:pPr algn="l"/>
            <a:r>
              <a:rPr lang="en-US" sz="4400" b="1" dirty="0">
                <a:latin typeface="Georgia"/>
                <a:ea typeface="+mj-lt"/>
                <a:cs typeface="+mj-lt"/>
              </a:rPr>
              <a:t>INTRODUCTION</a:t>
            </a:r>
          </a:p>
          <a:p>
            <a:endParaRPr lang="en-US" dirty="0"/>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807191" y="2176220"/>
            <a:ext cx="9695832" cy="3563319"/>
          </a:xfrm>
        </p:spPr>
        <p:txBody>
          <a:bodyPr>
            <a:normAutofit/>
          </a:bodyPr>
          <a:lstStyle/>
          <a:p>
            <a:r>
              <a:rPr lang="en-US" sz="2800" dirty="0">
                <a:latin typeface="Calibri"/>
                <a:ea typeface="+mn-lt"/>
                <a:cs typeface="+mn-lt"/>
              </a:rPr>
              <a:t>As we know that nowadays, many numbers of people using flights has increased significantly. It is difficult for airlines to maintain prices since prices change dynamically due to different situations. That is why we will try to use machine learning to solve this problem. This can help airlines by predicting how they can maintain their prices. It can also help customers to predict future flight prices so that they can plan their journey accordingly.</a:t>
            </a:r>
          </a:p>
        </p:txBody>
      </p:sp>
    </p:spTree>
    <p:extLst>
      <p:ext uri="{BB962C8B-B14F-4D97-AF65-F5344CB8AC3E}">
        <p14:creationId xmlns:p14="http://schemas.microsoft.com/office/powerpoint/2010/main" val="54003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4478069" cy="1752599"/>
          </a:xfrm>
        </p:spPr>
        <p:txBody>
          <a:bodyPr/>
          <a:lstStyle/>
          <a:p>
            <a:r>
              <a:rPr lang="en-US" sz="4400" b="1" dirty="0">
                <a:latin typeface="Georgia"/>
              </a:rPr>
              <a:t>OBJECTIVE</a:t>
            </a:r>
            <a:endParaRPr lang="en-US" sz="4400" b="1">
              <a:latin typeface="Georgia"/>
              <a:ea typeface="+mj-lt"/>
              <a:cs typeface="+mj-lt"/>
            </a:endParaRPr>
          </a:p>
          <a:p>
            <a:endParaRPr lang="en-US" dirty="0"/>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755530" y="2202050"/>
            <a:ext cx="9747493" cy="3589150"/>
          </a:xfrm>
        </p:spPr>
        <p:txBody>
          <a:bodyPr/>
          <a:lstStyle/>
          <a:p>
            <a:r>
              <a:rPr lang="en-US" sz="2800" dirty="0">
                <a:latin typeface="Calibri"/>
                <a:ea typeface="+mn-lt"/>
                <a:cs typeface="+mn-lt"/>
              </a:rPr>
              <a:t>Flight ticket prices can be something hard to guess, today we might see a price, check out the price of the same flight tomorrow, it will be a different story. We might have often heard travellers saying that flight ticket prices are so unpredictable. So, we collected the different-2 airlines data which are key part to make a model. And we are going to make a model to predict the future price of the flight.</a:t>
            </a:r>
          </a:p>
        </p:txBody>
      </p:sp>
    </p:spTree>
    <p:extLst>
      <p:ext uri="{BB962C8B-B14F-4D97-AF65-F5344CB8AC3E}">
        <p14:creationId xmlns:p14="http://schemas.microsoft.com/office/powerpoint/2010/main" val="12645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6725324" cy="1752599"/>
          </a:xfrm>
        </p:spPr>
        <p:txBody>
          <a:bodyPr>
            <a:normAutofit/>
          </a:bodyPr>
          <a:lstStyle/>
          <a:p>
            <a:r>
              <a:rPr lang="en-US" sz="4400" b="1" dirty="0">
                <a:latin typeface="Georgia"/>
                <a:ea typeface="+mj-lt"/>
                <a:cs typeface="+mj-lt"/>
              </a:rPr>
              <a:t>ABOUT DATA AND ITS EXPLORATION</a:t>
            </a:r>
            <a:endParaRPr lang="en-US" sz="4400" b="1" dirty="0">
              <a:latin typeface="Georgia"/>
            </a:endParaRP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484310" y="2666999"/>
            <a:ext cx="10018713" cy="1535626"/>
          </a:xfrm>
        </p:spPr>
        <p:txBody>
          <a:bodyPr>
            <a:normAutofit/>
          </a:bodyPr>
          <a:lstStyle/>
          <a:p>
            <a:r>
              <a:rPr lang="en-US" sz="2800" dirty="0">
                <a:latin typeface="Calibri"/>
                <a:ea typeface="+mn-lt"/>
                <a:cs typeface="+mn-lt"/>
              </a:rPr>
              <a:t>We collected the data from the flight booking sites and convert it into csv format. Our dataset has 1710 rows and 9 columns.</a:t>
            </a:r>
          </a:p>
        </p:txBody>
      </p:sp>
    </p:spTree>
    <p:extLst>
      <p:ext uri="{BB962C8B-B14F-4D97-AF65-F5344CB8AC3E}">
        <p14:creationId xmlns:p14="http://schemas.microsoft.com/office/powerpoint/2010/main" val="47197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6725324" cy="1752599"/>
          </a:xfrm>
        </p:spPr>
        <p:txBody>
          <a:bodyPr>
            <a:normAutofit/>
          </a:bodyPr>
          <a:lstStyle/>
          <a:p>
            <a:r>
              <a:rPr lang="en-US" sz="4400" b="1" dirty="0">
                <a:latin typeface="Georgia"/>
                <a:ea typeface="+mj-lt"/>
                <a:cs typeface="+mj-lt"/>
              </a:rPr>
              <a:t>ABOUT DATA AND ITS EXPLORATION</a:t>
            </a:r>
            <a:endParaRPr lang="en-US" sz="4400" b="1" dirty="0">
              <a:latin typeface="Georgia"/>
            </a:endParaRP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406818" y="2434525"/>
            <a:ext cx="10251187" cy="3653726"/>
          </a:xfrm>
        </p:spPr>
        <p:txBody>
          <a:bodyPr>
            <a:normAutofit/>
          </a:bodyPr>
          <a:lstStyle/>
          <a:p>
            <a:r>
              <a:rPr lang="en-US" sz="2800" dirty="0">
                <a:latin typeface="Calibri"/>
                <a:ea typeface="+mn-lt"/>
                <a:cs typeface="+mn-lt"/>
              </a:rPr>
              <a:t>We start with doing exploratory data analysis with the help of pandas and seaborn. First, we got some data insights from it. We came to know about different types of columns. And with the help of matplotlib and seaborn we did visualizations to analyze the effect of features on our target variable. And then, we did some preprocessing of the data. After above procedures, we </a:t>
            </a:r>
            <a:r>
              <a:rPr lang="en-US" sz="2800" dirty="0" err="1">
                <a:latin typeface="Calibri"/>
                <a:ea typeface="+mn-lt"/>
                <a:cs typeface="+mn-lt"/>
              </a:rPr>
              <a:t>splitted</a:t>
            </a:r>
            <a:r>
              <a:rPr lang="en-US" sz="2800" dirty="0">
                <a:latin typeface="Calibri"/>
                <a:ea typeface="+mn-lt"/>
                <a:cs typeface="+mn-lt"/>
              </a:rPr>
              <a:t> the data into training part and testing part and apply different-2 models and for evaluation we used some evaluation matrices.  </a:t>
            </a:r>
          </a:p>
        </p:txBody>
      </p:sp>
    </p:spTree>
    <p:extLst>
      <p:ext uri="{BB962C8B-B14F-4D97-AF65-F5344CB8AC3E}">
        <p14:creationId xmlns:p14="http://schemas.microsoft.com/office/powerpoint/2010/main" val="394329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5872917" cy="1752599"/>
          </a:xfrm>
        </p:spPr>
        <p:txBody>
          <a:bodyPr>
            <a:normAutofit/>
          </a:bodyPr>
          <a:lstStyle/>
          <a:p>
            <a:r>
              <a:rPr lang="en-US" sz="4400" b="1" dirty="0">
                <a:latin typeface="Georgia"/>
              </a:rPr>
              <a:t>DATA ANALYSIS</a:t>
            </a: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639293" y="2447440"/>
            <a:ext cx="9863730" cy="3421251"/>
          </a:xfrm>
        </p:spPr>
        <p:txBody>
          <a:bodyPr/>
          <a:lstStyle/>
          <a:p>
            <a:pPr>
              <a:spcBef>
                <a:spcPts val="1000"/>
              </a:spcBef>
              <a:spcAft>
                <a:spcPts val="0"/>
              </a:spcAft>
            </a:pPr>
            <a:r>
              <a:rPr lang="en-US" sz="2800" dirty="0">
                <a:latin typeface="Calibri"/>
                <a:cs typeface="Calibri"/>
              </a:rPr>
              <a:t>We used different-2 techniques for doing some analysis since our target column was continuous in nature therefore we used different regression algorithms such as linear regression, decision tree regressor, </a:t>
            </a:r>
            <a:r>
              <a:rPr lang="en-US" sz="2800" dirty="0" err="1">
                <a:latin typeface="Calibri"/>
                <a:cs typeface="Calibri"/>
              </a:rPr>
              <a:t>kneighbors</a:t>
            </a:r>
            <a:r>
              <a:rPr lang="en-US" sz="2800" dirty="0">
                <a:latin typeface="Calibri"/>
                <a:cs typeface="Calibri"/>
              </a:rPr>
              <a:t> regressor, random forest regressor, </a:t>
            </a:r>
            <a:r>
              <a:rPr lang="en-US" sz="2800" dirty="0" err="1">
                <a:latin typeface="Calibri"/>
                <a:cs typeface="Calibri"/>
              </a:rPr>
              <a:t>adaboost</a:t>
            </a:r>
            <a:r>
              <a:rPr lang="en-US" sz="2800" dirty="0">
                <a:latin typeface="Calibri"/>
                <a:cs typeface="Calibri"/>
              </a:rPr>
              <a:t> regressor and </a:t>
            </a:r>
            <a:r>
              <a:rPr lang="en-US" sz="2800" dirty="0" err="1">
                <a:latin typeface="Calibri"/>
                <a:cs typeface="Calibri"/>
              </a:rPr>
              <a:t>xgboost</a:t>
            </a:r>
            <a:r>
              <a:rPr lang="en-US" sz="2800" dirty="0">
                <a:latin typeface="Calibri"/>
                <a:cs typeface="Calibri"/>
              </a:rPr>
              <a:t> regressor etc.</a:t>
            </a:r>
            <a:endParaRPr lang="en-US" sz="2800">
              <a:latin typeface="Calibri"/>
              <a:ea typeface="+mn-lt"/>
              <a:cs typeface="+mn-lt"/>
            </a:endParaRPr>
          </a:p>
          <a:p>
            <a:pPr>
              <a:buClr>
                <a:srgbClr val="1287C3"/>
              </a:buClr>
            </a:pPr>
            <a:endParaRPr lang="en-US" sz="2800" dirty="0">
              <a:latin typeface="Calibri"/>
              <a:cs typeface="Calibri"/>
            </a:endParaRPr>
          </a:p>
        </p:txBody>
      </p:sp>
    </p:spTree>
    <p:extLst>
      <p:ext uri="{BB962C8B-B14F-4D97-AF65-F5344CB8AC3E}">
        <p14:creationId xmlns:p14="http://schemas.microsoft.com/office/powerpoint/2010/main" val="291612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5433798" cy="1287650"/>
          </a:xfrm>
        </p:spPr>
        <p:txBody>
          <a:bodyPr>
            <a:normAutofit/>
          </a:bodyPr>
          <a:lstStyle/>
          <a:p>
            <a:r>
              <a:rPr lang="en-US" sz="4400" b="1" dirty="0">
                <a:latin typeface="Georgia"/>
              </a:rPr>
              <a:t>DATA ANALYSIS</a:t>
            </a: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484310" y="2266627"/>
            <a:ext cx="10018713" cy="4144505"/>
          </a:xfrm>
        </p:spPr>
        <p:txBody>
          <a:bodyPr>
            <a:normAutofit/>
          </a:bodyPr>
          <a:lstStyle/>
          <a:p>
            <a:pPr>
              <a:spcBef>
                <a:spcPts val="1000"/>
              </a:spcBef>
              <a:spcAft>
                <a:spcPts val="0"/>
              </a:spcAft>
            </a:pPr>
            <a:r>
              <a:rPr lang="en-US" sz="2800" b="1" dirty="0">
                <a:latin typeface="Calibri"/>
                <a:cs typeface="Calibri"/>
              </a:rPr>
              <a:t>Random Forest Regressor -&gt;</a:t>
            </a:r>
            <a:r>
              <a:rPr lang="en-US" dirty="0">
                <a:latin typeface="Calibri"/>
                <a:cs typeface="Calibri"/>
              </a:rPr>
              <a:t> </a:t>
            </a:r>
            <a:r>
              <a:rPr lang="en-US" sz="2800" dirty="0">
                <a:latin typeface="Calibri"/>
                <a:cs typeface="Calibri"/>
              </a:rPr>
              <a:t>It consists of a large number of decision trees that operate as an ensemble. Each individual tree in it spits out the class prediction and the class with the most votes becomes our model's prediction.</a:t>
            </a:r>
            <a:endParaRPr lang="en-US" sz="2800">
              <a:ea typeface="+mn-lt"/>
              <a:cs typeface="+mn-lt"/>
            </a:endParaRPr>
          </a:p>
          <a:p>
            <a:pPr>
              <a:spcBef>
                <a:spcPts val="1000"/>
              </a:spcBef>
              <a:spcAft>
                <a:spcPts val="0"/>
              </a:spcAft>
              <a:buClr>
                <a:srgbClr val="1287C3"/>
              </a:buClr>
            </a:pPr>
            <a:r>
              <a:rPr lang="en-US" sz="2800" b="1" dirty="0">
                <a:latin typeface="Calibri"/>
                <a:cs typeface="Calibri"/>
              </a:rPr>
              <a:t>Decision Tree Regressor -&gt; </a:t>
            </a:r>
            <a:r>
              <a:rPr lang="en-US" sz="2800" dirty="0">
                <a:latin typeface="Calibri"/>
                <a:cs typeface="Calibri"/>
              </a:rPr>
              <a:t>Decision Trees are a type of where the data is continuously split according to a certain parameter. The tree can be explained by two entities, namely decision nodes and leaves. The leaves are the decisions or the final outcomes. And the decision nodes are where the data is split.</a:t>
            </a:r>
            <a:endParaRPr lang="en-US" sz="2800">
              <a:ea typeface="+mn-lt"/>
              <a:cs typeface="+mn-lt"/>
            </a:endParaRPr>
          </a:p>
          <a:p>
            <a:pPr>
              <a:spcBef>
                <a:spcPts val="1000"/>
              </a:spcBef>
              <a:spcAft>
                <a:spcPts val="0"/>
              </a:spcAft>
              <a:buClr>
                <a:srgbClr val="1287C3"/>
              </a:buClr>
            </a:pPr>
            <a:endParaRPr lang="en-US" dirty="0">
              <a:ea typeface="+mn-lt"/>
              <a:cs typeface="+mn-lt"/>
            </a:endParaRPr>
          </a:p>
          <a:p>
            <a:pPr>
              <a:buClr>
                <a:srgbClr val="1287C3"/>
              </a:buClr>
            </a:pPr>
            <a:endParaRPr lang="en-US" dirty="0"/>
          </a:p>
        </p:txBody>
      </p:sp>
    </p:spTree>
    <p:extLst>
      <p:ext uri="{BB962C8B-B14F-4D97-AF65-F5344CB8AC3E}">
        <p14:creationId xmlns:p14="http://schemas.microsoft.com/office/powerpoint/2010/main" val="419071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068-D70F-41DB-8E21-74DD7EFB6DAD}"/>
              </a:ext>
            </a:extLst>
          </p:cNvPr>
          <p:cNvSpPr>
            <a:spLocks noGrp="1"/>
          </p:cNvSpPr>
          <p:nvPr>
            <p:ph type="title"/>
          </p:nvPr>
        </p:nvSpPr>
        <p:spPr>
          <a:xfrm>
            <a:off x="1484311" y="685800"/>
            <a:ext cx="5640442" cy="1093922"/>
          </a:xfrm>
        </p:spPr>
        <p:txBody>
          <a:bodyPr>
            <a:normAutofit/>
          </a:bodyPr>
          <a:lstStyle/>
          <a:p>
            <a:r>
              <a:rPr lang="en-US" sz="4400" b="1" dirty="0">
                <a:latin typeface="Georgia"/>
              </a:rPr>
              <a:t>DATA ANALYSIS</a:t>
            </a:r>
          </a:p>
        </p:txBody>
      </p:sp>
      <p:sp>
        <p:nvSpPr>
          <p:cNvPr id="3" name="Content Placeholder 2">
            <a:extLst>
              <a:ext uri="{FF2B5EF4-FFF2-40B4-BE49-F238E27FC236}">
                <a16:creationId xmlns:a16="http://schemas.microsoft.com/office/drawing/2014/main" id="{9703C221-356E-4722-82CE-EFC5BC684C40}"/>
              </a:ext>
            </a:extLst>
          </p:cNvPr>
          <p:cNvSpPr>
            <a:spLocks noGrp="1"/>
          </p:cNvSpPr>
          <p:nvPr>
            <p:ph idx="1"/>
          </p:nvPr>
        </p:nvSpPr>
        <p:spPr>
          <a:xfrm>
            <a:off x="1484310" y="1917915"/>
            <a:ext cx="10018713" cy="4557793"/>
          </a:xfrm>
        </p:spPr>
        <p:txBody>
          <a:bodyPr>
            <a:normAutofit/>
          </a:bodyPr>
          <a:lstStyle/>
          <a:p>
            <a:pPr>
              <a:spcBef>
                <a:spcPts val="1000"/>
              </a:spcBef>
              <a:spcAft>
                <a:spcPts val="0"/>
              </a:spcAft>
            </a:pPr>
            <a:r>
              <a:rPr lang="en-US" sz="2800" b="1" dirty="0">
                <a:latin typeface="Calibri"/>
                <a:cs typeface="Calibri"/>
              </a:rPr>
              <a:t>K Neighbors Regressor-&gt;</a:t>
            </a:r>
            <a:r>
              <a:rPr lang="en-US" b="1" dirty="0">
                <a:latin typeface="Calibri"/>
                <a:cs typeface="Calibri"/>
              </a:rPr>
              <a:t> </a:t>
            </a:r>
            <a:r>
              <a:rPr lang="en-US" sz="2800" dirty="0">
                <a:latin typeface="Calibri"/>
                <a:cs typeface="Calibri"/>
              </a:rPr>
              <a:t>KNN algorithm can be used for both classification and regression problems. The KNN algorithm uses ‘feature similarity’ to predict the values of any new data points. This means that the new point is assigned a value based on how closely it resembles the points in the training set.</a:t>
            </a:r>
            <a:endParaRPr lang="en-US" sz="2800">
              <a:ea typeface="+mn-lt"/>
              <a:cs typeface="+mn-lt"/>
            </a:endParaRPr>
          </a:p>
          <a:p>
            <a:pPr>
              <a:spcBef>
                <a:spcPts val="1000"/>
              </a:spcBef>
              <a:spcAft>
                <a:spcPts val="0"/>
              </a:spcAft>
              <a:buClr>
                <a:srgbClr val="1287C3"/>
              </a:buClr>
            </a:pPr>
            <a:r>
              <a:rPr lang="en-US" sz="2800" b="1" dirty="0">
                <a:latin typeface="Calibri"/>
                <a:cs typeface="Calibri"/>
              </a:rPr>
              <a:t>Linear Regression-&gt;</a:t>
            </a:r>
            <a:r>
              <a:rPr lang="en-US" sz="2800" dirty="0">
                <a:latin typeface="Calibri"/>
                <a:cs typeface="Calibri"/>
              </a:rPr>
              <a:t>Linear regression attempts to model the relationship between two variables by fitting a linear equation to observed data. One variable is considered to be an explanatory variable, and the other is considered to be a dependent variable.</a:t>
            </a:r>
            <a:endParaRPr lang="en-US" sz="2800">
              <a:ea typeface="+mn-lt"/>
              <a:cs typeface="+mn-lt"/>
            </a:endParaRPr>
          </a:p>
          <a:p>
            <a:pPr>
              <a:buClr>
                <a:srgbClr val="1287C3"/>
              </a:buClr>
            </a:pPr>
            <a:endParaRPr lang="en-US" sz="2800" dirty="0"/>
          </a:p>
        </p:txBody>
      </p:sp>
    </p:spTree>
    <p:extLst>
      <p:ext uri="{BB962C8B-B14F-4D97-AF65-F5344CB8AC3E}">
        <p14:creationId xmlns:p14="http://schemas.microsoft.com/office/powerpoint/2010/main" val="189798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  Flight Price Project</vt:lpstr>
      <vt:lpstr>CONTENT </vt:lpstr>
      <vt:lpstr>INTRODUCTION </vt:lpstr>
      <vt:lpstr>OBJECTIVE </vt:lpstr>
      <vt:lpstr>ABOUT DATA AND ITS EXPLORATION</vt:lpstr>
      <vt:lpstr>ABOUT DATA AND ITS EXPLORATION</vt:lpstr>
      <vt:lpstr>DATA ANALYSIS</vt:lpstr>
      <vt:lpstr>DATA ANALYSIS</vt:lpstr>
      <vt:lpstr>DATA ANALYSIS</vt:lpstr>
      <vt:lpstr>MODEL 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302</cp:revision>
  <dcterms:created xsi:type="dcterms:W3CDTF">2021-10-26T14:28:24Z</dcterms:created>
  <dcterms:modified xsi:type="dcterms:W3CDTF">2021-10-28T08:33:12Z</dcterms:modified>
</cp:coreProperties>
</file>