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309" r:id="rId3"/>
    <p:sldId id="310" r:id="rId4"/>
    <p:sldId id="311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53315D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4" autoAdjust="0"/>
  </p:normalViewPr>
  <p:slideViewPr>
    <p:cSldViewPr snapToObjects="1">
      <p:cViewPr>
        <p:scale>
          <a:sx n="65" d="100"/>
          <a:sy n="65" d="100"/>
        </p:scale>
        <p:origin x="-164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C4FD-EB01-3543-A0F1-049AEFC184B7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2EE4-A5A9-9B43-8CE8-203B832C2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9616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4860"/>
            <a:ext cx="9144000" cy="1148387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racsys_bann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41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663C7D-1CFB-4781-AA7E-0C997C1F78BA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U_units-banner_red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2824" y="0"/>
            <a:ext cx="7349751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29" y="895800"/>
            <a:ext cx="8897471" cy="583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0545" y="6478030"/>
            <a:ext cx="473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E80E2F2-5E75-43DF-9851-9EF9D37F1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400" b="0" i="0" kern="1200">
          <a:solidFill>
            <a:srgbClr val="FFF000"/>
          </a:solidFill>
          <a:latin typeface="Palatino"/>
          <a:ea typeface="+mj-ea"/>
          <a:cs typeface="Palatino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9144000" cy="1044773"/>
          </a:xfrm>
          <a:ln/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80000"/>
                </a:solidFill>
              </a:rPr>
              <a:t>CS440/520</a:t>
            </a:r>
            <a:r>
              <a:rPr lang="en-US" b="1" dirty="0">
                <a:solidFill>
                  <a:srgbClr val="C80000"/>
                </a:solidFill>
              </a:rPr>
              <a:t/>
            </a:r>
            <a:br>
              <a:rPr lang="en-US" b="1" dirty="0">
                <a:solidFill>
                  <a:srgbClr val="C80000"/>
                </a:solidFill>
              </a:rPr>
            </a:br>
            <a:r>
              <a:rPr lang="en-US" b="1" dirty="0">
                <a:solidFill>
                  <a:srgbClr val="C80000"/>
                </a:solidFill>
              </a:rPr>
              <a:t>Artificial Intelligence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586" y="3473648"/>
            <a:ext cx="7759898" cy="1294805"/>
          </a:xfrm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Lecture </a:t>
            </a:r>
            <a:r>
              <a:rPr lang="en-US" u="sng" dirty="0"/>
              <a:t>3</a:t>
            </a:r>
            <a:r>
              <a:rPr lang="en-US" u="sng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From Uninformed to Informed Search</a:t>
            </a:r>
            <a:endParaRPr lang="en-US" dirty="0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697632" y="5348883"/>
            <a:ext cx="7715250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>
                <a:ea typeface="ＭＳ Ｐゴシック" charset="0"/>
                <a:cs typeface="Gill Sans" charset="0"/>
              </a:rPr>
              <a:t>9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 </a:t>
            </a:r>
            <a:r>
              <a:rPr lang="en-US" sz="2800" dirty="0" smtClean="0">
                <a:ea typeface="ＭＳ Ｐゴシック" charset="0"/>
                <a:cs typeface="Gill Sans" charset="0"/>
              </a:rPr>
              <a:t>September 2014</a:t>
            </a:r>
            <a:endParaRPr lang="en-US" sz="2800" dirty="0">
              <a:ea typeface="ＭＳ Ｐゴシック" charset="0"/>
              <a:cs typeface="Gill Sans" charset="0"/>
            </a:endParaRPr>
          </a:p>
          <a:p>
            <a:pPr algn="ctr"/>
            <a:r>
              <a:rPr lang="en-US" dirty="0">
                <a:ea typeface="ＭＳ Ｐゴシック" charset="0"/>
                <a:cs typeface="Gill Sans" charset="0"/>
              </a:rPr>
              <a:t>Instructor: Kostas Bekris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939639" y="40184"/>
            <a:ext cx="705196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2400" b="1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Computer </a:t>
            </a:r>
            <a:r>
              <a:rPr lang="en-US" sz="2400" b="1" dirty="0" smtClean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Science Department</a:t>
            </a:r>
            <a:endParaRPr lang="en-US" sz="2400" b="1" dirty="0">
              <a:solidFill>
                <a:srgbClr val="FFFFFF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30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731833"/>
            <a:ext cx="3149226" cy="604996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Select the node from the fringe that optimizes an evaluation function f(n)</a:t>
            </a:r>
          </a:p>
          <a:p>
            <a:endParaRPr lang="en-US" sz="2400" smtClean="0"/>
          </a:p>
          <a:p>
            <a:r>
              <a:rPr lang="en-US" sz="2400" u="sng" smtClean="0"/>
              <a:t>Implementation: </a:t>
            </a:r>
            <a:endParaRPr lang="en-US" sz="2400" smtClean="0"/>
          </a:p>
          <a:p>
            <a:r>
              <a:rPr lang="en-US" sz="2400" smtClean="0"/>
              <a:t>Priority queue (e.g., binary heap)</a:t>
            </a:r>
          </a:p>
          <a:p>
            <a:endParaRPr lang="en-US" sz="2400" smtClean="0"/>
          </a:p>
          <a:p>
            <a:r>
              <a:rPr lang="en-US" sz="2400" u="sng" smtClean="0"/>
              <a:t>Heuristic function:</a:t>
            </a:r>
            <a:endParaRPr lang="en-US" sz="2400" smtClean="0"/>
          </a:p>
          <a:p>
            <a:r>
              <a:rPr lang="en-US" sz="2400" smtClean="0"/>
              <a:t>h(n): estimated cost of the cheapest path from node n to a goal node</a:t>
            </a:r>
          </a:p>
          <a:p>
            <a:pPr marL="635000" lvl="1"/>
            <a:r>
              <a:rPr lang="en-US" sz="2400" smtClean="0"/>
              <a:t>computable for all states</a:t>
            </a:r>
          </a:p>
          <a:p>
            <a:pPr marL="635000" lvl="1"/>
            <a:r>
              <a:rPr lang="en-US" sz="2400" smtClean="0"/>
              <a:t>h(n) = 0, iff n is a goal state</a:t>
            </a:r>
          </a:p>
          <a:p>
            <a:endParaRPr lang="en-US" sz="2400" smtClean="0"/>
          </a:p>
          <a:p>
            <a:r>
              <a:rPr lang="en-US" sz="2400" b="1" smtClean="0"/>
              <a:t>Greedy BFS:</a:t>
            </a:r>
            <a:endParaRPr lang="en-US" sz="2400" smtClean="0"/>
          </a:p>
          <a:p>
            <a:r>
              <a:rPr lang="en-US" sz="2400" smtClean="0"/>
              <a:t>Expand the node closer to the goal according to the heuristic:          f(n) = h(n)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08387"/>
            <a:ext cx="5113411" cy="48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5743031"/>
            <a:ext cx="4953000" cy="96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Iasi to </a:t>
            </a:r>
            <a:r>
              <a:rPr lang="en-US" dirty="0" err="1" smtClean="0"/>
              <a:t>Fagaras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20100" cy="509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9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19224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95800" y="762000"/>
            <a:ext cx="4495800" cy="5867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Objective:</a:t>
            </a:r>
          </a:p>
          <a:p>
            <a:pPr marL="0" indent="0">
              <a:buNone/>
            </a:pPr>
            <a:r>
              <a:rPr lang="en-US" sz="2400" dirty="0" smtClean="0"/>
              <a:t>Minimize the total estimated solution cost:          f(n) = g(n) + h(n)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g(n): cost from start to the goal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Case 1: TREE-SEARCH </a:t>
            </a:r>
          </a:p>
          <a:p>
            <a:pPr marL="0" indent="0">
              <a:buNone/>
            </a:pPr>
            <a:r>
              <a:rPr lang="en-US" sz="2400" u="sng" dirty="0" smtClean="0"/>
              <a:t>(allow repeated states)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If h(n) admissible </a:t>
            </a:r>
            <a:endParaRPr lang="en-US" sz="2400" b="1" dirty="0" smtClean="0">
              <a:ea typeface="ヒラギノ角ゴ ProN W6" charset="0"/>
              <a:cs typeface="ヒラギノ角ゴ ProN W6" charset="0"/>
            </a:endParaRPr>
          </a:p>
          <a:p>
            <a:pPr marL="0" indent="0">
              <a:buNone/>
            </a:pPr>
            <a:r>
              <a:rPr lang="en-US" sz="2400" b="1" dirty="0" smtClean="0"/>
              <a:t>then A* is optimal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Admissible = Optimistic</a:t>
            </a:r>
          </a:p>
          <a:p>
            <a:pPr marL="0" indent="0">
              <a:buNone/>
            </a:pPr>
            <a:r>
              <a:rPr lang="en-US" sz="2400" dirty="0" smtClean="0"/>
              <a:t>Never overestimate the cost to goal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e.g.,  straight-line distance between cities on a map, Manhattan distance in grids,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19224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19599" y="838200"/>
            <a:ext cx="4752975" cy="6991721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u="sng" dirty="0" smtClean="0"/>
              <a:t>Case 2: GRAPH-SEARCH </a:t>
            </a:r>
          </a:p>
          <a:p>
            <a:pPr marL="0" indent="0">
              <a:buNone/>
            </a:pPr>
            <a:r>
              <a:rPr lang="en-US" sz="2300" u="sng" dirty="0" smtClean="0"/>
              <a:t>(avoid repeated states) </a:t>
            </a:r>
            <a:endParaRPr lang="en-US" sz="23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dirty="0" smtClean="0"/>
              <a:t>Admissibility is not sufficient.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dirty="0" smtClean="0"/>
              <a:t>2 solutions to retain optimality:</a:t>
            </a:r>
          </a:p>
          <a:p>
            <a:pPr marL="234950" indent="-234950"/>
            <a:r>
              <a:rPr lang="en-US" sz="2500" dirty="0" smtClean="0"/>
              <a:t>once you found a repeated state, discard the more expensive path (extra book-keeping, expensive)</a:t>
            </a:r>
          </a:p>
          <a:p>
            <a:pPr marL="234950" indent="-234950"/>
            <a:r>
              <a:rPr lang="en-US" sz="2500" dirty="0" smtClean="0"/>
              <a:t>make sure the first path followed to a repeated state is optimal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b="1" dirty="0" smtClean="0"/>
              <a:t>If h(n) is consistent then A* is optimal</a:t>
            </a:r>
            <a:endParaRPr lang="en-US" sz="23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300" dirty="0" smtClean="0"/>
              <a:t>Admissible = Monotonic</a:t>
            </a:r>
          </a:p>
          <a:p>
            <a:pPr marL="0" indent="0">
              <a:buNone/>
            </a:pPr>
            <a:r>
              <a:rPr lang="en-US" sz="2300" dirty="0" smtClean="0"/>
              <a:t>Satisfies the triangular inequality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81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Search Strategies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483600" cy="562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2590800"/>
            <a:ext cx="44640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895600"/>
            <a:ext cx="38862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346700"/>
            <a:ext cx="1981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18" y="5244494"/>
            <a:ext cx="2034382" cy="161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5854700"/>
            <a:ext cx="12319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21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pic>
        <p:nvPicPr>
          <p:cNvPr id="4" name="Picture 3" descr="Screen Shot 2014-09-04 at 11.3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295063"/>
            <a:ext cx="9144000" cy="1549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19" y="420006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Fringe stored as FIFO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pic>
        <p:nvPicPr>
          <p:cNvPr id="4" name="Picture 3" descr="Screen Shot 2014-09-04 at 11.43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6555122" cy="5653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3722" y="3553732"/>
            <a:ext cx="238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Fringe stored as </a:t>
            </a:r>
          </a:p>
          <a:p>
            <a:pPr algn="ctr"/>
            <a:r>
              <a:rPr lang="en-US" dirty="0" smtClean="0"/>
              <a:t>LIFO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6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Uniform-cost Search</a:t>
            </a:r>
            <a:endParaRPr lang="en-US" dirty="0"/>
          </a:p>
        </p:txBody>
      </p:sp>
      <p:pic>
        <p:nvPicPr>
          <p:cNvPr id="4" name="Picture 3" descr="Screen Shot 2014-09-04 at 11.47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787400"/>
            <a:ext cx="8966200" cy="528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2380" y="787400"/>
            <a:ext cx="2388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Fringe stored as </a:t>
            </a:r>
          </a:p>
          <a:p>
            <a:pPr algn="ctr"/>
            <a:r>
              <a:rPr lang="en-US" dirty="0" smtClean="0"/>
              <a:t>a priority queue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where priorities are defined based on the</a:t>
            </a:r>
          </a:p>
          <a:p>
            <a:pPr algn="ctr"/>
            <a:r>
              <a:rPr lang="en-US" dirty="0" smtClean="0"/>
              <a:t>minimum </a:t>
            </a:r>
          </a:p>
          <a:p>
            <a:pPr algn="ctr"/>
            <a:r>
              <a:rPr lang="en-US" dirty="0" smtClean="0"/>
              <a:t>“g: cost-from-start”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Iterative-Deepening Search</a:t>
            </a:r>
            <a:endParaRPr lang="en-US" dirty="0"/>
          </a:p>
        </p:txBody>
      </p:sp>
      <p:pic>
        <p:nvPicPr>
          <p:cNvPr id="4" name="Picture 3" descr="Screen Shot 2014-09-04 at 11.58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6356"/>
            <a:ext cx="6172369" cy="58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Search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29650" cy="434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85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52400" y="5334000"/>
            <a:ext cx="8839200" cy="14391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Often, however, we have available problem-specific knowledge that can help.</a:t>
            </a:r>
          </a:p>
          <a:p>
            <a:r>
              <a:rPr lang="en-US" sz="2100" dirty="0" smtClean="0"/>
              <a:t>When additional information is used... we talk about </a:t>
            </a:r>
            <a:r>
              <a:rPr lang="ja-JP" altLang="en-US" sz="2100" dirty="0" smtClean="0">
                <a:latin typeface="Arial"/>
              </a:rPr>
              <a:t>“</a:t>
            </a:r>
            <a:r>
              <a:rPr lang="en-US" sz="2100" dirty="0" smtClean="0"/>
              <a:t>Informed Search</a:t>
            </a:r>
            <a:r>
              <a:rPr lang="ja-JP" altLang="en-US" sz="2100" dirty="0" smtClean="0">
                <a:latin typeface="Arial"/>
              </a:rPr>
              <a:t>”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How can we take advantage of such additional information?</a:t>
            </a:r>
            <a:endParaRPr lang="en-US" sz="2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2352"/>
            <a:ext cx="8649827" cy="348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838200" y="3962401"/>
            <a:ext cx="2209799" cy="696338"/>
          </a:xfrm>
          <a:prstGeom prst="line">
            <a:avLst/>
          </a:prstGeom>
          <a:noFill/>
          <a:ln w="50800">
            <a:solidFill>
              <a:srgbClr val="4141DC"/>
            </a:solidFill>
            <a:prstDash val="solid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805890" y="3635582"/>
            <a:ext cx="1242109" cy="860217"/>
          </a:xfrm>
          <a:prstGeom prst="line">
            <a:avLst/>
          </a:prstGeom>
          <a:noFill/>
          <a:ln w="50800">
            <a:solidFill>
              <a:srgbClr val="4141DC"/>
            </a:solidFill>
            <a:prstDash val="solid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2894106" y="4114800"/>
            <a:ext cx="458694" cy="29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800" dirty="0">
                <a:solidFill>
                  <a:srgbClr val="4141DC"/>
                </a:solidFill>
                <a:ea typeface="ＭＳ Ｐゴシック" charset="0"/>
                <a:cs typeface="Gill Sans" charset="0"/>
              </a:rPr>
              <a:t>282</a:t>
            </a: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2362200" y="4572000"/>
            <a:ext cx="458694" cy="29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800" dirty="0">
                <a:solidFill>
                  <a:srgbClr val="4141DC"/>
                </a:solidFill>
                <a:ea typeface="ＭＳ Ｐゴシック" charset="0"/>
                <a:cs typeface="Gill Sans" charset="0"/>
              </a:rPr>
              <a:t>538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19186" y="685800"/>
            <a:ext cx="8948614" cy="914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So far the techniques made use only of information that could be stored on a graph, i.e., the successor function</a:t>
            </a:r>
          </a:p>
        </p:txBody>
      </p:sp>
    </p:spTree>
    <p:extLst>
      <p:ext uri="{BB962C8B-B14F-4D97-AF65-F5344CB8AC3E}">
        <p14:creationId xmlns:p14="http://schemas.microsoft.com/office/powerpoint/2010/main" val="314408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4028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05" y="1447800"/>
            <a:ext cx="536027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84960"/>
            <a:ext cx="1981200" cy="31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2" y="6049470"/>
            <a:ext cx="3170238" cy="80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/>
          </p:cNvSpPr>
          <p:nvPr/>
        </p:nvSpPr>
        <p:spPr bwMode="auto">
          <a:xfrm>
            <a:off x="0" y="685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Best-first Search:  Optimize an evaluation function f: </a:t>
            </a:r>
            <a:r>
              <a:rPr lang="en-US" sz="2800" b="1" i="1" dirty="0">
                <a:solidFill>
                  <a:schemeClr val="tx1"/>
                </a:solidFill>
                <a:latin typeface="Lucida Bright" charset="0"/>
                <a:ea typeface="ＭＳ Ｐゴシック" charset="0"/>
                <a:cs typeface="Lucida Bright" charset="0"/>
                <a:sym typeface="Lucida Bright" charset="0"/>
              </a:rPr>
              <a:t>X </a:t>
            </a:r>
            <a:r>
              <a:rPr lang="en-US" sz="2800" b="1" i="1" dirty="0">
                <a:solidFill>
                  <a:schemeClr val="tx1"/>
                </a:solidFill>
                <a:ea typeface="ＭＳ Ｐゴシック" charset="0"/>
                <a:cs typeface="Lucida Grande" charset="0"/>
              </a:rPr>
              <a:t>→</a:t>
            </a:r>
            <a:r>
              <a:rPr lang="en-US" sz="2800" b="1" i="1" dirty="0">
                <a:solidFill>
                  <a:schemeClr val="tx1"/>
                </a:solidFill>
                <a:latin typeface="Lucida Bright" charset="0"/>
                <a:ea typeface="ＭＳ Ｐゴシック" charset="0"/>
                <a:cs typeface="Lucida Bright" charset="0"/>
                <a:sym typeface="Lucida Bright" charset="0"/>
              </a:rPr>
              <a:t>R</a:t>
            </a: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177800" y="1327150"/>
            <a:ext cx="37846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Heuristic: h(n)</a:t>
            </a:r>
          </a:p>
          <a:p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estimated cost of the optimum path from n</a:t>
            </a:r>
          </a:p>
          <a:p>
            <a:endParaRPr lang="en-US" sz="24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r>
              <a:rPr lang="en-US" sz="2400" u="sng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Greedy Approach</a:t>
            </a:r>
            <a:endParaRPr lang="en-US" sz="24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f(n) = h(n)</a:t>
            </a:r>
          </a:p>
          <a:p>
            <a:endParaRPr lang="en-US" sz="24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csys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PracsysTheme</Template>
  <TotalTime>5031</TotalTime>
  <Words>446</Words>
  <Application>Microsoft Macintosh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PracsysTheme</vt:lpstr>
      <vt:lpstr>CS440/520 Artificial Intelligence</vt:lpstr>
      <vt:lpstr>Comparing Search Strategies</vt:lpstr>
      <vt:lpstr>Breadth-first Search</vt:lpstr>
      <vt:lpstr>Depth-first Search</vt:lpstr>
      <vt:lpstr>Uniform-cost Search</vt:lpstr>
      <vt:lpstr>Iterative-Deepening Search</vt:lpstr>
      <vt:lpstr>Bidirectional Search</vt:lpstr>
      <vt:lpstr>Informed Search</vt:lpstr>
      <vt:lpstr>Greedy Best-First Search</vt:lpstr>
      <vt:lpstr>Greedy Best-First Search</vt:lpstr>
      <vt:lpstr>From Iasi to Fagaras</vt:lpstr>
      <vt:lpstr>A*</vt:lpstr>
      <vt:lpstr>A*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Engine Tutorial: PRACSYS Cluster</dc:title>
  <dc:creator>Zakary Littlefield</dc:creator>
  <cp:lastModifiedBy>Kostas Bekris</cp:lastModifiedBy>
  <cp:revision>431</cp:revision>
  <dcterms:created xsi:type="dcterms:W3CDTF">2013-06-17T23:50:20Z</dcterms:created>
  <dcterms:modified xsi:type="dcterms:W3CDTF">2014-09-09T17:03:49Z</dcterms:modified>
</cp:coreProperties>
</file>