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9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53315D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4" autoAdjust="0"/>
  </p:normalViewPr>
  <p:slideViewPr>
    <p:cSldViewPr snapToObjects="1">
      <p:cViewPr>
        <p:scale>
          <a:sx n="65" d="100"/>
          <a:sy n="65" d="100"/>
        </p:scale>
        <p:origin x="-1448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C4FD-EB01-3543-A0F1-049AEFC184B7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2EE4-A5A9-9B43-8CE8-203B832C2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9616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4860"/>
            <a:ext cx="9144000" cy="1148387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racsys_bann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41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U_units-banner_red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2824" y="0"/>
            <a:ext cx="7349751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9" y="895800"/>
            <a:ext cx="8897471" cy="58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0545" y="6478030"/>
            <a:ext cx="473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3400" b="0" i="0" kern="1200">
          <a:solidFill>
            <a:srgbClr val="FFF000"/>
          </a:solidFill>
          <a:latin typeface="Palatino"/>
          <a:ea typeface="+mj-ea"/>
          <a:cs typeface="Palatino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9144000" cy="1044773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80000"/>
                </a:solidFill>
              </a:rPr>
              <a:t>CS440/520</a:t>
            </a:r>
            <a:r>
              <a:rPr lang="en-US" b="1" dirty="0">
                <a:solidFill>
                  <a:srgbClr val="C80000"/>
                </a:solidFill>
              </a:rPr>
              <a:t/>
            </a:r>
            <a:br>
              <a:rPr lang="en-US" b="1" dirty="0">
                <a:solidFill>
                  <a:srgbClr val="C80000"/>
                </a:solidFill>
              </a:rPr>
            </a:br>
            <a:r>
              <a:rPr lang="en-US" b="1" dirty="0">
                <a:solidFill>
                  <a:srgbClr val="C80000"/>
                </a:solidFill>
              </a:rPr>
              <a:t>Artificial Intelligence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586" y="3473648"/>
            <a:ext cx="7759898" cy="1294805"/>
          </a:xfrm>
          <a:ln/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Lecture </a:t>
            </a:r>
            <a:r>
              <a:rPr lang="en-US" u="sng" dirty="0" smtClean="0"/>
              <a:t>4: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Review of Informed Search  - </a:t>
            </a:r>
          </a:p>
          <a:p>
            <a:pPr marL="0" indent="0" algn="ctr">
              <a:buNone/>
            </a:pPr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697632" y="5348883"/>
            <a:ext cx="771525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 smtClean="0">
                <a:ea typeface="ＭＳ Ｐゴシック" charset="0"/>
                <a:cs typeface="Gill Sans" charset="0"/>
              </a:rPr>
              <a:t>11 </a:t>
            </a:r>
            <a:r>
              <a:rPr lang="en-US" sz="2800" dirty="0" smtClean="0">
                <a:ea typeface="ＭＳ Ｐゴシック" charset="0"/>
                <a:cs typeface="Gill Sans" charset="0"/>
              </a:rPr>
              <a:t>September 2014</a:t>
            </a:r>
            <a:endParaRPr lang="en-US" sz="2800" dirty="0">
              <a:ea typeface="ＭＳ Ｐゴシック" charset="0"/>
              <a:cs typeface="Gill Sans" charset="0"/>
            </a:endParaRPr>
          </a:p>
          <a:p>
            <a:pPr algn="ctr"/>
            <a:r>
              <a:rPr lang="en-US" dirty="0">
                <a:ea typeface="ＭＳ Ｐゴシック" charset="0"/>
                <a:cs typeface="Gill Sans" charset="0"/>
              </a:rPr>
              <a:t>Instructor: Kostas Bekris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939639" y="40184"/>
            <a:ext cx="7051961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400" b="1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Computer </a:t>
            </a:r>
            <a:r>
              <a:rPr lang="en-US" sz="2400" b="1" dirty="0" smtClean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Science Department</a:t>
            </a:r>
            <a:endParaRPr lang="en-US" sz="2400" b="1" dirty="0">
              <a:solidFill>
                <a:srgbClr val="FFFFFF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30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charset="0"/>
              </a:rPr>
              <a:t>Checkers</a:t>
            </a:r>
          </a:p>
          <a:p>
            <a:r>
              <a:rPr lang="en-US" sz="2200" dirty="0">
                <a:latin typeface="Calibri" charset="0"/>
              </a:rPr>
              <a:t>Othello</a:t>
            </a:r>
          </a:p>
          <a:p>
            <a:r>
              <a:rPr lang="en-US" sz="2200" dirty="0">
                <a:latin typeface="Calibri" charset="0"/>
              </a:rPr>
              <a:t>Chess</a:t>
            </a:r>
          </a:p>
          <a:p>
            <a:r>
              <a:rPr lang="en-US" sz="2200" dirty="0">
                <a:latin typeface="Calibri" charset="0"/>
              </a:rPr>
              <a:t>Backgammon</a:t>
            </a:r>
          </a:p>
          <a:p>
            <a:r>
              <a:rPr lang="en-US" sz="2200" dirty="0">
                <a:latin typeface="Calibri" charset="0"/>
              </a:rPr>
              <a:t>Go:  We are still better, machines are amateurs!</a:t>
            </a:r>
          </a:p>
          <a:p>
            <a:endParaRPr lang="en-US" sz="22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They are hard search problems</a:t>
            </a:r>
            <a:r>
              <a:rPr lang="en-US" sz="2200" dirty="0" smtClean="0">
                <a:latin typeface="Calibri" charset="0"/>
              </a:rPr>
              <a:t>…</a:t>
            </a:r>
            <a:endParaRPr lang="en-US" sz="22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e.g., chess: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Average branching factor:	35 choices per step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Average game length:	50 moves per game</a:t>
            </a:r>
          </a:p>
          <a:p>
            <a:pPr>
              <a:buFont typeface="Arial" charset="0"/>
              <a:buNone/>
            </a:pPr>
            <a:endParaRPr lang="en-US" sz="22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Search tree:  35</a:t>
            </a:r>
            <a:r>
              <a:rPr lang="en-US" sz="2200" baseline="30000" dirty="0">
                <a:latin typeface="Calibri" charset="0"/>
              </a:rPr>
              <a:t>100</a:t>
            </a:r>
            <a:r>
              <a:rPr lang="en-US" sz="2200" dirty="0">
                <a:latin typeface="Calibri" charset="0"/>
              </a:rPr>
              <a:t> or 10</a:t>
            </a:r>
            <a:r>
              <a:rPr lang="en-US" sz="2200" baseline="30000" dirty="0">
                <a:latin typeface="Calibri" charset="0"/>
              </a:rPr>
              <a:t>154</a:t>
            </a:r>
            <a:r>
              <a:rPr lang="en-US" sz="2200" dirty="0">
                <a:latin typeface="Calibri" charset="0"/>
              </a:rPr>
              <a:t>   (distinct: </a:t>
            </a:r>
            <a:r>
              <a:rPr lang="ja-JP" altLang="en-US" sz="2200" dirty="0">
                <a:latin typeface="Calibri" charset="0"/>
              </a:rPr>
              <a:t>“</a:t>
            </a:r>
            <a:r>
              <a:rPr lang="en-US" sz="2200" dirty="0">
                <a:latin typeface="Calibri" charset="0"/>
              </a:rPr>
              <a:t>only</a:t>
            </a:r>
            <a:r>
              <a:rPr lang="ja-JP" altLang="en-US" sz="2200" dirty="0">
                <a:latin typeface="Calibri" charset="0"/>
              </a:rPr>
              <a:t>”</a:t>
            </a:r>
            <a:r>
              <a:rPr lang="en-US" sz="2200" dirty="0">
                <a:latin typeface="Calibri" charset="0"/>
              </a:rPr>
              <a:t> about 10</a:t>
            </a:r>
            <a:r>
              <a:rPr lang="en-US" sz="2200" baseline="30000" dirty="0">
                <a:latin typeface="Calibri" charset="0"/>
              </a:rPr>
              <a:t>40</a:t>
            </a:r>
            <a:r>
              <a:rPr lang="en-US" sz="2200" dirty="0">
                <a:latin typeface="Calibri" charset="0"/>
              </a:rPr>
              <a:t>)</a:t>
            </a:r>
          </a:p>
          <a:p>
            <a:pPr>
              <a:buFont typeface="Arial" charset="0"/>
              <a:buNone/>
            </a:pPr>
            <a:endParaRPr lang="en-US" sz="22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Forget about the optimal decision… infeasible!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981200" y="577850"/>
            <a:ext cx="457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0" dirty="0">
                <a:sym typeface="Symbol" charset="0"/>
              </a:rPr>
              <a:t></a:t>
            </a:r>
            <a:endParaRPr lang="en-US" sz="9000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219200"/>
            <a:ext cx="48228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  <a:sym typeface="Symbol"/>
              </a:rPr>
              <a:t>machines have surpassed human champions</a:t>
            </a:r>
            <a:endParaRPr 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17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pic>
        <p:nvPicPr>
          <p:cNvPr id="4" name="Content Placeholder 3" descr="tictacto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62000"/>
            <a:ext cx="8140220" cy="5791200"/>
          </a:xfrm>
        </p:spPr>
      </p:pic>
    </p:spTree>
    <p:extLst>
      <p:ext uri="{BB962C8B-B14F-4D97-AF65-F5344CB8AC3E}">
        <p14:creationId xmlns:p14="http://schemas.microsoft.com/office/powerpoint/2010/main" val="252303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 descr="minima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0"/>
            <a:ext cx="8573895" cy="3619500"/>
          </a:xfrm>
        </p:spPr>
      </p:pic>
    </p:spTree>
    <p:extLst>
      <p:ext uri="{BB962C8B-B14F-4D97-AF65-F5344CB8AC3E}">
        <p14:creationId xmlns:p14="http://schemas.microsoft.com/office/powerpoint/2010/main" val="87369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2 players</a:t>
            </a:r>
            <a:endParaRPr lang="en-US" dirty="0"/>
          </a:p>
        </p:txBody>
      </p:sp>
      <p:pic>
        <p:nvPicPr>
          <p:cNvPr id="4" name="Content Placeholder 3" descr="minimax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752600"/>
            <a:ext cx="8727587" cy="3200400"/>
          </a:xfrm>
        </p:spPr>
      </p:pic>
    </p:spTree>
    <p:extLst>
      <p:ext uri="{BB962C8B-B14F-4D97-AF65-F5344CB8AC3E}">
        <p14:creationId xmlns:p14="http://schemas.microsoft.com/office/powerpoint/2010/main" val="388066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α-β </a:t>
            </a:r>
            <a:r>
              <a:rPr lang="en-US" dirty="0" smtClean="0"/>
              <a:t>(alpha-beta) pruning</a:t>
            </a:r>
            <a:endParaRPr lang="en-US" dirty="0"/>
          </a:p>
        </p:txBody>
      </p:sp>
      <p:pic>
        <p:nvPicPr>
          <p:cNvPr id="4" name="Picture 3" descr="alpha-beta-prog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48600" cy="579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0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pic>
        <p:nvPicPr>
          <p:cNvPr id="4" name="Picture 3" descr="chess-evaluatio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2" y="687264"/>
            <a:ext cx="7010400" cy="3046536"/>
          </a:xfrm>
          <a:prstGeom prst="rect">
            <a:avLst/>
          </a:prstGeom>
        </p:spPr>
      </p:pic>
      <p:pic>
        <p:nvPicPr>
          <p:cNvPr id="5" name="Picture 4" descr="horiz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45523"/>
            <a:ext cx="2895600" cy="29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Backgammon</a:t>
            </a:r>
            <a:endParaRPr lang="en-US" dirty="0"/>
          </a:p>
        </p:txBody>
      </p:sp>
      <p:pic>
        <p:nvPicPr>
          <p:cNvPr id="4" name="Picture 3" descr="backgammon-posi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5943600" cy="576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7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Chance in Games</a:t>
            </a:r>
            <a:endParaRPr lang="en-US" dirty="0"/>
          </a:p>
        </p:txBody>
      </p:sp>
      <p:pic>
        <p:nvPicPr>
          <p:cNvPr id="4" name="Picture 3" descr="backgammon-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315200" cy="581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1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Issues</a:t>
            </a:r>
            <a:endParaRPr lang="en-US" dirty="0"/>
          </a:p>
        </p:txBody>
      </p:sp>
      <p:pic>
        <p:nvPicPr>
          <p:cNvPr id="4" name="Picture 3" descr="chance-evalu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55507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38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52400" y="5334000"/>
            <a:ext cx="8839200" cy="14391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Often, however, we have available problem-specific knowledge that can help.</a:t>
            </a:r>
          </a:p>
          <a:p>
            <a:r>
              <a:rPr lang="en-US" sz="2100" dirty="0" smtClean="0"/>
              <a:t>When additional information is used... we talk about </a:t>
            </a:r>
            <a:r>
              <a:rPr lang="ja-JP" altLang="en-US" sz="2100" dirty="0" smtClean="0">
                <a:latin typeface="Arial"/>
              </a:rPr>
              <a:t>“</a:t>
            </a:r>
            <a:r>
              <a:rPr lang="en-US" sz="2100" dirty="0" smtClean="0"/>
              <a:t>Informed Search</a:t>
            </a:r>
            <a:r>
              <a:rPr lang="ja-JP" altLang="en-US" sz="2100" dirty="0" smtClean="0">
                <a:latin typeface="Arial"/>
              </a:rPr>
              <a:t>”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How can we take advantage of such additional information?</a:t>
            </a:r>
            <a:endParaRPr lang="en-US" sz="21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2352"/>
            <a:ext cx="8649827" cy="348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838200" y="3962401"/>
            <a:ext cx="2209799" cy="696338"/>
          </a:xfrm>
          <a:prstGeom prst="line">
            <a:avLst/>
          </a:prstGeom>
          <a:noFill/>
          <a:ln w="50800">
            <a:solidFill>
              <a:srgbClr val="4141DC"/>
            </a:solidFill>
            <a:prstDash val="solid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805890" y="3635582"/>
            <a:ext cx="1242109" cy="860217"/>
          </a:xfrm>
          <a:prstGeom prst="line">
            <a:avLst/>
          </a:prstGeom>
          <a:noFill/>
          <a:ln w="50800">
            <a:solidFill>
              <a:srgbClr val="4141DC"/>
            </a:solidFill>
            <a:prstDash val="solid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2894106" y="4114800"/>
            <a:ext cx="458694" cy="29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800" dirty="0">
                <a:solidFill>
                  <a:srgbClr val="4141DC"/>
                </a:solidFill>
                <a:ea typeface="ＭＳ Ｐゴシック" charset="0"/>
                <a:cs typeface="Gill Sans" charset="0"/>
              </a:rPr>
              <a:t>282</a:t>
            </a: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2362200" y="4572000"/>
            <a:ext cx="458694" cy="29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800" dirty="0">
                <a:solidFill>
                  <a:srgbClr val="4141DC"/>
                </a:solidFill>
                <a:ea typeface="ＭＳ Ｐゴシック" charset="0"/>
                <a:cs typeface="Gill Sans" charset="0"/>
              </a:rPr>
              <a:t>538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19186" y="685800"/>
            <a:ext cx="8948614" cy="914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So far the techniques made use only of information that could be stored on a graph, i.e., the successor function</a:t>
            </a:r>
          </a:p>
        </p:txBody>
      </p:sp>
    </p:spTree>
    <p:extLst>
      <p:ext uri="{BB962C8B-B14F-4D97-AF65-F5344CB8AC3E}">
        <p14:creationId xmlns:p14="http://schemas.microsoft.com/office/powerpoint/2010/main" val="314408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4028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05" y="1447800"/>
            <a:ext cx="536027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84960"/>
            <a:ext cx="1981200" cy="31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2" y="6049470"/>
            <a:ext cx="3170238" cy="80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/>
          </p:cNvSpPr>
          <p:nvPr/>
        </p:nvSpPr>
        <p:spPr bwMode="auto">
          <a:xfrm>
            <a:off x="0" y="6858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Best-first Search:  Optimize an evaluation function f: </a:t>
            </a:r>
            <a:r>
              <a:rPr lang="en-US" sz="2800" b="1" i="1" dirty="0">
                <a:solidFill>
                  <a:schemeClr val="tx1"/>
                </a:solidFill>
                <a:latin typeface="Lucida Bright" charset="0"/>
                <a:ea typeface="ＭＳ Ｐゴシック" charset="0"/>
                <a:cs typeface="Lucida Bright" charset="0"/>
                <a:sym typeface="Lucida Bright" charset="0"/>
              </a:rPr>
              <a:t>X </a:t>
            </a:r>
            <a:r>
              <a:rPr lang="en-US" sz="2800" b="1" i="1" dirty="0">
                <a:solidFill>
                  <a:schemeClr val="tx1"/>
                </a:solidFill>
                <a:ea typeface="ＭＳ Ｐゴシック" charset="0"/>
                <a:cs typeface="Lucida Grande" charset="0"/>
              </a:rPr>
              <a:t>→</a:t>
            </a:r>
            <a:r>
              <a:rPr lang="en-US" sz="2800" b="1" i="1" dirty="0">
                <a:solidFill>
                  <a:schemeClr val="tx1"/>
                </a:solidFill>
                <a:latin typeface="Lucida Bright" charset="0"/>
                <a:ea typeface="ＭＳ Ｐゴシック" charset="0"/>
                <a:cs typeface="Lucida Bright" charset="0"/>
                <a:sym typeface="Lucida Bright" charset="0"/>
              </a:rPr>
              <a:t>R</a:t>
            </a: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177800" y="1327150"/>
            <a:ext cx="37846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Heuristic: h(n)</a:t>
            </a:r>
          </a:p>
          <a:p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estimated cost of the optimum path from n</a:t>
            </a:r>
          </a:p>
          <a:p>
            <a:endParaRPr lang="en-US" sz="24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r>
              <a:rPr lang="en-US" sz="2400" u="sng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Greedy Approach</a:t>
            </a:r>
            <a:endParaRPr lang="en-US" sz="24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f(n) = h(n)</a:t>
            </a:r>
          </a:p>
          <a:p>
            <a:endParaRPr lang="en-US" sz="24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31833"/>
            <a:ext cx="3149226" cy="604996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Select the node from the fringe that optimizes an evaluation function f(n)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Implementation: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Priority queue (e.g., binary heap)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Heuristic function: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h(n): estimated cost of the cheapest path from node n to a goal node</a:t>
            </a:r>
          </a:p>
          <a:p>
            <a:pPr marL="406400" lvl="1" indent="0">
              <a:buNone/>
            </a:pPr>
            <a:r>
              <a:rPr lang="en-US" sz="2400" dirty="0" smtClean="0"/>
              <a:t>computable for all states</a:t>
            </a:r>
          </a:p>
          <a:p>
            <a:pPr marL="406400" lvl="1" indent="0">
              <a:buNone/>
            </a:pPr>
            <a:r>
              <a:rPr lang="en-US" sz="2400" dirty="0" smtClean="0"/>
              <a:t>h(n) = 0, </a:t>
            </a:r>
            <a:r>
              <a:rPr lang="en-US" sz="2400" dirty="0" err="1" smtClean="0"/>
              <a:t>iff</a:t>
            </a:r>
            <a:r>
              <a:rPr lang="en-US" sz="2400" dirty="0" smtClean="0"/>
              <a:t> n is a goal state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Greedy BFS: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Expand the node closer to the goal according to the heuristic:          f(n) = h(n)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08387"/>
            <a:ext cx="5113411" cy="483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5743031"/>
            <a:ext cx="4953000" cy="96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7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Iasi to </a:t>
            </a:r>
            <a:r>
              <a:rPr lang="en-US" dirty="0" err="1" smtClean="0"/>
              <a:t>Fagaras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20100" cy="509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9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19224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95800" y="762000"/>
            <a:ext cx="4495800" cy="5867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Minimize the total estimated solution cost:          f(n) = g(n) + h(n)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g(n): cost from start to the goal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Case 1: TREE-SEARCH </a:t>
            </a:r>
          </a:p>
          <a:p>
            <a:pPr marL="0" indent="0">
              <a:buNone/>
            </a:pPr>
            <a:r>
              <a:rPr lang="en-US" sz="2400" u="sng" dirty="0" smtClean="0"/>
              <a:t>(allow repeated states)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If h(n) admissible 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0" indent="0">
              <a:buNone/>
            </a:pPr>
            <a:r>
              <a:rPr lang="en-US" sz="2400" b="1" dirty="0" smtClean="0"/>
              <a:t>then A* is optimal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Admissible = Optimistic</a:t>
            </a:r>
          </a:p>
          <a:p>
            <a:pPr marL="0" indent="0">
              <a:buNone/>
            </a:pPr>
            <a:r>
              <a:rPr lang="en-US" sz="2400" dirty="0" smtClean="0"/>
              <a:t>Never overestimate the cost to goal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e.g.,  straight-line distance between cities on a map, Manhattan distance in grids,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8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19224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19599" y="838200"/>
            <a:ext cx="4752975" cy="6991721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u="sng" dirty="0" smtClean="0"/>
              <a:t>Case 2: GRAPH-SEARCH </a:t>
            </a:r>
          </a:p>
          <a:p>
            <a:pPr marL="0" indent="0">
              <a:buNone/>
            </a:pPr>
            <a:r>
              <a:rPr lang="en-US" sz="2300" u="sng" dirty="0" smtClean="0"/>
              <a:t>(avoid repeated states) </a:t>
            </a:r>
            <a:endParaRPr lang="en-US" sz="23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300" dirty="0" smtClean="0"/>
              <a:t>Admissibility is not sufficient.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300" dirty="0" smtClean="0"/>
              <a:t>2 solutions to retain optimality:</a:t>
            </a:r>
          </a:p>
          <a:p>
            <a:pPr marL="234950" indent="-234950"/>
            <a:r>
              <a:rPr lang="en-US" sz="2500" dirty="0" smtClean="0"/>
              <a:t>once you found a repeated state, discard the more expensive path (extra book-keeping, expensive)</a:t>
            </a:r>
          </a:p>
          <a:p>
            <a:pPr marL="234950" indent="-234950"/>
            <a:r>
              <a:rPr lang="en-US" sz="2500" dirty="0" smtClean="0"/>
              <a:t>make sure the first path followed to a repeated state is optimal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300" b="1" dirty="0" smtClean="0"/>
              <a:t>If h(n) is consistent then A* is optimal</a:t>
            </a:r>
            <a:endParaRPr lang="en-US" sz="23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300" dirty="0" smtClean="0"/>
              <a:t>Admissible = Monotonic</a:t>
            </a:r>
          </a:p>
          <a:p>
            <a:pPr marL="0" indent="0">
              <a:buNone/>
            </a:pPr>
            <a:r>
              <a:rPr lang="en-US" sz="2300" dirty="0" smtClean="0"/>
              <a:t>Satisfies the triangular inequality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817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Heuristics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30" y="762000"/>
            <a:ext cx="4144116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4356100" cy="22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88753"/>
            <a:ext cx="6292850" cy="123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7564"/>
            <a:ext cx="9144000" cy="104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993838" y="6139934"/>
            <a:ext cx="713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Neither overestimates the true solution cost (=26 steps)</a:t>
            </a:r>
          </a:p>
        </p:txBody>
      </p:sp>
    </p:spTree>
    <p:extLst>
      <p:ext uri="{BB962C8B-B14F-4D97-AF65-F5344CB8AC3E}">
        <p14:creationId xmlns:p14="http://schemas.microsoft.com/office/powerpoint/2010/main" val="124338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Sub-problem Heuristics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442200" cy="37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5381752"/>
            <a:ext cx="11136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448064"/>
      </p:ext>
    </p:extLst>
  </p:cSld>
  <p:clrMapOvr>
    <a:masterClrMapping/>
  </p:clrMapOvr>
</p:sld>
</file>

<file path=ppt/theme/theme1.xml><?xml version="1.0" encoding="utf-8"?>
<a:theme xmlns:a="http://schemas.openxmlformats.org/drawingml/2006/main" name="Pracsys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PracsysTheme</Template>
  <TotalTime>5171</TotalTime>
  <Words>472</Words>
  <Application>Microsoft Macintosh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PracsysTheme</vt:lpstr>
      <vt:lpstr>CS440/520 Artificial Intelligence</vt:lpstr>
      <vt:lpstr>Informed Search</vt:lpstr>
      <vt:lpstr>Greedy Best-First Search</vt:lpstr>
      <vt:lpstr>Greedy Best-First Search</vt:lpstr>
      <vt:lpstr>From Iasi to Fagaras</vt:lpstr>
      <vt:lpstr>A*</vt:lpstr>
      <vt:lpstr>A*</vt:lpstr>
      <vt:lpstr>Design of Heuristics</vt:lpstr>
      <vt:lpstr>Sub-problem Heuristics</vt:lpstr>
      <vt:lpstr>Adversarial Search</vt:lpstr>
      <vt:lpstr>Tic-Tac-Toe</vt:lpstr>
      <vt:lpstr>Minimax Algorithm</vt:lpstr>
      <vt:lpstr>More than 2 players</vt:lpstr>
      <vt:lpstr>α-β (alpha-beta) pruning</vt:lpstr>
      <vt:lpstr>Chess</vt:lpstr>
      <vt:lpstr>Backgammon</vt:lpstr>
      <vt:lpstr>Chance in Games</vt:lpstr>
      <vt:lpstr>Scaling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Engine Tutorial: PRACSYS Cluster</dc:title>
  <dc:creator>Zakary Littlefield</dc:creator>
  <cp:lastModifiedBy>Kostas Bekris</cp:lastModifiedBy>
  <cp:revision>439</cp:revision>
  <dcterms:created xsi:type="dcterms:W3CDTF">2013-06-17T23:50:20Z</dcterms:created>
  <dcterms:modified xsi:type="dcterms:W3CDTF">2014-09-11T17:10:14Z</dcterms:modified>
</cp:coreProperties>
</file>