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9" r:id="rId2"/>
    <p:sldId id="327" r:id="rId3"/>
    <p:sldId id="328" r:id="rId4"/>
    <p:sldId id="330" r:id="rId5"/>
    <p:sldId id="331" r:id="rId6"/>
    <p:sldId id="332" r:id="rId7"/>
    <p:sldId id="333" r:id="rId8"/>
    <p:sldId id="334" r:id="rId9"/>
    <p:sldId id="336" r:id="rId10"/>
    <p:sldId id="335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53315D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4" autoAdjust="0"/>
  </p:normalViewPr>
  <p:slideViewPr>
    <p:cSldViewPr snapToObjects="1">
      <p:cViewPr>
        <p:scale>
          <a:sx n="80" d="100"/>
          <a:sy n="80" d="100"/>
        </p:scale>
        <p:origin x="-984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2C4FD-EB01-3543-A0F1-049AEFC184B7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2EE4-A5A9-9B43-8CE8-203B832C2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9616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14860"/>
            <a:ext cx="9144000" cy="1148387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racsys_bann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41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U_units-banner_red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2824" y="0"/>
            <a:ext cx="7349751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29" y="895800"/>
            <a:ext cx="8897471" cy="583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0545" y="6478030"/>
            <a:ext cx="473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3400" b="0" i="0" kern="1200">
          <a:solidFill>
            <a:srgbClr val="FFF000"/>
          </a:solidFill>
          <a:latin typeface="Palatino"/>
          <a:ea typeface="+mj-ea"/>
          <a:cs typeface="Palatino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9144000" cy="1044773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80000"/>
                </a:solidFill>
              </a:rPr>
              <a:t>CS440/520</a:t>
            </a:r>
            <a:r>
              <a:rPr lang="en-US" b="1" dirty="0">
                <a:solidFill>
                  <a:srgbClr val="C80000"/>
                </a:solidFill>
              </a:rPr>
              <a:t/>
            </a:r>
            <a:br>
              <a:rPr lang="en-US" b="1" dirty="0">
                <a:solidFill>
                  <a:srgbClr val="C80000"/>
                </a:solidFill>
              </a:rPr>
            </a:br>
            <a:r>
              <a:rPr lang="en-US" b="1" dirty="0">
                <a:solidFill>
                  <a:srgbClr val="C80000"/>
                </a:solidFill>
              </a:rPr>
              <a:t>Artificial Intelligence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586" y="3124200"/>
            <a:ext cx="7759898" cy="1600200"/>
          </a:xfrm>
          <a:ln/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Lecture </a:t>
            </a:r>
            <a:r>
              <a:rPr lang="en-US" u="sng" dirty="0"/>
              <a:t>6</a:t>
            </a:r>
            <a:r>
              <a:rPr lang="en-US" u="sng" dirty="0" smtClean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Review of Adversarial and Local Search – </a:t>
            </a:r>
          </a:p>
          <a:p>
            <a:pPr marL="0" indent="0" algn="ctr">
              <a:buNone/>
            </a:pPr>
            <a:r>
              <a:rPr lang="en-US" dirty="0" smtClean="0"/>
              <a:t>Genetic Algorithms -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Constraint Satisfaction Problems</a:t>
            </a:r>
            <a:endParaRPr lang="en-US" dirty="0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697632" y="5348883"/>
            <a:ext cx="7715250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dirty="0" smtClean="0">
                <a:ea typeface="ＭＳ Ｐゴシック" charset="0"/>
                <a:cs typeface="Gill Sans" charset="0"/>
              </a:rPr>
              <a:t>18 </a:t>
            </a:r>
            <a:r>
              <a:rPr lang="en-US" sz="2800" dirty="0" smtClean="0">
                <a:ea typeface="ＭＳ Ｐゴシック" charset="0"/>
                <a:cs typeface="Gill Sans" charset="0"/>
              </a:rPr>
              <a:t>September 2014</a:t>
            </a:r>
            <a:endParaRPr lang="en-US" sz="2800" dirty="0">
              <a:ea typeface="ＭＳ Ｐゴシック" charset="0"/>
              <a:cs typeface="Gill Sans" charset="0"/>
            </a:endParaRPr>
          </a:p>
          <a:p>
            <a:pPr algn="ctr"/>
            <a:r>
              <a:rPr lang="en-US" dirty="0">
                <a:ea typeface="ＭＳ Ｐゴシック" charset="0"/>
                <a:cs typeface="Gill Sans" charset="0"/>
              </a:rPr>
              <a:t>Instructor: Kostas Bekris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939639" y="40184"/>
            <a:ext cx="7051961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400" b="1" dirty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Computer </a:t>
            </a:r>
            <a:r>
              <a:rPr lang="en-US" sz="2400" b="1" dirty="0" smtClean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Science Department</a:t>
            </a:r>
            <a:endParaRPr lang="en-US" sz="2400" b="1" dirty="0">
              <a:solidFill>
                <a:srgbClr val="FFFFFF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30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pic>
        <p:nvPicPr>
          <p:cNvPr id="5" name="Picture 4" descr="fig04.1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786554" cy="515888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08811"/>
            <a:ext cx="3048000" cy="324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18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4" name="Picture 3" descr="1604390085c7f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" y="755904"/>
            <a:ext cx="3897447" cy="5949696"/>
          </a:xfrm>
          <a:prstGeom prst="rect">
            <a:avLst/>
          </a:prstGeom>
        </p:spPr>
      </p:pic>
      <p:pic>
        <p:nvPicPr>
          <p:cNvPr id="5" name="Picture 4" descr="SimulatedAnneal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14400"/>
            <a:ext cx="429603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Beam Search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3" y="685801"/>
            <a:ext cx="895950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14701"/>
            <a:ext cx="85662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7621"/>
            <a:ext cx="9067800" cy="283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69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pic>
        <p:nvPicPr>
          <p:cNvPr id="4" name="Picture 3" descr="geneti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89194"/>
            <a:ext cx="8991600" cy="2768406"/>
          </a:xfrm>
          <a:prstGeom prst="rect">
            <a:avLst/>
          </a:prstGeom>
        </p:spPr>
      </p:pic>
      <p:pic>
        <p:nvPicPr>
          <p:cNvPr id="5" name="Picture 4" descr="8queens-crossov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" y="4073769"/>
            <a:ext cx="8844488" cy="25556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200" y="3886200"/>
            <a:ext cx="899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2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Search-based Problems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35742"/>
            <a:ext cx="3438266" cy="241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70666"/>
            <a:ext cx="3442906" cy="241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52388" y="762000"/>
            <a:ext cx="8863012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marL="174625" algn="l"/>
            <a:r>
              <a:rPr lang="en-US" sz="2400" dirty="0">
                <a:solidFill>
                  <a:schemeClr val="tx1"/>
                </a:solidFill>
                <a:ea typeface="ＭＳ Ｐゴシック" charset="0"/>
              </a:rPr>
              <a:t>Search Problems</a:t>
            </a:r>
          </a:p>
          <a:p>
            <a:pPr marL="174625" algn="l"/>
            <a:r>
              <a:rPr lang="en-US" sz="2400" dirty="0">
                <a:solidFill>
                  <a:schemeClr val="tx1"/>
                </a:solidFill>
                <a:ea typeface="ＭＳ Ｐゴシック" charset="0"/>
              </a:rPr>
              <a:t>Given the state-space, a start state and a successor function</a:t>
            </a:r>
          </a:p>
          <a:p>
            <a:pPr marL="174625" algn="l"/>
            <a:r>
              <a:rPr lang="en-US" sz="2400" dirty="0">
                <a:solidFill>
                  <a:schemeClr val="tx1"/>
                </a:solidFill>
                <a:ea typeface="ＭＳ Ｐゴシック" charset="0"/>
              </a:rPr>
              <a:t>Find a goal state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1179513" y="2066409"/>
            <a:ext cx="1550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ＭＳ Ｐゴシック" charset="0"/>
              </a:rPr>
              <a:t>Local Search</a:t>
            </a: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6124742" y="2057400"/>
            <a:ext cx="1952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ＭＳ Ｐゴシック" charset="0"/>
              </a:rPr>
              <a:t>Classical Search</a:t>
            </a:r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52388" y="4970214"/>
            <a:ext cx="409086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Hill-climbing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Hill-climbing with random restarts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Simulated Annealing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Local Beam Search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Genetic Algorithms</a:t>
            </a:r>
          </a:p>
        </p:txBody>
      </p:sp>
      <p:sp>
        <p:nvSpPr>
          <p:cNvPr id="10" name="Rectangle 8"/>
          <p:cNvSpPr>
            <a:spLocks/>
          </p:cNvSpPr>
          <p:nvPr/>
        </p:nvSpPr>
        <p:spPr bwMode="auto">
          <a:xfrm>
            <a:off x="4673600" y="4699000"/>
            <a:ext cx="27940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Uninformed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BFS 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Uniform-First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DFS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</a:rPr>
              <a:t>Iterat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.-Deep. DFS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Bidirectional</a:t>
            </a: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7112000" y="4878333"/>
            <a:ext cx="2794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Informed</a:t>
            </a:r>
          </a:p>
          <a:p>
            <a:pPr algn="l"/>
            <a:endParaRPr lang="en-US" sz="2200" dirty="0">
              <a:solidFill>
                <a:schemeClr val="tx1"/>
              </a:solidFill>
              <a:ea typeface="ＭＳ Ｐゴシック" charset="0"/>
            </a:endParaRPr>
          </a:p>
          <a:p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Best-First Search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Greedy </a:t>
            </a:r>
            <a:r>
              <a:rPr lang="en-US" sz="2200" dirty="0" err="1">
                <a:solidFill>
                  <a:schemeClr val="tx1"/>
                </a:solidFill>
                <a:ea typeface="ＭＳ Ｐゴシック" charset="0"/>
              </a:rPr>
              <a:t>BestFS</a:t>
            </a:r>
            <a:endParaRPr lang="en-US" sz="2200" dirty="0">
              <a:solidFill>
                <a:schemeClr val="tx1"/>
              </a:solidFill>
              <a:ea typeface="ＭＳ Ｐゴシック" charset="0"/>
            </a:endParaRPr>
          </a:p>
          <a:p>
            <a:pPr algn="l">
              <a:buSzPct val="125000"/>
              <a:buFont typeface="Gill Sans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ＭＳ Ｐゴシック" charset="0"/>
              </a:rPr>
              <a:t> A*</a:t>
            </a:r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5486400" y="1600200"/>
            <a:ext cx="3484562" cy="387350"/>
          </a:xfrm>
          <a:prstGeom prst="roundRect">
            <a:avLst>
              <a:gd name="adj" fmla="val 36583"/>
            </a:avLst>
          </a:prstGeom>
          <a:solidFill>
            <a:schemeClr val="accent1"/>
          </a:solidFill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2000">
                <a:solidFill>
                  <a:schemeClr val="tx1"/>
                </a:solidFill>
                <a:ea typeface="ＭＳ Ｐゴシック" charset="0"/>
              </a:rPr>
              <a:t>Constraint Satisfaction Problems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43400" y="2101334"/>
            <a:ext cx="0" cy="456165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9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Constraint- Satisfaction Problems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685800"/>
            <a:ext cx="89916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/>
              <a:t>Discrete and Finite Domains</a:t>
            </a:r>
          </a:p>
          <a:p>
            <a:pPr marL="635000" lvl="1">
              <a:defRPr/>
            </a:pPr>
            <a:r>
              <a:rPr lang="en-US" sz="2000" dirty="0" smtClean="0"/>
              <a:t>E.g., map-Coloring, 8-queens puzzle</a:t>
            </a:r>
          </a:p>
          <a:p>
            <a:pPr>
              <a:defRPr/>
            </a:pPr>
            <a:r>
              <a:rPr lang="en-US" sz="2000" dirty="0" smtClean="0"/>
              <a:t>Boolean CSPs</a:t>
            </a:r>
          </a:p>
          <a:p>
            <a:pPr marL="635000" lvl="1">
              <a:defRPr/>
            </a:pPr>
            <a:r>
              <a:rPr lang="en-US" sz="2000" dirty="0" err="1" smtClean="0"/>
              <a:t>Satisfiability</a:t>
            </a:r>
            <a:r>
              <a:rPr lang="en-US" sz="2000" dirty="0" smtClean="0"/>
              <a:t> problems (prototypical NP-Complete problem)</a:t>
            </a:r>
          </a:p>
          <a:p>
            <a:pPr>
              <a:defRPr/>
            </a:pPr>
            <a:r>
              <a:rPr lang="en-US" sz="2000" dirty="0" smtClean="0"/>
              <a:t>Discrete and Infinite Domains</a:t>
            </a:r>
          </a:p>
          <a:p>
            <a:pPr marL="635000" lvl="1">
              <a:defRPr/>
            </a:pPr>
            <a:r>
              <a:rPr lang="en-US" sz="2000" dirty="0" smtClean="0"/>
              <a:t>Scheduling over the set of integers (e.g., all the days after today)</a:t>
            </a:r>
          </a:p>
          <a:p>
            <a:pPr>
              <a:defRPr/>
            </a:pPr>
            <a:r>
              <a:rPr lang="en-US" sz="2000" dirty="0" smtClean="0"/>
              <a:t>Continuous Domains</a:t>
            </a:r>
          </a:p>
          <a:p>
            <a:pPr marL="635000" lvl="1">
              <a:defRPr/>
            </a:pPr>
            <a:r>
              <a:rPr lang="en-US" sz="2000" dirty="0" smtClean="0"/>
              <a:t>Scheduling over continuous time</a:t>
            </a:r>
          </a:p>
          <a:p>
            <a:pPr marL="635000" lvl="1">
              <a:defRPr/>
            </a:pPr>
            <a:r>
              <a:rPr lang="en-US" sz="2000" dirty="0" smtClean="0"/>
              <a:t>Linear Programming problems</a:t>
            </a:r>
          </a:p>
          <a:p>
            <a:pPr marL="1016000" lvl="2">
              <a:defRPr/>
            </a:pPr>
            <a:r>
              <a:rPr lang="en-US" sz="1800" dirty="0" smtClean="0"/>
              <a:t>Constraints are linear inequalities over the variables</a:t>
            </a:r>
          </a:p>
          <a:p>
            <a:pPr marL="0" indent="0">
              <a:buNone/>
              <a:defRPr/>
            </a:pPr>
            <a:endParaRPr lang="en-US" sz="2000" dirty="0" smtClean="0"/>
          </a:p>
          <a:p>
            <a:pPr marL="0" indent="0">
              <a:buNone/>
              <a:defRPr/>
            </a:pPr>
            <a:r>
              <a:rPr lang="en-US" sz="2000" dirty="0" smtClean="0"/>
              <a:t>Additional examples:</a:t>
            </a:r>
          </a:p>
          <a:p>
            <a:pPr>
              <a:defRPr/>
            </a:pPr>
            <a:r>
              <a:rPr lang="en-US" sz="2000" dirty="0" smtClean="0"/>
              <a:t>crossword puzzles, cryptography problems, Sudoku</a:t>
            </a:r>
          </a:p>
          <a:p>
            <a:pPr>
              <a:defRPr/>
            </a:pPr>
            <a:r>
              <a:rPr lang="en-US" sz="2000" dirty="0" smtClean="0"/>
              <a:t>and many classical NP-Complete problems:</a:t>
            </a:r>
          </a:p>
          <a:p>
            <a:pPr marL="635000" lvl="1">
              <a:defRPr/>
            </a:pPr>
            <a:r>
              <a:rPr lang="en-US" sz="2000" dirty="0" smtClean="0"/>
              <a:t>clique problems, vertex-cover, traveling salesman, subset-sum, </a:t>
            </a:r>
            <a:r>
              <a:rPr lang="en-US" sz="2000" dirty="0" err="1" smtClean="0"/>
              <a:t>hamiltonian</a:t>
            </a:r>
            <a:r>
              <a:rPr lang="en-US" sz="2000" dirty="0" smtClean="0"/>
              <a:t>-cycle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285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1" descr="austral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397545" cy="368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752475"/>
            <a:ext cx="8921750" cy="38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154631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9" y="5096948"/>
            <a:ext cx="8688371" cy="168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ustralia-csp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20" y="1981200"/>
            <a:ext cx="2425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Search</a:t>
            </a:r>
            <a:endParaRPr lang="en-US" dirty="0"/>
          </a:p>
        </p:txBody>
      </p:sp>
      <p:pic>
        <p:nvPicPr>
          <p:cNvPr id="4" name="Picture 1" descr="austral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762001"/>
            <a:ext cx="3657599" cy="30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ustralia-csp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96926"/>
            <a:ext cx="3048000" cy="2649047"/>
          </a:xfrm>
          <a:prstGeom prst="rect">
            <a:avLst/>
          </a:prstGeom>
        </p:spPr>
      </p:pic>
      <p:pic>
        <p:nvPicPr>
          <p:cNvPr id="6" name="Picture 5" descr="australia-search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6" y="3742004"/>
            <a:ext cx="7597773" cy="2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Approach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99472"/>
            <a:ext cx="3184151" cy="317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26" y="1143000"/>
            <a:ext cx="53736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079514"/>
            <a:ext cx="8807450" cy="270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79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Backtracking: Forward Checking</a:t>
            </a:r>
            <a:endParaRPr lang="en-US" dirty="0"/>
          </a:p>
        </p:txBody>
      </p:sp>
      <p:pic>
        <p:nvPicPr>
          <p:cNvPr id="4" name="Picture 1" descr="austral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762001"/>
            <a:ext cx="3657599" cy="30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ustralia-csp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96926"/>
            <a:ext cx="3048000" cy="2649047"/>
          </a:xfrm>
          <a:prstGeom prst="rect">
            <a:avLst/>
          </a:prstGeom>
        </p:spPr>
      </p:pic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90220"/>
              </p:ext>
            </p:extLst>
          </p:nvPr>
        </p:nvGraphicFramePr>
        <p:xfrm>
          <a:off x="649290" y="4343400"/>
          <a:ext cx="8037510" cy="2165594"/>
        </p:xfrm>
        <a:graphic>
          <a:graphicData uri="http://schemas.openxmlformats.org/drawingml/2006/table">
            <a:tbl>
              <a:tblPr/>
              <a:tblGrid>
                <a:gridCol w="1415248"/>
                <a:gridCol w="945868"/>
                <a:gridCol w="945868"/>
                <a:gridCol w="947054"/>
                <a:gridCol w="945868"/>
                <a:gridCol w="945868"/>
                <a:gridCol w="945868"/>
                <a:gridCol w="945868"/>
              </a:tblGrid>
              <a:tr h="381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WA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NT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NSW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V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SA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265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Initially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After WA=R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 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 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After Q = G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 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After V=B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RGB</a:t>
                      </a:r>
                    </a:p>
                  </a:txBody>
                  <a:tcPr marL="50800" marR="50800" marT="50806" marB="5080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6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  <p:pic>
        <p:nvPicPr>
          <p:cNvPr id="4" name="Content Placeholder 3" descr="tictacto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762000"/>
            <a:ext cx="8140220" cy="5791200"/>
          </a:xfrm>
        </p:spPr>
      </p:pic>
    </p:spTree>
    <p:extLst>
      <p:ext uri="{BB962C8B-B14F-4D97-AF65-F5344CB8AC3E}">
        <p14:creationId xmlns:p14="http://schemas.microsoft.com/office/powerpoint/2010/main" val="2523034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Backtracking: Intelligent </a:t>
            </a:r>
            <a:r>
              <a:rPr lang="en-US" sz="3300" dirty="0" err="1" smtClean="0"/>
              <a:t>Backjumping</a:t>
            </a:r>
            <a:endParaRPr lang="en-US" sz="3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685800"/>
            <a:ext cx="37084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2" y="863600"/>
            <a:ext cx="1528763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1219200"/>
            <a:ext cx="4040188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622300"/>
            <a:ext cx="850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622300"/>
            <a:ext cx="850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850900"/>
            <a:ext cx="850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838200"/>
            <a:ext cx="863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7" y="743383"/>
            <a:ext cx="4725988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9808"/>
            <a:ext cx="4523369" cy="210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1"/>
          <p:cNvSpPr>
            <a:spLocks/>
          </p:cNvSpPr>
          <p:nvPr/>
        </p:nvSpPr>
        <p:spPr bwMode="auto">
          <a:xfrm>
            <a:off x="131762" y="4267200"/>
            <a:ext cx="904081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ＭＳ Ｐゴシック" charset="0"/>
              </a:rPr>
              <a:t>Assume WA=red and NSW =red, then assign T, NT, Q, SA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112712" y="5410200"/>
            <a:ext cx="890645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800" dirty="0">
                <a:solidFill>
                  <a:schemeClr val="tx1"/>
                </a:solidFill>
                <a:ea typeface="ＭＳ Ｐゴシック" charset="0"/>
              </a:rPr>
              <a:t>SA will cause a conflict, whatever we do...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a typeface="ＭＳ Ｐゴシック" charset="0"/>
              </a:rPr>
              <a:t>Where 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</a:rPr>
              <a:t>should the algorithm </a:t>
            </a:r>
            <a:r>
              <a:rPr lang="en-US" sz="2800" dirty="0" err="1">
                <a:solidFill>
                  <a:schemeClr val="tx1"/>
                </a:solidFill>
                <a:ea typeface="ＭＳ Ｐゴシック" charset="0"/>
              </a:rPr>
              <a:t>backjump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045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 descr="minima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00200"/>
            <a:ext cx="8573895" cy="3619500"/>
          </a:xfrm>
        </p:spPr>
      </p:pic>
    </p:spTree>
    <p:extLst>
      <p:ext uri="{BB962C8B-B14F-4D97-AF65-F5344CB8AC3E}">
        <p14:creationId xmlns:p14="http://schemas.microsoft.com/office/powerpoint/2010/main" val="8736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α-β </a:t>
            </a:r>
            <a:r>
              <a:rPr lang="en-US" dirty="0" smtClean="0"/>
              <a:t>(alpha-beta) pruning</a:t>
            </a:r>
            <a:endParaRPr lang="en-US" dirty="0"/>
          </a:p>
        </p:txBody>
      </p:sp>
      <p:pic>
        <p:nvPicPr>
          <p:cNvPr id="4" name="Picture 3" descr="alpha-beta-prog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848600" cy="579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0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</a:t>
            </a:r>
            <a:endParaRPr lang="en-US" dirty="0"/>
          </a:p>
        </p:txBody>
      </p:sp>
      <p:pic>
        <p:nvPicPr>
          <p:cNvPr id="4" name="Picture 3" descr="chess-evaluatio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2" y="687264"/>
            <a:ext cx="7010400" cy="3046536"/>
          </a:xfrm>
          <a:prstGeom prst="rect">
            <a:avLst/>
          </a:prstGeom>
        </p:spPr>
      </p:pic>
      <p:pic>
        <p:nvPicPr>
          <p:cNvPr id="5" name="Picture 4" descr="horiz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745523"/>
            <a:ext cx="2895600" cy="29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Backgammon</a:t>
            </a:r>
            <a:endParaRPr lang="en-US" dirty="0"/>
          </a:p>
        </p:txBody>
      </p:sp>
      <p:pic>
        <p:nvPicPr>
          <p:cNvPr id="4" name="Picture 3" descr="backgammon-posi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5943600" cy="576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7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Chance in Games</a:t>
            </a:r>
            <a:endParaRPr lang="en-US" dirty="0"/>
          </a:p>
        </p:txBody>
      </p:sp>
      <p:pic>
        <p:nvPicPr>
          <p:cNvPr id="4" name="Picture 3" descr="backgammon-tr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315200" cy="581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1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Issues</a:t>
            </a:r>
            <a:endParaRPr lang="en-US" dirty="0"/>
          </a:p>
        </p:txBody>
      </p:sp>
      <p:pic>
        <p:nvPicPr>
          <p:cNvPr id="4" name="Picture 3" descr="chance-evalu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55507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38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8-queens 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7280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acsys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PracsysTheme</Template>
  <TotalTime>5290</TotalTime>
  <Words>347</Words>
  <Application>Microsoft Macintosh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PracsysTheme</vt:lpstr>
      <vt:lpstr>CS440/520 Artificial Intelligence</vt:lpstr>
      <vt:lpstr>Tic-Tac-Toe</vt:lpstr>
      <vt:lpstr>Minimax Algorithm</vt:lpstr>
      <vt:lpstr>α-β (alpha-beta) pruning</vt:lpstr>
      <vt:lpstr>Chess</vt:lpstr>
      <vt:lpstr>Backgammon</vt:lpstr>
      <vt:lpstr>Chance in Games</vt:lpstr>
      <vt:lpstr>Scaling Issues</vt:lpstr>
      <vt:lpstr>8-queens Example</vt:lpstr>
      <vt:lpstr>Hill Climbing</vt:lpstr>
      <vt:lpstr>Simulated Annealing</vt:lpstr>
      <vt:lpstr>Local Beam Search</vt:lpstr>
      <vt:lpstr>Genetic Algorithms</vt:lpstr>
      <vt:lpstr>Search-based Problems</vt:lpstr>
      <vt:lpstr>Constraint- Satisfaction Problems</vt:lpstr>
      <vt:lpstr>Example</vt:lpstr>
      <vt:lpstr>Backtracking Search</vt:lpstr>
      <vt:lpstr>Local Search Approach</vt:lpstr>
      <vt:lpstr>Backtracking: Forward Checking</vt:lpstr>
      <vt:lpstr>Backtracking: Intelligent Backjumping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Engine Tutorial: PRACSYS Cluster</dc:title>
  <dc:creator>Zakary Littlefield</dc:creator>
  <cp:lastModifiedBy>Kostas Bekris</cp:lastModifiedBy>
  <cp:revision>448</cp:revision>
  <dcterms:created xsi:type="dcterms:W3CDTF">2013-06-17T23:50:20Z</dcterms:created>
  <dcterms:modified xsi:type="dcterms:W3CDTF">2014-09-18T17:24:32Z</dcterms:modified>
</cp:coreProperties>
</file>