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9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51" r:id="rId10"/>
    <p:sldId id="348" r:id="rId11"/>
    <p:sldId id="352" r:id="rId12"/>
    <p:sldId id="349" r:id="rId13"/>
    <p:sldId id="35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53315D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4" autoAdjust="0"/>
  </p:normalViewPr>
  <p:slideViewPr>
    <p:cSldViewPr snapToObjects="1">
      <p:cViewPr>
        <p:scale>
          <a:sx n="80" d="100"/>
          <a:sy n="80" d="100"/>
        </p:scale>
        <p:origin x="-976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2C4FD-EB01-3543-A0F1-049AEFC184B7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C2EE4-A5A9-9B43-8CE8-203B832C2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39616"/>
            <a:ext cx="91440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14860"/>
            <a:ext cx="9144000" cy="1148387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pracsys_bann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41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U_units-banner_red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2824" y="0"/>
            <a:ext cx="7349751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29" y="895800"/>
            <a:ext cx="8897471" cy="583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0545" y="6478030"/>
            <a:ext cx="473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457200" rtl="0" eaLnBrk="1" latinLnBrk="0" hangingPunct="1">
        <a:spcBef>
          <a:spcPct val="0"/>
        </a:spcBef>
        <a:buNone/>
        <a:defRPr sz="3400" b="0" i="0" kern="1200">
          <a:solidFill>
            <a:srgbClr val="FFF000"/>
          </a:solidFill>
          <a:latin typeface="Palatino"/>
          <a:ea typeface="+mj-ea"/>
          <a:cs typeface="Palatino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447800"/>
            <a:ext cx="9144000" cy="1044773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80000"/>
                </a:solidFill>
              </a:rPr>
              <a:t>CS440/520</a:t>
            </a:r>
            <a:r>
              <a:rPr lang="en-US" b="1" dirty="0">
                <a:solidFill>
                  <a:srgbClr val="C80000"/>
                </a:solidFill>
              </a:rPr>
              <a:t/>
            </a:r>
            <a:br>
              <a:rPr lang="en-US" b="1" dirty="0">
                <a:solidFill>
                  <a:srgbClr val="C80000"/>
                </a:solidFill>
              </a:rPr>
            </a:br>
            <a:r>
              <a:rPr lang="en-US" b="1" dirty="0">
                <a:solidFill>
                  <a:srgbClr val="C80000"/>
                </a:solidFill>
              </a:rPr>
              <a:t>Artificial Intelligence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586" y="3124200"/>
            <a:ext cx="7759898" cy="1600200"/>
          </a:xfrm>
          <a:ln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Lecture </a:t>
            </a:r>
            <a:r>
              <a:rPr lang="en-US" u="sng" dirty="0" smtClean="0"/>
              <a:t>7: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Constraint Satisfaction </a:t>
            </a:r>
            <a:r>
              <a:rPr lang="en-US" dirty="0" smtClean="0"/>
              <a:t>Problems and</a:t>
            </a:r>
          </a:p>
          <a:p>
            <a:pPr marL="0" indent="0" algn="ctr">
              <a:buNone/>
            </a:pPr>
            <a:r>
              <a:rPr lang="en-US" dirty="0" smtClean="0"/>
              <a:t>Logic-based Inference</a:t>
            </a:r>
            <a:endParaRPr lang="en-US" dirty="0"/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697632" y="5348883"/>
            <a:ext cx="7715250" cy="58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800" smtClean="0">
                <a:ea typeface="ＭＳ Ｐゴシック" charset="0"/>
                <a:cs typeface="Gill Sans" charset="0"/>
              </a:rPr>
              <a:t>23</a:t>
            </a:r>
            <a:r>
              <a:rPr lang="en-US" sz="2800" smtClean="0">
                <a:ea typeface="ＭＳ Ｐゴシック" charset="0"/>
                <a:cs typeface="Gill Sans" charset="0"/>
              </a:rPr>
              <a:t> </a:t>
            </a:r>
            <a:r>
              <a:rPr lang="en-US" sz="2800" dirty="0" smtClean="0">
                <a:ea typeface="ＭＳ Ｐゴシック" charset="0"/>
                <a:cs typeface="Gill Sans" charset="0"/>
              </a:rPr>
              <a:t>September 2014</a:t>
            </a:r>
            <a:endParaRPr lang="en-US" sz="2800" dirty="0">
              <a:ea typeface="ＭＳ Ｐゴシック" charset="0"/>
              <a:cs typeface="Gill Sans" charset="0"/>
            </a:endParaRPr>
          </a:p>
          <a:p>
            <a:pPr algn="ctr"/>
            <a:r>
              <a:rPr lang="en-US" dirty="0">
                <a:ea typeface="ＭＳ Ｐゴシック" charset="0"/>
                <a:cs typeface="Gill Sans" charset="0"/>
              </a:rPr>
              <a:t>Instructor: Kostas Bekris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1939639" y="40184"/>
            <a:ext cx="7051961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2400" b="1" dirty="0">
                <a:solidFill>
                  <a:srgbClr val="FFFFFF"/>
                </a:solidFill>
                <a:ea typeface="ＭＳ Ｐゴシック" charset="0"/>
                <a:cs typeface="Gill Sans" charset="0"/>
              </a:rPr>
              <a:t>Computer </a:t>
            </a:r>
            <a:r>
              <a:rPr lang="en-US" sz="2400" b="1" dirty="0" smtClean="0">
                <a:solidFill>
                  <a:srgbClr val="FFFFFF"/>
                </a:solidFill>
                <a:ea typeface="ＭＳ Ｐゴシック" charset="0"/>
                <a:cs typeface="Gill Sans" charset="0"/>
              </a:rPr>
              <a:t>Science Department</a:t>
            </a:r>
            <a:endParaRPr lang="en-US" sz="2400" b="1" dirty="0">
              <a:solidFill>
                <a:srgbClr val="FFFFFF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30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Wumpus World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78071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27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Truth Table for Wumpus World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90510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66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Wumpus World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85710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607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Wumpus World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47" y="1312664"/>
            <a:ext cx="7272115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03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Constraint- Satisfaction Problems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" y="685800"/>
            <a:ext cx="89916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 smtClean="0"/>
              <a:t>Discrete and Finite Domains</a:t>
            </a:r>
          </a:p>
          <a:p>
            <a:pPr marL="635000" lvl="1">
              <a:defRPr/>
            </a:pPr>
            <a:r>
              <a:rPr lang="en-US" sz="2000" dirty="0" smtClean="0"/>
              <a:t>E.g., map-Coloring, 8-queens puzzle</a:t>
            </a:r>
          </a:p>
          <a:p>
            <a:pPr>
              <a:defRPr/>
            </a:pPr>
            <a:r>
              <a:rPr lang="en-US" sz="2000" dirty="0" smtClean="0"/>
              <a:t>Boolean CSPs</a:t>
            </a:r>
          </a:p>
          <a:p>
            <a:pPr marL="635000" lvl="1">
              <a:defRPr/>
            </a:pPr>
            <a:r>
              <a:rPr lang="en-US" sz="2000" dirty="0" err="1" smtClean="0"/>
              <a:t>Satisfiability</a:t>
            </a:r>
            <a:r>
              <a:rPr lang="en-US" sz="2000" dirty="0" smtClean="0"/>
              <a:t> problems (prototypical NP-Complete problem)</a:t>
            </a:r>
          </a:p>
          <a:p>
            <a:pPr>
              <a:defRPr/>
            </a:pPr>
            <a:r>
              <a:rPr lang="en-US" sz="2000" dirty="0" smtClean="0"/>
              <a:t>Discrete and Infinite Domains</a:t>
            </a:r>
          </a:p>
          <a:p>
            <a:pPr marL="635000" lvl="1">
              <a:defRPr/>
            </a:pPr>
            <a:r>
              <a:rPr lang="en-US" sz="2000" dirty="0" smtClean="0"/>
              <a:t>Scheduling over the set of integers (e.g., all the days after today)</a:t>
            </a:r>
          </a:p>
          <a:p>
            <a:pPr>
              <a:defRPr/>
            </a:pPr>
            <a:r>
              <a:rPr lang="en-US" sz="2000" dirty="0" smtClean="0"/>
              <a:t>Continuous Domains</a:t>
            </a:r>
          </a:p>
          <a:p>
            <a:pPr marL="635000" lvl="1">
              <a:defRPr/>
            </a:pPr>
            <a:r>
              <a:rPr lang="en-US" sz="2000" dirty="0" smtClean="0"/>
              <a:t>Scheduling over continuous time</a:t>
            </a:r>
          </a:p>
          <a:p>
            <a:pPr marL="635000" lvl="1">
              <a:defRPr/>
            </a:pPr>
            <a:r>
              <a:rPr lang="en-US" sz="2000" dirty="0" smtClean="0"/>
              <a:t>Linear Programming problems</a:t>
            </a:r>
          </a:p>
          <a:p>
            <a:pPr marL="1016000" lvl="2">
              <a:defRPr/>
            </a:pPr>
            <a:r>
              <a:rPr lang="en-US" sz="1800" dirty="0" smtClean="0"/>
              <a:t>Constraints are linear inequalities over the variables</a:t>
            </a:r>
          </a:p>
          <a:p>
            <a:pPr marL="0" indent="0">
              <a:buNone/>
              <a:defRPr/>
            </a:pPr>
            <a:endParaRPr lang="en-US" sz="2000" dirty="0" smtClean="0"/>
          </a:p>
          <a:p>
            <a:pPr marL="0" indent="0">
              <a:buNone/>
              <a:defRPr/>
            </a:pPr>
            <a:r>
              <a:rPr lang="en-US" sz="2000" dirty="0" smtClean="0"/>
              <a:t>Additional examples:</a:t>
            </a:r>
          </a:p>
          <a:p>
            <a:pPr>
              <a:defRPr/>
            </a:pPr>
            <a:r>
              <a:rPr lang="en-US" sz="2000" dirty="0" smtClean="0"/>
              <a:t>crossword puzzles, cryptography problems, Sudoku</a:t>
            </a:r>
          </a:p>
          <a:p>
            <a:pPr>
              <a:defRPr/>
            </a:pPr>
            <a:r>
              <a:rPr lang="en-US" sz="2000" dirty="0" smtClean="0"/>
              <a:t>and many classical NP-Complete problems:</a:t>
            </a:r>
          </a:p>
          <a:p>
            <a:pPr marL="635000" lvl="1">
              <a:defRPr/>
            </a:pPr>
            <a:r>
              <a:rPr lang="en-US" sz="2000" dirty="0" smtClean="0"/>
              <a:t>clique problems, vertex-cover, traveling salesman, subset-sum, </a:t>
            </a:r>
            <a:r>
              <a:rPr lang="en-US" sz="2000" dirty="0" err="1" smtClean="0"/>
              <a:t>hamiltonian</a:t>
            </a:r>
            <a:r>
              <a:rPr lang="en-US" sz="2000" dirty="0" smtClean="0"/>
              <a:t>-cycle</a:t>
            </a:r>
          </a:p>
        </p:txBody>
      </p:sp>
    </p:spTree>
    <p:extLst>
      <p:ext uri="{BB962C8B-B14F-4D97-AF65-F5344CB8AC3E}">
        <p14:creationId xmlns:p14="http://schemas.microsoft.com/office/powerpoint/2010/main" val="1442856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1" descr="australi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4397545" cy="368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752475"/>
            <a:ext cx="8921750" cy="38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3154631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9" y="5096948"/>
            <a:ext cx="8688371" cy="168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australia-csp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20" y="1981200"/>
            <a:ext cx="24257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6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Search</a:t>
            </a:r>
            <a:endParaRPr lang="en-US" dirty="0"/>
          </a:p>
        </p:txBody>
      </p:sp>
      <p:pic>
        <p:nvPicPr>
          <p:cNvPr id="4" name="Picture 1" descr="australi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762001"/>
            <a:ext cx="3657599" cy="306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ustralia-csp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796926"/>
            <a:ext cx="3048000" cy="2649047"/>
          </a:xfrm>
          <a:prstGeom prst="rect">
            <a:avLst/>
          </a:prstGeom>
        </p:spPr>
      </p:pic>
      <p:pic>
        <p:nvPicPr>
          <p:cNvPr id="6" name="Picture 5" descr="australia-search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6" y="3742004"/>
            <a:ext cx="7597773" cy="29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1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 Approach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99472"/>
            <a:ext cx="3184151" cy="317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026" y="1143000"/>
            <a:ext cx="537368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4079514"/>
            <a:ext cx="8807450" cy="270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79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Backtracking: Forward Checking</a:t>
            </a:r>
            <a:endParaRPr lang="en-US" dirty="0"/>
          </a:p>
        </p:txBody>
      </p:sp>
      <p:pic>
        <p:nvPicPr>
          <p:cNvPr id="4" name="Picture 1" descr="australi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762001"/>
            <a:ext cx="3657599" cy="306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ustralia-csp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796926"/>
            <a:ext cx="3048000" cy="2649047"/>
          </a:xfrm>
          <a:prstGeom prst="rect">
            <a:avLst/>
          </a:prstGeom>
        </p:spPr>
      </p:pic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190220"/>
              </p:ext>
            </p:extLst>
          </p:nvPr>
        </p:nvGraphicFramePr>
        <p:xfrm>
          <a:off x="649290" y="4343400"/>
          <a:ext cx="8037510" cy="2165594"/>
        </p:xfrm>
        <a:graphic>
          <a:graphicData uri="http://schemas.openxmlformats.org/drawingml/2006/table">
            <a:tbl>
              <a:tblPr/>
              <a:tblGrid>
                <a:gridCol w="1415248"/>
                <a:gridCol w="945868"/>
                <a:gridCol w="945868"/>
                <a:gridCol w="947054"/>
                <a:gridCol w="945868"/>
                <a:gridCol w="945868"/>
                <a:gridCol w="945868"/>
                <a:gridCol w="945868"/>
              </a:tblGrid>
              <a:tr h="381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WA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NT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NSW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V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SA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265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Initially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3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After WA=R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G 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G 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After Q = G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G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 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After V=B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G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6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smtClean="0"/>
              <a:t>Backtracking: Intelligent </a:t>
            </a:r>
            <a:r>
              <a:rPr lang="en-US" sz="3300" dirty="0" err="1" smtClean="0"/>
              <a:t>Backjumping</a:t>
            </a:r>
            <a:endParaRPr lang="en-US" sz="3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685800"/>
            <a:ext cx="37084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2" y="863600"/>
            <a:ext cx="1528763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1219200"/>
            <a:ext cx="4040188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2" y="622300"/>
            <a:ext cx="850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2" y="622300"/>
            <a:ext cx="850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2" y="850900"/>
            <a:ext cx="850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2" y="838200"/>
            <a:ext cx="863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7" y="743383"/>
            <a:ext cx="4725988" cy="86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29808"/>
            <a:ext cx="4523369" cy="210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1"/>
          <p:cNvSpPr>
            <a:spLocks/>
          </p:cNvSpPr>
          <p:nvPr/>
        </p:nvSpPr>
        <p:spPr bwMode="auto">
          <a:xfrm>
            <a:off x="131762" y="4267200"/>
            <a:ext cx="9040813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ＭＳ Ｐゴシック" charset="0"/>
              </a:rPr>
              <a:t>Assume WA=red and NSW =red, then assign T, NT, Q, SA</a:t>
            </a: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112712" y="5410200"/>
            <a:ext cx="890645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800" dirty="0">
                <a:solidFill>
                  <a:schemeClr val="tx1"/>
                </a:solidFill>
                <a:ea typeface="ＭＳ Ｐゴシック" charset="0"/>
              </a:rPr>
              <a:t>SA will cause a conflict, whatever we do...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ea typeface="ＭＳ Ｐゴシック" charset="0"/>
              </a:rPr>
              <a:t>Where 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</a:rPr>
              <a:t>should the algorithm </a:t>
            </a:r>
            <a:r>
              <a:rPr lang="en-US" sz="2800" dirty="0" err="1">
                <a:solidFill>
                  <a:schemeClr val="tx1"/>
                </a:solidFill>
                <a:ea typeface="ＭＳ Ｐゴシック" charset="0"/>
              </a:rPr>
              <a:t>backjump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045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Binary CSP example: </a:t>
            </a:r>
            <a:r>
              <a:rPr lang="en-US" dirty="0" err="1" smtClean="0"/>
              <a:t>Wumpus</a:t>
            </a:r>
            <a:r>
              <a:rPr lang="en-US" dirty="0" smtClean="0"/>
              <a:t> </a:t>
            </a:r>
            <a:r>
              <a:rPr lang="en-US" dirty="0" smtClean="0"/>
              <a:t>World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66" y="1589485"/>
            <a:ext cx="4598789" cy="447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27" y="1509117"/>
            <a:ext cx="1446609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94" y="2411016"/>
            <a:ext cx="1276945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242" y="3303984"/>
            <a:ext cx="1196578" cy="4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664" y="4304109"/>
            <a:ext cx="129480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" y="5134570"/>
            <a:ext cx="2000250" cy="7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77" y="1705570"/>
            <a:ext cx="905247" cy="286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45" y="1629668"/>
            <a:ext cx="955477" cy="955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732360"/>
            <a:ext cx="87510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61047"/>
            <a:ext cx="9644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45" y="2661047"/>
            <a:ext cx="9644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242" y="2652117"/>
            <a:ext cx="991195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58" y="2652117"/>
            <a:ext cx="991195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7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086" y="3661172"/>
            <a:ext cx="991195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242" y="4670227"/>
            <a:ext cx="991195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9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58" y="4670227"/>
            <a:ext cx="991195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0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086" y="4670227"/>
            <a:ext cx="991195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1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141" y="4670227"/>
            <a:ext cx="991195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16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Truth Tables</a:t>
            </a:r>
          </a:p>
        </p:txBody>
      </p:sp>
      <p:graphicFrame>
        <p:nvGraphicFramePr>
          <p:cNvPr id="21506" name="Group 2"/>
          <p:cNvGraphicFramePr>
            <a:graphicFrameLocks noGrp="1"/>
          </p:cNvGraphicFramePr>
          <p:nvPr/>
        </p:nvGraphicFramePr>
        <p:xfrm>
          <a:off x="927572" y="1625203"/>
          <a:ext cx="7296670" cy="3598664"/>
        </p:xfrm>
        <a:graphic>
          <a:graphicData uri="http://schemas.openxmlformats.org/drawingml/2006/table">
            <a:tbl>
              <a:tblPr/>
              <a:tblGrid>
                <a:gridCol w="1041424"/>
                <a:gridCol w="1042541"/>
                <a:gridCol w="1042541"/>
                <a:gridCol w="1042541"/>
                <a:gridCol w="1042541"/>
                <a:gridCol w="1042541"/>
                <a:gridCol w="1042541"/>
              </a:tblGrid>
              <a:tr h="718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¬P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Apple Symbols" charset="0"/>
                          <a:sym typeface="Gill Sans" charset="0"/>
                        </a:rPr>
                        <a:t>P∧Q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Apple Symbols" charset="0"/>
                          <a:sym typeface="Gill Sans" charset="0"/>
                        </a:rPr>
                        <a:t>P∨Q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P⇒Q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P⇔Q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FALSE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TRUE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35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acsysTheme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PracsysTheme</Template>
  <TotalTime>5395</TotalTime>
  <Words>289</Words>
  <Application>Microsoft Macintosh PowerPoint</Application>
  <PresentationFormat>On-screen Show (4:3)</PresentationFormat>
  <Paragraphs>110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PracsysTheme</vt:lpstr>
      <vt:lpstr>CS440/520 Artificial Intelligence</vt:lpstr>
      <vt:lpstr>Constraint- Satisfaction Problems</vt:lpstr>
      <vt:lpstr>Example</vt:lpstr>
      <vt:lpstr>Backtracking Search</vt:lpstr>
      <vt:lpstr>Local Search Approach</vt:lpstr>
      <vt:lpstr>Backtracking: Forward Checking</vt:lpstr>
      <vt:lpstr>Backtracking: Intelligent Backjumping</vt:lpstr>
      <vt:lpstr>Binary CSP example: Wumpus World</vt:lpstr>
      <vt:lpstr>Truth Tables</vt:lpstr>
      <vt:lpstr>Wumpus World</vt:lpstr>
      <vt:lpstr>Truth Table for Wumpus World</vt:lpstr>
      <vt:lpstr>Wumpus World</vt:lpstr>
      <vt:lpstr>Wumpus World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Engine Tutorial: PRACSYS Cluster</dc:title>
  <dc:creator>Zakary Littlefield</dc:creator>
  <cp:lastModifiedBy>Kostas Bekris</cp:lastModifiedBy>
  <cp:revision>454</cp:revision>
  <dcterms:created xsi:type="dcterms:W3CDTF">2013-06-17T23:50:20Z</dcterms:created>
  <dcterms:modified xsi:type="dcterms:W3CDTF">2014-09-23T17:28:55Z</dcterms:modified>
</cp:coreProperties>
</file>