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BFB-53A7-2946-9127-FBEF995CA6A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E108-E381-C34D-8330-CE720B902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421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BFB-53A7-2946-9127-FBEF995CA6A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E108-E381-C34D-8330-CE720B902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2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BFB-53A7-2946-9127-FBEF995CA6A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E108-E381-C34D-8330-CE720B902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10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BFB-53A7-2946-9127-FBEF995CA6A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E108-E381-C34D-8330-CE720B902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90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BFB-53A7-2946-9127-FBEF995CA6A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E108-E381-C34D-8330-CE720B902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480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BFB-53A7-2946-9127-FBEF995CA6A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E108-E381-C34D-8330-CE720B902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64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BFB-53A7-2946-9127-FBEF995CA6A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E108-E381-C34D-8330-CE720B902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935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BFB-53A7-2946-9127-FBEF995CA6A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E108-E381-C34D-8330-CE720B902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070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BFB-53A7-2946-9127-FBEF995CA6A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E108-E381-C34D-8330-CE720B902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261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BFB-53A7-2946-9127-FBEF995CA6A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E108-E381-C34D-8330-CE720B902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105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BFB-53A7-2946-9127-FBEF995CA6A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E108-E381-C34D-8330-CE720B902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080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9BFB-53A7-2946-9127-FBEF995CA6A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0E108-E381-C34D-8330-CE720B902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394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3" y="74222"/>
            <a:ext cx="9056319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High Correlation btw Education &amp; years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80571" y="2016690"/>
          <a:ext cx="6200382" cy="4382040"/>
        </p:xfrm>
        <a:graphic>
          <a:graphicData uri="http://schemas.openxmlformats.org/drawingml/2006/table">
            <a:tbl>
              <a:tblPr/>
              <a:tblGrid>
                <a:gridCol w="509271"/>
                <a:gridCol w="1188302"/>
                <a:gridCol w="1616937"/>
                <a:gridCol w="1493864"/>
                <a:gridCol w="1392008"/>
              </a:tblGrid>
              <a:tr h="114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Years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Education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count(capitalgains)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sum(capitalgains)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capitalloss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Preschool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49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1,265,044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3,391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1st-4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166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4,340,501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551,416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Masters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11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1,412,387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1,603,449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5th-6th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321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7,044,365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  22,728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7th-8th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627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15,691,573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130,118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9th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463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8,186,744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  11,467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10th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726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22,391,779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  45,027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11th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757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20,454,213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  40,327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12th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293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7,098,386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9,077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HS-grad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9,838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223,588,768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715,367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Some-college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6,430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145,176,681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490,105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Assoc-voc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1,369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31,100,304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1,476,739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Assoc-acdm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1,052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23,932,935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1,035,684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Bachelors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5,323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120,214,160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6,560,564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Masters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11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2,019,967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1,524,158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Masters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1,687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50,652,868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2,834,611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Prof-school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576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18,767,500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689,928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Doctorate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80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1,679,982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122,372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Masters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11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2,014,176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1,469,808 </a:t>
                      </a:r>
                    </a:p>
                  </a:txBody>
                  <a:tcPr marL="5742" marR="5742" marT="5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681" y="1129540"/>
            <a:ext cx="8793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is almost a one to one mapping between Education and years. For each year there is a single </a:t>
            </a:r>
            <a:r>
              <a:rPr lang="en-US" sz="2000" smtClean="0"/>
              <a:t>prominent education.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7682" y="1966587"/>
            <a:ext cx="2517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SELECT Years, Education, count(</a:t>
            </a:r>
            <a:r>
              <a:rPr lang="en-IN" dirty="0" err="1" smtClean="0"/>
              <a:t>capitalgains</a:t>
            </a:r>
            <a:r>
              <a:rPr lang="en-IN" dirty="0" smtClean="0"/>
              <a:t>), sum(</a:t>
            </a:r>
            <a:r>
              <a:rPr lang="en-IN" dirty="0" err="1" smtClean="0"/>
              <a:t>capitalgains</a:t>
            </a:r>
            <a:r>
              <a:rPr lang="en-IN" dirty="0" smtClean="0"/>
              <a:t>), sum(</a:t>
            </a:r>
            <a:r>
              <a:rPr lang="en-IN" dirty="0" err="1" smtClean="0"/>
              <a:t>capitalloss</a:t>
            </a:r>
            <a:r>
              <a:rPr lang="en-IN" dirty="0" smtClean="0"/>
              <a:t>) </a:t>
            </a:r>
          </a:p>
          <a:p>
            <a:r>
              <a:rPr lang="en-IN" dirty="0" smtClean="0"/>
              <a:t>FROM PracticeDB.541puzzle group by </a:t>
            </a:r>
          </a:p>
          <a:p>
            <a:r>
              <a:rPr lang="en-IN" dirty="0" smtClean="0"/>
              <a:t>Education, Years </a:t>
            </a:r>
          </a:p>
          <a:p>
            <a:r>
              <a:rPr lang="en-IN" dirty="0" smtClean="0"/>
              <a:t>having count(</a:t>
            </a:r>
            <a:r>
              <a:rPr lang="en-IN" dirty="0" err="1" smtClean="0"/>
              <a:t>capitalgains</a:t>
            </a:r>
            <a:r>
              <a:rPr lang="en-IN" dirty="0" smtClean="0"/>
              <a:t>)&gt;10;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104" y="5189309"/>
            <a:ext cx="25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account for 29790 of the 29,954 </a:t>
            </a:r>
            <a:r>
              <a:rPr lang="en-US" dirty="0" err="1" smtClean="0"/>
              <a:t>tuples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Loss </a:t>
            </a:r>
            <a:r>
              <a:rPr lang="en-US" smtClean="0"/>
              <a:t>Analysis - I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2229" y="1417638"/>
          <a:ext cx="4048411" cy="4260574"/>
        </p:xfrm>
        <a:graphic>
          <a:graphicData uri="http://schemas.openxmlformats.org/drawingml/2006/table">
            <a:tbl>
              <a:tblPr/>
              <a:tblGrid>
                <a:gridCol w="1727980"/>
                <a:gridCol w="2320431"/>
              </a:tblGrid>
              <a:tr h="1356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Education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sum(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capitalloss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Masters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19,605,058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Bachelors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6,964,422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Doctorate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6,903,884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Assoc-voc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2,512,996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HS-grad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1,364,776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Prof-school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1,074,035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Assoc-acdm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1,039,166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7th-8th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999,475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11th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962,457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Some-college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869,752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1st-4th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852,487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12th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503,731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5th-6th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205,575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Preschool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55,449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10th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45,027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9th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11,467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8098" y="3369501"/>
            <a:ext cx="4121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SELECT Education, </a:t>
            </a:r>
            <a:r>
              <a:rPr lang="en-IN" dirty="0" err="1" smtClean="0"/>
              <a:t>avg</a:t>
            </a:r>
            <a:r>
              <a:rPr lang="en-IN" dirty="0" smtClean="0"/>
              <a:t>(</a:t>
            </a:r>
            <a:r>
              <a:rPr lang="en-IN" dirty="0" err="1" smtClean="0"/>
              <a:t>capitalloss</a:t>
            </a:r>
            <a:r>
              <a:rPr lang="en-IN" dirty="0" smtClean="0"/>
              <a:t>), sum(</a:t>
            </a:r>
            <a:r>
              <a:rPr lang="en-IN" dirty="0" err="1" smtClean="0"/>
              <a:t>capitalloss</a:t>
            </a:r>
            <a:r>
              <a:rPr lang="en-IN" dirty="0" smtClean="0"/>
              <a:t>) </a:t>
            </a:r>
          </a:p>
          <a:p>
            <a:r>
              <a:rPr lang="en-IN" dirty="0" smtClean="0"/>
              <a:t>FROM PracticeDB.541puzzle </a:t>
            </a:r>
          </a:p>
          <a:p>
            <a:r>
              <a:rPr lang="en-IN" dirty="0" smtClean="0"/>
              <a:t>group by Education </a:t>
            </a:r>
          </a:p>
          <a:p>
            <a:r>
              <a:rPr lang="en-IN" dirty="0" smtClean="0"/>
              <a:t>order by sum(</a:t>
            </a:r>
            <a:r>
              <a:rPr lang="en-IN" dirty="0" err="1" smtClean="0"/>
              <a:t>capitalloss</a:t>
            </a:r>
            <a:r>
              <a:rPr lang="en-IN" dirty="0" smtClean="0"/>
              <a:t>) </a:t>
            </a:r>
            <a:r>
              <a:rPr lang="en-IN" dirty="0" err="1" smtClean="0"/>
              <a:t>desc</a:t>
            </a:r>
            <a:r>
              <a:rPr lang="en-IN" dirty="0" smtClean="0"/>
              <a:t>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098" y="1417638"/>
            <a:ext cx="4121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see that higher education also leads to a higher </a:t>
            </a:r>
            <a:r>
              <a:rPr lang="en-US" dirty="0" err="1" smtClean="0"/>
              <a:t>capitalloss</a:t>
            </a:r>
            <a:r>
              <a:rPr lang="en-US" dirty="0" smtClean="0"/>
              <a:t>. Whereas lower education has negligible </a:t>
            </a:r>
            <a:r>
              <a:rPr lang="en-US" dirty="0" err="1" smtClean="0"/>
              <a:t>capitalloss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6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Loss Analysis - II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24196" y="1356243"/>
          <a:ext cx="5169075" cy="2838450"/>
        </p:xfrm>
        <a:graphic>
          <a:graphicData uri="http://schemas.openxmlformats.org/drawingml/2006/table">
            <a:tbl>
              <a:tblPr/>
              <a:tblGrid>
                <a:gridCol w="1852252"/>
                <a:gridCol w="1701487"/>
                <a:gridCol w="161533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capitalloss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sum(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capitalloss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Never-worked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149,015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3,576,359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Without-pay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79,578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2,705,653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Self-emp-inc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4,521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4,936,876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Federal-gov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3,756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3,587,051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State-gov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3,679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4,359,130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Local-gov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2,127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4,339,835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2,073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3,018,238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Self-emp-not-inc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1,791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4,415,402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Private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629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13,031,213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16" y="1417638"/>
            <a:ext cx="317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Never-worked and without-pay have a very high 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err="1" smtClean="0"/>
              <a:t>capitalloss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316" y="3093929"/>
            <a:ext cx="3801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SELECT Status, </a:t>
            </a:r>
            <a:r>
              <a:rPr lang="en-IN" dirty="0" err="1" smtClean="0"/>
              <a:t>avg</a:t>
            </a:r>
            <a:r>
              <a:rPr lang="en-IN" dirty="0" smtClean="0"/>
              <a:t>(</a:t>
            </a:r>
            <a:r>
              <a:rPr lang="en-IN" dirty="0" err="1" smtClean="0"/>
              <a:t>capitalloss</a:t>
            </a:r>
            <a:r>
              <a:rPr lang="en-IN" dirty="0" smtClean="0"/>
              <a:t>), sum(</a:t>
            </a:r>
            <a:r>
              <a:rPr lang="en-IN" dirty="0" err="1" smtClean="0"/>
              <a:t>capitalloss</a:t>
            </a:r>
            <a:r>
              <a:rPr lang="en-IN" dirty="0" smtClean="0"/>
              <a:t>) </a:t>
            </a:r>
          </a:p>
          <a:p>
            <a:r>
              <a:rPr lang="en-IN" dirty="0" smtClean="0"/>
              <a:t>FROM PracticeDB.541puzzle </a:t>
            </a:r>
          </a:p>
          <a:p>
            <a:r>
              <a:rPr lang="en-IN" dirty="0" smtClean="0"/>
              <a:t>group by Status </a:t>
            </a:r>
          </a:p>
          <a:p>
            <a:r>
              <a:rPr lang="en-IN" dirty="0" smtClean="0"/>
              <a:t>order by </a:t>
            </a:r>
            <a:r>
              <a:rPr lang="en-IN" dirty="0" err="1" smtClean="0"/>
              <a:t>avg</a:t>
            </a:r>
            <a:r>
              <a:rPr lang="en-IN" dirty="0" smtClean="0"/>
              <a:t>(</a:t>
            </a:r>
            <a:r>
              <a:rPr lang="en-IN" dirty="0" err="1" smtClean="0"/>
              <a:t>capitalloss</a:t>
            </a:r>
            <a:r>
              <a:rPr lang="en-IN" dirty="0" smtClean="0"/>
              <a:t>) </a:t>
            </a:r>
            <a:r>
              <a:rPr lang="en-IN" dirty="0" err="1" smtClean="0"/>
              <a:t>desc</a:t>
            </a:r>
            <a:r>
              <a:rPr lang="en-IN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396</Words>
  <Application>Microsoft Office PowerPoint</Application>
  <PresentationFormat>On-screen Show (4:3)</PresentationFormat>
  <Paragraphs>183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High Correlation btw Education &amp; years</vt:lpstr>
      <vt:lpstr>Loss Analysis - I</vt:lpstr>
      <vt:lpstr>Loss Analysis - II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Tugba</dc:creator>
  <cp:lastModifiedBy>sachinsri12345</cp:lastModifiedBy>
  <cp:revision>45</cp:revision>
  <dcterms:created xsi:type="dcterms:W3CDTF">2015-02-25T07:40:57Z</dcterms:created>
  <dcterms:modified xsi:type="dcterms:W3CDTF">2015-02-25T22:40:53Z</dcterms:modified>
</cp:coreProperties>
</file>