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28"/>
  </p:notesMasterIdLst>
  <p:sldIdLst>
    <p:sldId id="256" r:id="rId5"/>
    <p:sldId id="263" r:id="rId6"/>
    <p:sldId id="314" r:id="rId7"/>
    <p:sldId id="315" r:id="rId8"/>
    <p:sldId id="335" r:id="rId9"/>
    <p:sldId id="336" r:id="rId10"/>
    <p:sldId id="337" r:id="rId11"/>
    <p:sldId id="338" r:id="rId12"/>
    <p:sldId id="339" r:id="rId13"/>
    <p:sldId id="358" r:id="rId14"/>
    <p:sldId id="340" r:id="rId15"/>
    <p:sldId id="341" r:id="rId16"/>
    <p:sldId id="342" r:id="rId17"/>
    <p:sldId id="352" r:id="rId18"/>
    <p:sldId id="353" r:id="rId19"/>
    <p:sldId id="357" r:id="rId20"/>
    <p:sldId id="356" r:id="rId21"/>
    <p:sldId id="343" r:id="rId22"/>
    <p:sldId id="345" r:id="rId23"/>
    <p:sldId id="347" r:id="rId24"/>
    <p:sldId id="349" r:id="rId25"/>
    <p:sldId id="359" r:id="rId26"/>
    <p:sldId id="351" r:id="rId2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Georgia Pro Black" panose="02040A02050405020203" pitchFamily="18" charset="0"/>
      <p:bold r:id="rId35"/>
      <p:boldItalic r:id="rId36"/>
    </p:embeddedFont>
    <p:embeddedFont>
      <p:font typeface="Jura Medium" panose="020B0604020202020204" charset="0"/>
      <p:regular r:id="rId37"/>
      <p:bold r:id="rId38"/>
    </p:embeddedFont>
    <p:embeddedFont>
      <p:font typeface="Monda" panose="020B0604020202020204" charset="0"/>
      <p:regular r:id="rId39"/>
      <p:bold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DEEF"/>
    <a:srgbClr val="DFE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C1C3E0-4FF6-4CBC-8CC6-3BCB3DF60467}" v="438" dt="2023-07-17T13:30:37.594"/>
  </p1510:revLst>
</p1510:revInfo>
</file>

<file path=ppt/tableStyles.xml><?xml version="1.0" encoding="utf-8"?>
<a:tblStyleLst xmlns:a="http://schemas.openxmlformats.org/drawingml/2006/main" def="{3AEECCFB-4074-4C04-AE0E-F9538744883C}">
  <a:tblStyle styleId="{3AEECCFB-4074-4C04-AE0E-F953874488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90" d="100"/>
          <a:sy n="90" d="100"/>
        </p:scale>
        <p:origin x="7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err="1">
                <a:solidFill>
                  <a:schemeClr val="accent2"/>
                </a:solidFill>
              </a:rPr>
              <a:t>Jumlah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 err="1">
                <a:solidFill>
                  <a:schemeClr val="accent2"/>
                </a:solidFill>
              </a:rPr>
              <a:t>Anggota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 err="1">
                <a:solidFill>
                  <a:schemeClr val="accent2"/>
                </a:solidFill>
              </a:rPr>
              <a:t>setiap</a:t>
            </a:r>
            <a:r>
              <a:rPr lang="en-US" b="1">
                <a:solidFill>
                  <a:schemeClr val="accent2"/>
                </a:solidFill>
              </a:rPr>
              <a:t> </a:t>
            </a:r>
            <a:r>
              <a:rPr lang="en-US" b="1" err="1">
                <a:solidFill>
                  <a:schemeClr val="accent2"/>
                </a:solidFill>
              </a:rPr>
              <a:t>Klaster</a:t>
            </a:r>
            <a:endParaRPr lang="en-US" b="1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0-4459-AEEA-442C6A853CAC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1B0-4459-AEEA-442C6A853CAC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0-4459-AEEA-442C6A853CAC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1B0-4459-AEEA-442C6A853CAC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>
                  <a:lumMod val="90000"/>
                </a:schemeClr>
              </a:solidFill>
              <a:ln w="127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0-4459-AEEA-442C6A853CAC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A449C595-8BC8-4A1D-8A7D-37ADEFBFB98F}" type="VALUE">
                      <a:rPr lang="en-US">
                        <a:solidFill>
                          <a:schemeClr val="tx1"/>
                        </a:solidFill>
                      </a:rPr>
                      <a:pPr/>
                      <a:t>[VALUE]</a:t>
                    </a:fld>
                    <a:endParaRPr lang="en-ID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1B0-4459-AEEA-442C6A853C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14</c:v>
                </c:pt>
                <c:pt idx="1">
                  <c:v>11</c:v>
                </c:pt>
                <c:pt idx="2">
                  <c:v>10</c:v>
                </c:pt>
                <c:pt idx="3">
                  <c:v>29</c:v>
                </c:pt>
                <c:pt idx="4">
                  <c:v>2</c:v>
                </c:pt>
                <c:pt idx="5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B0-4459-AEEA-442C6A853CA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027135"/>
        <c:axId val="7028095"/>
      </c:barChart>
      <c:catAx>
        <c:axId val="70271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err="1">
                    <a:solidFill>
                      <a:schemeClr val="accent2"/>
                    </a:solidFill>
                  </a:rPr>
                  <a:t>Klaster</a:t>
                </a:r>
                <a:endParaRPr lang="en-ID">
                  <a:solidFill>
                    <a:schemeClr val="accent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8095"/>
        <c:crosses val="autoZero"/>
        <c:auto val="1"/>
        <c:lblAlgn val="ctr"/>
        <c:lblOffset val="100"/>
        <c:noMultiLvlLbl val="0"/>
      </c:catAx>
      <c:valAx>
        <c:axId val="7028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D" err="1">
                    <a:solidFill>
                      <a:schemeClr val="accent2"/>
                    </a:solidFill>
                  </a:rPr>
                  <a:t>Jumlah</a:t>
                </a:r>
                <a:r>
                  <a:rPr lang="en-ID">
                    <a:solidFill>
                      <a:schemeClr val="accent2"/>
                    </a:solidFill>
                  </a:rPr>
                  <a:t> </a:t>
                </a:r>
                <a:r>
                  <a:rPr lang="en-ID" err="1">
                    <a:solidFill>
                      <a:schemeClr val="accent2"/>
                    </a:solidFill>
                  </a:rPr>
                  <a:t>Anggota</a:t>
                </a:r>
                <a:endParaRPr lang="en-ID">
                  <a:solidFill>
                    <a:schemeClr val="accent2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271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498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647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9318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7687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6560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10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921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8789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0092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63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8978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54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010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511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895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274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07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064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720800"/>
            <a:ext cx="4218300" cy="28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500"/>
              <a:buNone/>
              <a:defRPr sz="55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97496"/>
            <a:ext cx="4218300" cy="3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highlight>
                  <a:schemeClr val="accent2"/>
                </a:highlight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800550" y="0"/>
            <a:ext cx="23598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25" y="4646550"/>
            <a:ext cx="6793800" cy="50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2485725"/>
            <a:ext cx="6576000" cy="11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0"/>
              <a:buNone/>
              <a:defRPr sz="7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1"/>
          <p:cNvSpPr txBox="1">
            <a:spLocks noGrp="1"/>
          </p:cNvSpPr>
          <p:nvPr>
            <p:ph type="subTitle" idx="1"/>
          </p:nvPr>
        </p:nvSpPr>
        <p:spPr>
          <a:xfrm>
            <a:off x="1284000" y="3605699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-50" y="4659200"/>
            <a:ext cx="9144000" cy="49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-50" y="-12925"/>
            <a:ext cx="9144000" cy="552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11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89" name="Google Shape;89;p11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11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11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/>
          <p:nvPr/>
        </p:nvSpPr>
        <p:spPr>
          <a:xfrm rot="5400000">
            <a:off x="4063400" y="583050"/>
            <a:ext cx="4983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1"/>
          </p:nvPr>
        </p:nvSpPr>
        <p:spPr>
          <a:xfrm>
            <a:off x="4788352" y="2828425"/>
            <a:ext cx="3068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2"/>
          </p:nvPr>
        </p:nvSpPr>
        <p:spPr>
          <a:xfrm>
            <a:off x="837500" y="2828425"/>
            <a:ext cx="3068100" cy="11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ubTitle" idx="3"/>
          </p:nvPr>
        </p:nvSpPr>
        <p:spPr>
          <a:xfrm>
            <a:off x="837513" y="2269525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164" name="Google Shape;164;p19"/>
          <p:cNvSpPr txBox="1">
            <a:spLocks noGrp="1"/>
          </p:cNvSpPr>
          <p:nvPr>
            <p:ph type="subTitle" idx="4"/>
          </p:nvPr>
        </p:nvSpPr>
        <p:spPr>
          <a:xfrm>
            <a:off x="4788370" y="2269525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grpSp>
        <p:nvGrpSpPr>
          <p:cNvPr id="165" name="Google Shape;165;p1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166" name="Google Shape;166;p1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/>
          <p:nvPr/>
        </p:nvSpPr>
        <p:spPr>
          <a:xfrm rot="5400000">
            <a:off x="4064600" y="558750"/>
            <a:ext cx="497100" cy="867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subTitle" idx="1"/>
          </p:nvPr>
        </p:nvSpPr>
        <p:spPr>
          <a:xfrm>
            <a:off x="713225" y="312540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subTitle" idx="2"/>
          </p:nvPr>
        </p:nvSpPr>
        <p:spPr>
          <a:xfrm>
            <a:off x="2703475" y="312540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2"/>
          <p:cNvSpPr txBox="1">
            <a:spLocks noGrp="1"/>
          </p:cNvSpPr>
          <p:nvPr>
            <p:ph type="subTitle" idx="3"/>
          </p:nvPr>
        </p:nvSpPr>
        <p:spPr>
          <a:xfrm>
            <a:off x="4693724" y="312527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2"/>
          <p:cNvSpPr txBox="1">
            <a:spLocks noGrp="1"/>
          </p:cNvSpPr>
          <p:nvPr>
            <p:ph type="subTitle" idx="4"/>
          </p:nvPr>
        </p:nvSpPr>
        <p:spPr>
          <a:xfrm>
            <a:off x="6683974" y="3125275"/>
            <a:ext cx="1733400" cy="86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subTitle" idx="5"/>
          </p:nvPr>
        </p:nvSpPr>
        <p:spPr>
          <a:xfrm>
            <a:off x="713225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subTitle" idx="6"/>
          </p:nvPr>
        </p:nvSpPr>
        <p:spPr>
          <a:xfrm>
            <a:off x="4693720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subTitle" idx="7"/>
          </p:nvPr>
        </p:nvSpPr>
        <p:spPr>
          <a:xfrm>
            <a:off x="2703473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204" name="Google Shape;204;p22"/>
          <p:cNvSpPr txBox="1">
            <a:spLocks noGrp="1"/>
          </p:cNvSpPr>
          <p:nvPr>
            <p:ph type="subTitle" idx="8"/>
          </p:nvPr>
        </p:nvSpPr>
        <p:spPr>
          <a:xfrm>
            <a:off x="6683968" y="2619775"/>
            <a:ext cx="17334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grpSp>
        <p:nvGrpSpPr>
          <p:cNvPr id="205" name="Google Shape;205;p22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06" name="Google Shape;206;p22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TITLE_ONLY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26"/>
          <p:cNvSpPr/>
          <p:nvPr/>
        </p:nvSpPr>
        <p:spPr>
          <a:xfrm rot="5400000">
            <a:off x="4582950" y="582475"/>
            <a:ext cx="488700" cy="8633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6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3" name="Google Shape;263;p26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64" name="Google Shape;264;p26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26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26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/>
          <p:nvPr/>
        </p:nvSpPr>
        <p:spPr>
          <a:xfrm rot="5400000">
            <a:off x="4587000" y="586525"/>
            <a:ext cx="488700" cy="86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-23225" y="-63525"/>
            <a:ext cx="548700" cy="52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28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1" name="Google Shape;281;p28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8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8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/>
          <p:nvPr/>
        </p:nvSpPr>
        <p:spPr>
          <a:xfrm rot="5400000">
            <a:off x="4060700" y="570925"/>
            <a:ext cx="488700" cy="8656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"/>
          <p:cNvSpPr/>
          <p:nvPr/>
        </p:nvSpPr>
        <p:spPr>
          <a:xfrm>
            <a:off x="8608925" y="0"/>
            <a:ext cx="5517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7" name="Google Shape;287;p29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288" name="Google Shape;288;p29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9" name="Google Shape;289;p29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29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1" name="Google Shape;291;p29"/>
          <p:cNvGrpSpPr/>
          <p:nvPr/>
        </p:nvGrpSpPr>
        <p:grpSpPr>
          <a:xfrm>
            <a:off x="283455" y="4561758"/>
            <a:ext cx="214452" cy="329448"/>
            <a:chOff x="4633900" y="4206325"/>
            <a:chExt cx="331200" cy="508800"/>
          </a:xfrm>
        </p:grpSpPr>
        <p:sp>
          <p:nvSpPr>
            <p:cNvPr id="292" name="Google Shape;292;p29"/>
            <p:cNvSpPr/>
            <p:nvPr/>
          </p:nvSpPr>
          <p:spPr>
            <a:xfrm>
              <a:off x="4633900" y="4206325"/>
              <a:ext cx="331200" cy="508800"/>
            </a:xfrm>
            <a:prstGeom prst="roundRect">
              <a:avLst>
                <a:gd name="adj" fmla="val 35779"/>
              </a:avLst>
            </a:pr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3" name="Google Shape;293;p29"/>
            <p:cNvCxnSpPr/>
            <p:nvPr/>
          </p:nvCxnSpPr>
          <p:spPr>
            <a:xfrm>
              <a:off x="4633900" y="4398450"/>
              <a:ext cx="33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9"/>
            <p:cNvCxnSpPr>
              <a:stCxn id="292" idx="0"/>
            </p:cNvCxnSpPr>
            <p:nvPr/>
          </p:nvCxnSpPr>
          <p:spPr>
            <a:xfrm>
              <a:off x="4799500" y="4206325"/>
              <a:ext cx="0" cy="1914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da"/>
              <a:buNone/>
              <a:defRPr sz="3500" b="1">
                <a:solidFill>
                  <a:schemeClr val="dk1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●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○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Char char="■"/>
              <a:defRPr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  <p:sldLayoutId id="2147483665" r:id="rId4"/>
    <p:sldLayoutId id="2147483668" r:id="rId5"/>
    <p:sldLayoutId id="2147483672" r:id="rId6"/>
    <p:sldLayoutId id="2147483674" r:id="rId7"/>
    <p:sldLayoutId id="214748367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risafitriramadhani/Algoritma-Genetika-K-Medoid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>
            <a:spLocks noGrp="1"/>
          </p:cNvSpPr>
          <p:nvPr>
            <p:ph type="ctrTitle"/>
          </p:nvPr>
        </p:nvSpPr>
        <p:spPr>
          <a:xfrm>
            <a:off x="281263" y="2393441"/>
            <a:ext cx="5764693" cy="1535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accent2"/>
                </a:solidFill>
                <a:latin typeface="+mn-lt"/>
              </a:rPr>
              <a:t>Pengelompokan Wilayah di Indonesia berdasarkan Kualitas Jaringan Internet</a:t>
            </a:r>
            <a:endParaRPr sz="4400">
              <a:latin typeface="+mn-lt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0772519-E1FE-769B-1CC9-C3DF66234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  <a:endParaRPr lang="en-ID"/>
          </a:p>
        </p:txBody>
      </p:sp>
      <p:grpSp>
        <p:nvGrpSpPr>
          <p:cNvPr id="397" name="Google Shape;397;p33"/>
          <p:cNvGrpSpPr/>
          <p:nvPr/>
        </p:nvGrpSpPr>
        <p:grpSpPr>
          <a:xfrm>
            <a:off x="8889000" y="203963"/>
            <a:ext cx="331200" cy="177525"/>
            <a:chOff x="8529875" y="205825"/>
            <a:chExt cx="331200" cy="177525"/>
          </a:xfrm>
        </p:grpSpPr>
        <p:cxnSp>
          <p:nvCxnSpPr>
            <p:cNvPr id="398" name="Google Shape;398;p33"/>
            <p:cNvCxnSpPr/>
            <p:nvPr/>
          </p:nvCxnSpPr>
          <p:spPr>
            <a:xfrm>
              <a:off x="8529875" y="2058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9" name="Google Shape;399;p33"/>
            <p:cNvCxnSpPr/>
            <p:nvPr/>
          </p:nvCxnSpPr>
          <p:spPr>
            <a:xfrm>
              <a:off x="8529875" y="292725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0" name="Google Shape;400;p33"/>
            <p:cNvCxnSpPr/>
            <p:nvPr/>
          </p:nvCxnSpPr>
          <p:spPr>
            <a:xfrm>
              <a:off x="8529875" y="383350"/>
              <a:ext cx="331200" cy="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4DB2F-E68D-18E3-25FE-635700DB7038}"/>
              </a:ext>
            </a:extLst>
          </p:cNvPr>
          <p:cNvSpPr/>
          <p:nvPr/>
        </p:nvSpPr>
        <p:spPr>
          <a:xfrm>
            <a:off x="0" y="4635065"/>
            <a:ext cx="6797844" cy="5084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oogle Shape;432;p35">
            <a:extLst>
              <a:ext uri="{FF2B5EF4-FFF2-40B4-BE49-F238E27FC236}">
                <a16:creationId xmlns:a16="http://schemas.microsoft.com/office/drawing/2014/main" id="{D8E8A921-E9AD-115E-1535-41C5B7B45FB2}"/>
              </a:ext>
            </a:extLst>
          </p:cNvPr>
          <p:cNvGrpSpPr/>
          <p:nvPr/>
        </p:nvGrpSpPr>
        <p:grpSpPr>
          <a:xfrm>
            <a:off x="281263" y="4378074"/>
            <a:ext cx="696900" cy="90600"/>
            <a:chOff x="821600" y="4429350"/>
            <a:chExt cx="696900" cy="90600"/>
          </a:xfrm>
        </p:grpSpPr>
        <p:sp>
          <p:nvSpPr>
            <p:cNvPr id="13" name="Google Shape;433;p35">
              <a:extLst>
                <a:ext uri="{FF2B5EF4-FFF2-40B4-BE49-F238E27FC236}">
                  <a16:creationId xmlns:a16="http://schemas.microsoft.com/office/drawing/2014/main" id="{55481E59-6AF5-E134-48F3-84317A4C9390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4;p35">
              <a:extLst>
                <a:ext uri="{FF2B5EF4-FFF2-40B4-BE49-F238E27FC236}">
                  <a16:creationId xmlns:a16="http://schemas.microsoft.com/office/drawing/2014/main" id="{F5578A6E-40CA-6B67-85E7-7AFA3ED1A6C3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5;p35">
              <a:extLst>
                <a:ext uri="{FF2B5EF4-FFF2-40B4-BE49-F238E27FC236}">
                  <a16:creationId xmlns:a16="http://schemas.microsoft.com/office/drawing/2014/main" id="{8A017442-E31D-7B27-8896-DC86510AB941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6;p35">
              <a:extLst>
                <a:ext uri="{FF2B5EF4-FFF2-40B4-BE49-F238E27FC236}">
                  <a16:creationId xmlns:a16="http://schemas.microsoft.com/office/drawing/2014/main" id="{914C7140-7153-BA4F-614A-6FAC86FBDFA1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1716CE-87AF-F5D6-A15A-0BF625E767FF}"/>
              </a:ext>
            </a:extLst>
          </p:cNvPr>
          <p:cNvSpPr txBox="1"/>
          <p:nvPr/>
        </p:nvSpPr>
        <p:spPr>
          <a:xfrm>
            <a:off x="135949" y="4719905"/>
            <a:ext cx="462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Sri Safitri Ramadhani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2721935" y="4584600"/>
            <a:ext cx="615254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Evaluasi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: </a:t>
            </a:r>
            <a:r>
              <a:rPr lang="en-ID" sz="2200" b="1" i="1">
                <a:solidFill>
                  <a:schemeClr val="accent2"/>
                </a:solidFill>
                <a:latin typeface="+mn-lt"/>
              </a:rPr>
              <a:t>Davies-</a:t>
            </a:r>
            <a:r>
              <a:rPr lang="en-ID" sz="2200" b="1" i="1" err="1">
                <a:solidFill>
                  <a:schemeClr val="accent2"/>
                </a:solidFill>
                <a:latin typeface="+mn-lt"/>
              </a:rPr>
              <a:t>Bouldien</a:t>
            </a:r>
            <a:r>
              <a:rPr lang="en-ID" sz="2200" b="1" i="1">
                <a:solidFill>
                  <a:schemeClr val="accent2"/>
                </a:solidFill>
                <a:latin typeface="+mn-lt"/>
              </a:rPr>
              <a:t> Index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270668-E833-757F-55CF-675998DF1E77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 9</a:t>
            </a:r>
            <a:endParaRPr lang="en-ID" sz="2400" b="1">
              <a:solidFill>
                <a:schemeClr val="bg1"/>
              </a:solidFill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104C570-FD3A-CE4E-5274-E34CB4FF6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0562"/>
              </p:ext>
            </p:extLst>
          </p:nvPr>
        </p:nvGraphicFramePr>
        <p:xfrm>
          <a:off x="934450" y="522863"/>
          <a:ext cx="7571515" cy="3493770"/>
        </p:xfrm>
        <a:graphic>
          <a:graphicData uri="http://schemas.openxmlformats.org/drawingml/2006/table">
            <a:tbl>
              <a:tblPr/>
              <a:tblGrid>
                <a:gridCol w="2021320">
                  <a:extLst>
                    <a:ext uri="{9D8B030D-6E8A-4147-A177-3AD203B41FA5}">
                      <a16:colId xmlns:a16="http://schemas.microsoft.com/office/drawing/2014/main" val="970662164"/>
                    </a:ext>
                  </a:extLst>
                </a:gridCol>
                <a:gridCol w="1350416">
                  <a:extLst>
                    <a:ext uri="{9D8B030D-6E8A-4147-A177-3AD203B41FA5}">
                      <a16:colId xmlns:a16="http://schemas.microsoft.com/office/drawing/2014/main" val="3402216464"/>
                    </a:ext>
                  </a:extLst>
                </a:gridCol>
                <a:gridCol w="4199779">
                  <a:extLst>
                    <a:ext uri="{9D8B030D-6E8A-4147-A177-3AD203B41FA5}">
                      <a16:colId xmlns:a16="http://schemas.microsoft.com/office/drawing/2014/main" val="24130743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Nilai Parameter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Sumber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1812"/>
                  </a:ext>
                </a:extLst>
              </a:tr>
              <a:tr h="1905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Jumlah Generasi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Nico, Charibaldi, dan Fauziah (2022)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376756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125388"/>
                  </a:ext>
                </a:extLst>
              </a:tr>
              <a:tr h="381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Jumlah Populasi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it-IT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Roeva, Vidanova, dan Paprzycki (2013)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5710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44185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Crossover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nl-NL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Jocom, Hidayat, dan Adikara (2018)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36160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68054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6513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Mutation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975376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548065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D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0,8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8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59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2721935" y="4584600"/>
            <a:ext cx="6152545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Evaluasi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: </a:t>
            </a:r>
            <a:r>
              <a:rPr lang="en-ID" sz="2200" b="1" i="1">
                <a:solidFill>
                  <a:schemeClr val="accent2"/>
                </a:solidFill>
                <a:latin typeface="+mn-lt"/>
              </a:rPr>
              <a:t>Davies-</a:t>
            </a:r>
            <a:r>
              <a:rPr lang="en-ID" sz="2200" b="1" i="1" err="1">
                <a:solidFill>
                  <a:schemeClr val="accent2"/>
                </a:solidFill>
                <a:latin typeface="+mn-lt"/>
              </a:rPr>
              <a:t>Bouldien</a:t>
            </a:r>
            <a:r>
              <a:rPr lang="en-ID" sz="2200" b="1" i="1">
                <a:solidFill>
                  <a:schemeClr val="accent2"/>
                </a:solidFill>
                <a:latin typeface="+mn-lt"/>
              </a:rPr>
              <a:t> Index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9B7B2F-475C-7F49-BAFD-8138C6EB221D}"/>
              </a:ext>
            </a:extLst>
          </p:cNvPr>
          <p:cNvGrpSpPr/>
          <p:nvPr/>
        </p:nvGrpSpPr>
        <p:grpSpPr>
          <a:xfrm>
            <a:off x="1136550" y="2995821"/>
            <a:ext cx="3834630" cy="815135"/>
            <a:chOff x="1150724" y="2889388"/>
            <a:chExt cx="3834630" cy="81513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1F90A67-63F4-3A9E-0637-DAA4A222B985}"/>
                </a:ext>
              </a:extLst>
            </p:cNvPr>
            <p:cNvGrpSpPr/>
            <p:nvPr/>
          </p:nvGrpSpPr>
          <p:grpSpPr>
            <a:xfrm>
              <a:off x="1150724" y="2900781"/>
              <a:ext cx="1780205" cy="771085"/>
              <a:chOff x="1136550" y="2611331"/>
              <a:chExt cx="1780205" cy="771085"/>
            </a:xfrm>
          </p:grpSpPr>
          <p:pic>
            <p:nvPicPr>
              <p:cNvPr id="15" name="Picture 14" descr="A close up of a magnifying glass&#10;&#10;Description automatically generated">
                <a:extLst>
                  <a:ext uri="{FF2B5EF4-FFF2-40B4-BE49-F238E27FC236}">
                    <a16:creationId xmlns:a16="http://schemas.microsoft.com/office/drawing/2014/main" id="{14AEF059-25B4-F475-E489-FD31595390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7296" b="29390"/>
              <a:stretch/>
            </p:blipFill>
            <p:spPr>
              <a:xfrm>
                <a:off x="1136550" y="2611331"/>
                <a:ext cx="1780205" cy="771085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9DB934-C859-55CE-E204-7F3A470F0E37}"/>
                  </a:ext>
                </a:extLst>
              </p:cNvPr>
              <p:cNvSpPr txBox="1"/>
              <p:nvPr/>
            </p:nvSpPr>
            <p:spPr>
              <a:xfrm>
                <a:off x="1200348" y="2822840"/>
                <a:ext cx="13469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1800" b="1"/>
                  <a:t>6 </a:t>
                </a:r>
                <a:r>
                  <a:rPr lang="en-ID" sz="1800" b="1" err="1"/>
                  <a:t>Klaster</a:t>
                </a:r>
                <a:endParaRPr lang="en-ID" sz="1800" b="1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912C6D6-8699-44AC-74D0-2B47D04DABD1}"/>
                </a:ext>
              </a:extLst>
            </p:cNvPr>
            <p:cNvGrpSpPr/>
            <p:nvPr/>
          </p:nvGrpSpPr>
          <p:grpSpPr>
            <a:xfrm>
              <a:off x="3205149" y="2889388"/>
              <a:ext cx="1780205" cy="815135"/>
              <a:chOff x="1147180" y="3246312"/>
              <a:chExt cx="1780205" cy="815135"/>
            </a:xfrm>
          </p:grpSpPr>
          <p:pic>
            <p:nvPicPr>
              <p:cNvPr id="17" name="Picture 16" descr="A white rectangular object with a red circle&#10;&#10;Description automatically generated">
                <a:extLst>
                  <a:ext uri="{FF2B5EF4-FFF2-40B4-BE49-F238E27FC236}">
                    <a16:creationId xmlns:a16="http://schemas.microsoft.com/office/drawing/2014/main" id="{AB12C1A9-55B3-32E3-B5AE-BD3674DE222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26915" b="27297"/>
              <a:stretch/>
            </p:blipFill>
            <p:spPr>
              <a:xfrm>
                <a:off x="1147180" y="3246312"/>
                <a:ext cx="1780205" cy="815135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3FA8873-5F84-6499-6012-4E13242F63F0}"/>
                  </a:ext>
                </a:extLst>
              </p:cNvPr>
              <p:cNvSpPr txBox="1"/>
              <p:nvPr/>
            </p:nvSpPr>
            <p:spPr>
              <a:xfrm>
                <a:off x="1404685" y="3469213"/>
                <a:ext cx="9383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ID" sz="1800" b="1"/>
                  <a:t>0,7375</a:t>
                </a: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9411B1-50D5-7FD7-BEC3-59F07D808EB9}"/>
              </a:ext>
            </a:extLst>
          </p:cNvPr>
          <p:cNvGrpSpPr/>
          <p:nvPr/>
        </p:nvGrpSpPr>
        <p:grpSpPr>
          <a:xfrm>
            <a:off x="952536" y="747053"/>
            <a:ext cx="4252926" cy="2153728"/>
            <a:chOff x="1255141" y="692446"/>
            <a:chExt cx="4252926" cy="2153728"/>
          </a:xfrm>
        </p:grpSpPr>
        <p:sp>
          <p:nvSpPr>
            <p:cNvPr id="11" name="Google Shape;2236;p39">
              <a:extLst>
                <a:ext uri="{FF2B5EF4-FFF2-40B4-BE49-F238E27FC236}">
                  <a16:creationId xmlns:a16="http://schemas.microsoft.com/office/drawing/2014/main" id="{A58C04A6-B31F-F7AB-481F-4AC29E4A805D}"/>
                </a:ext>
              </a:extLst>
            </p:cNvPr>
            <p:cNvSpPr txBox="1"/>
            <p:nvPr/>
          </p:nvSpPr>
          <p:spPr>
            <a:xfrm flipH="1">
              <a:off x="1255141" y="692446"/>
              <a:ext cx="3044815" cy="4028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rPr>
                <a:t>Jumlah Generasi</a:t>
              </a:r>
              <a:endParaRPr sz="1200" b="1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" name="Google Shape;2243;p39">
              <a:extLst>
                <a:ext uri="{FF2B5EF4-FFF2-40B4-BE49-F238E27FC236}">
                  <a16:creationId xmlns:a16="http://schemas.microsoft.com/office/drawing/2014/main" id="{8C47DDA6-272F-9C52-18CA-C5C42238B21C}"/>
                </a:ext>
              </a:extLst>
            </p:cNvPr>
            <p:cNvSpPr txBox="1"/>
            <p:nvPr/>
          </p:nvSpPr>
          <p:spPr>
            <a:xfrm>
              <a:off x="4459493" y="710357"/>
              <a:ext cx="1034400" cy="36626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+mn-lt"/>
                  <a:ea typeface="Roboto"/>
                  <a:cs typeface="Roboto"/>
                  <a:sym typeface="Roboto"/>
                </a:rPr>
                <a:t>500</a:t>
              </a:r>
              <a:endParaRPr sz="1600" b="1">
                <a:solidFill>
                  <a:schemeClr val="lt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" name="Google Shape;2236;p39">
              <a:extLst>
                <a:ext uri="{FF2B5EF4-FFF2-40B4-BE49-F238E27FC236}">
                  <a16:creationId xmlns:a16="http://schemas.microsoft.com/office/drawing/2014/main" id="{D317C6DF-17CB-AD3B-A0A2-11074F33F466}"/>
                </a:ext>
              </a:extLst>
            </p:cNvPr>
            <p:cNvSpPr txBox="1"/>
            <p:nvPr/>
          </p:nvSpPr>
          <p:spPr>
            <a:xfrm flipH="1">
              <a:off x="1258683" y="1280785"/>
              <a:ext cx="3044815" cy="4028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rPr>
                <a:t>Jumlah Individu per Generasi</a:t>
              </a:r>
              <a:endParaRPr sz="1200" b="1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" name="Google Shape;2243;p39">
              <a:extLst>
                <a:ext uri="{FF2B5EF4-FFF2-40B4-BE49-F238E27FC236}">
                  <a16:creationId xmlns:a16="http://schemas.microsoft.com/office/drawing/2014/main" id="{83A440E9-9365-C3CC-551E-6B9553CFC7D5}"/>
                </a:ext>
              </a:extLst>
            </p:cNvPr>
            <p:cNvSpPr txBox="1"/>
            <p:nvPr/>
          </p:nvSpPr>
          <p:spPr>
            <a:xfrm>
              <a:off x="4463035" y="1280382"/>
              <a:ext cx="1034400" cy="4028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+mn-lt"/>
                  <a:ea typeface="Roboto"/>
                  <a:cs typeface="Roboto"/>
                  <a:sym typeface="Roboto"/>
                </a:rPr>
                <a:t>100</a:t>
              </a:r>
              <a:endParaRPr sz="1600" b="1">
                <a:solidFill>
                  <a:schemeClr val="lt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" name="Google Shape;2236;p39">
              <a:extLst>
                <a:ext uri="{FF2B5EF4-FFF2-40B4-BE49-F238E27FC236}">
                  <a16:creationId xmlns:a16="http://schemas.microsoft.com/office/drawing/2014/main" id="{530DEBF3-9780-68AA-D2E0-7E6E2D44DE36}"/>
                </a:ext>
              </a:extLst>
            </p:cNvPr>
            <p:cNvSpPr txBox="1"/>
            <p:nvPr/>
          </p:nvSpPr>
          <p:spPr>
            <a:xfrm flipH="1">
              <a:off x="1269315" y="1854941"/>
              <a:ext cx="3044815" cy="4028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rPr>
                <a:t>Crossover Rate</a:t>
              </a:r>
              <a:endParaRPr sz="1200" b="1" i="1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Google Shape;2243;p39">
              <a:extLst>
                <a:ext uri="{FF2B5EF4-FFF2-40B4-BE49-F238E27FC236}">
                  <a16:creationId xmlns:a16="http://schemas.microsoft.com/office/drawing/2014/main" id="{DCCFA852-08CE-3307-BE21-DFFEE993AAED}"/>
                </a:ext>
              </a:extLst>
            </p:cNvPr>
            <p:cNvSpPr txBox="1"/>
            <p:nvPr/>
          </p:nvSpPr>
          <p:spPr>
            <a:xfrm>
              <a:off x="4473667" y="1854538"/>
              <a:ext cx="1034400" cy="4028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+mn-lt"/>
                  <a:ea typeface="Roboto"/>
                  <a:cs typeface="Roboto"/>
                  <a:sym typeface="Roboto"/>
                </a:rPr>
                <a:t>0,5</a:t>
              </a:r>
              <a:endParaRPr sz="1600" b="1">
                <a:solidFill>
                  <a:schemeClr val="lt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" name="Google Shape;2236;p39">
              <a:extLst>
                <a:ext uri="{FF2B5EF4-FFF2-40B4-BE49-F238E27FC236}">
                  <a16:creationId xmlns:a16="http://schemas.microsoft.com/office/drawing/2014/main" id="{690761F5-C35F-2E2A-A7D2-33782D28B170}"/>
                </a:ext>
              </a:extLst>
            </p:cNvPr>
            <p:cNvSpPr txBox="1"/>
            <p:nvPr/>
          </p:nvSpPr>
          <p:spPr>
            <a:xfrm flipH="1">
              <a:off x="1262224" y="2443280"/>
              <a:ext cx="3044815" cy="40289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i="1">
                  <a:solidFill>
                    <a:srgbClr val="000000"/>
                  </a:solidFill>
                  <a:latin typeface="+mn-lt"/>
                  <a:ea typeface="Roboto"/>
                  <a:cs typeface="Roboto"/>
                  <a:sym typeface="Roboto"/>
                </a:rPr>
                <a:t>Mutation Rate</a:t>
              </a:r>
              <a:endParaRPr sz="1200" b="1" i="1">
                <a:solidFill>
                  <a:srgbClr val="000000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" name="Google Shape;2243;p39">
              <a:extLst>
                <a:ext uri="{FF2B5EF4-FFF2-40B4-BE49-F238E27FC236}">
                  <a16:creationId xmlns:a16="http://schemas.microsoft.com/office/drawing/2014/main" id="{67A2F0BB-21E7-9E1F-81F3-58FDBD6B98DC}"/>
                </a:ext>
              </a:extLst>
            </p:cNvPr>
            <p:cNvSpPr txBox="1"/>
            <p:nvPr/>
          </p:nvSpPr>
          <p:spPr>
            <a:xfrm>
              <a:off x="4466576" y="2442877"/>
              <a:ext cx="1034400" cy="4028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600" b="1">
                  <a:solidFill>
                    <a:schemeClr val="lt1"/>
                  </a:solidFill>
                  <a:latin typeface="+mn-lt"/>
                  <a:ea typeface="Roboto"/>
                  <a:cs typeface="Roboto"/>
                  <a:sym typeface="Roboto"/>
                </a:rPr>
                <a:t>0,5</a:t>
              </a:r>
              <a:endParaRPr sz="1600" b="1">
                <a:solidFill>
                  <a:schemeClr val="lt1"/>
                </a:solidFill>
                <a:latin typeface="+mn-lt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270668-E833-757F-55CF-675998DF1E77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10</a:t>
            </a:r>
            <a:endParaRPr lang="en-ID" sz="2400" b="1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45F137-5722-4B6F-FB53-D49B20A49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7257" y="444325"/>
            <a:ext cx="2494207" cy="3491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>
                <a:solidFill>
                  <a:schemeClr val="accent2"/>
                </a:solidFill>
                <a:latin typeface="+mn-lt"/>
              </a:rPr>
              <a:t>Hasil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Pengelompokan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7978317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01B0DF6D-BBB2-82B4-3C0B-32BEEEC9D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868677"/>
              </p:ext>
            </p:extLst>
          </p:nvPr>
        </p:nvGraphicFramePr>
        <p:xfrm>
          <a:off x="4070969" y="720250"/>
          <a:ext cx="4803511" cy="3258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A717CB86-8DDB-455D-2A72-A0688C70D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18" y="468704"/>
            <a:ext cx="3547110" cy="38042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5B5E1B-35C3-2850-89D6-C1BB953DBF55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11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915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Karakteristik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setiap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7990621" y="436235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365005-14D4-C67A-195B-3AA2944CFAF7}"/>
              </a:ext>
            </a:extLst>
          </p:cNvPr>
          <p:cNvGrpSpPr/>
          <p:nvPr/>
        </p:nvGrpSpPr>
        <p:grpSpPr>
          <a:xfrm>
            <a:off x="1644316" y="109486"/>
            <a:ext cx="5961686" cy="4388842"/>
            <a:chOff x="681785" y="109486"/>
            <a:chExt cx="5961686" cy="4388842"/>
          </a:xfrm>
        </p:grpSpPr>
        <p:pic>
          <p:nvPicPr>
            <p:cNvPr id="12" name="Picture 11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7A08F2C7-1DF1-53CC-D015-D6780A81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1785" y="109486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4" name="Picture 13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1FC3971B-B84A-4AD9-70DE-F76778141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595" y="2334749"/>
              <a:ext cx="2880000" cy="21600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6" name="Picture 15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74CABDEA-5656-FCDE-E79F-38A5C2D3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3471" y="112488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8" name="Picture 17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88588D65-D8EF-BAB6-000B-19C66B175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3470" y="2338328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75BBE27-D435-BC9A-CFCD-A33F6C1A4FA8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12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99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Karakteristik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setiap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7954521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5A4B8F-6F9E-9034-BDDC-AEC00CE785FA}"/>
              </a:ext>
            </a:extLst>
          </p:cNvPr>
          <p:cNvGrpSpPr/>
          <p:nvPr/>
        </p:nvGrpSpPr>
        <p:grpSpPr>
          <a:xfrm>
            <a:off x="1694033" y="100456"/>
            <a:ext cx="5984157" cy="4433972"/>
            <a:chOff x="731510" y="100456"/>
            <a:chExt cx="5984157" cy="4433972"/>
          </a:xfrm>
        </p:grpSpPr>
        <p:pic>
          <p:nvPicPr>
            <p:cNvPr id="17" name="Picture 16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882A5515-DF9B-E055-95FD-E7354B27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1510" y="100457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8EC7075E-EFDA-4ABA-8FF4-9363C5C9C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3538" y="2374428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BE66D22A-F0BC-2C03-A7B0-02E834509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35658" y="100456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 descr="A graph with different colored squares&#10;&#10;Description automatically generated">
              <a:extLst>
                <a:ext uri="{FF2B5EF4-FFF2-40B4-BE49-F238E27FC236}">
                  <a16:creationId xmlns:a16="http://schemas.microsoft.com/office/drawing/2014/main" id="{E18B5933-72BA-0A3D-29CD-543E48698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35667" y="2374424"/>
              <a:ext cx="2880000" cy="216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8684A32-C277-4941-BF19-CA14297E4D4A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13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58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Karakteristik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setiap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7985034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911FFD2-E751-3F07-22B5-152F51D5DEE8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14</a:t>
            </a:r>
            <a:endParaRPr lang="en-ID" sz="2400" b="1">
              <a:solidFill>
                <a:schemeClr val="bg1"/>
              </a:solidFill>
            </a:endParaRPr>
          </a:p>
        </p:txBody>
      </p:sp>
      <p:pic>
        <p:nvPicPr>
          <p:cNvPr id="2" name="Picture 1" descr="A picture containing screenshot, text, parallel, line&#10;&#10;Description automatically generated">
            <a:extLst>
              <a:ext uri="{FF2B5EF4-FFF2-40B4-BE49-F238E27FC236}">
                <a16:creationId xmlns:a16="http://schemas.microsoft.com/office/drawing/2014/main" id="{8A6220E9-F981-9512-3E76-BF3E3FA163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86" y="125518"/>
            <a:ext cx="3081940" cy="2160000"/>
          </a:xfrm>
          <a:prstGeom prst="rect">
            <a:avLst/>
          </a:prstGeom>
          <a:noFill/>
        </p:spPr>
      </p:pic>
      <p:pic>
        <p:nvPicPr>
          <p:cNvPr id="3" name="Picture 2" descr="A picture containing screenshot, text, parallel, line&#10;&#10;Description automatically generated">
            <a:extLst>
              <a:ext uri="{FF2B5EF4-FFF2-40B4-BE49-F238E27FC236}">
                <a16:creationId xmlns:a16="http://schemas.microsoft.com/office/drawing/2014/main" id="{EC44464D-18A4-9755-544B-D90E1B03F8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6" y="125518"/>
            <a:ext cx="3081942" cy="2160000"/>
          </a:xfrm>
          <a:prstGeom prst="rect">
            <a:avLst/>
          </a:prstGeom>
          <a:noFill/>
        </p:spPr>
      </p:pic>
      <p:pic>
        <p:nvPicPr>
          <p:cNvPr id="18" name="Picture 9" descr="A picture containing screenshot, text, line, design&#10;&#10;Description automatically generated">
            <a:extLst>
              <a:ext uri="{FF2B5EF4-FFF2-40B4-BE49-F238E27FC236}">
                <a16:creationId xmlns:a16="http://schemas.microsoft.com/office/drawing/2014/main" id="{E8D74BD4-AA90-03CB-861E-B793FF92CB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586" y="2370582"/>
            <a:ext cx="3081940" cy="2160000"/>
          </a:xfrm>
          <a:prstGeom prst="rect">
            <a:avLst/>
          </a:prstGeom>
          <a:noFill/>
        </p:spPr>
      </p:pic>
      <p:pic>
        <p:nvPicPr>
          <p:cNvPr id="11" name="Picture 10" descr="A picture containing screenshot, text, parallel, line&#10;&#10;Description automatically generated">
            <a:extLst>
              <a:ext uri="{FF2B5EF4-FFF2-40B4-BE49-F238E27FC236}">
                <a16:creationId xmlns:a16="http://schemas.microsoft.com/office/drawing/2014/main" id="{1B94B206-FC64-E3D2-6CCC-0FD472EEE17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276" y="2370582"/>
            <a:ext cx="3081942" cy="21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99331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Karakteristik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setiap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" name="Google Shape;433;p35">
            <a:extLst>
              <a:ext uri="{FF2B5EF4-FFF2-40B4-BE49-F238E27FC236}">
                <a16:creationId xmlns:a16="http://schemas.microsoft.com/office/drawing/2014/main" id="{B103358B-063F-FD62-BC60-0B8727E19241}"/>
              </a:ext>
            </a:extLst>
          </p:cNvPr>
          <p:cNvSpPr/>
          <p:nvPr/>
        </p:nvSpPr>
        <p:spPr>
          <a:xfrm>
            <a:off x="7942497" y="4302195"/>
            <a:ext cx="90600" cy="90600"/>
          </a:xfrm>
          <a:prstGeom prst="ellipse">
            <a:avLst/>
          </a:prstGeom>
          <a:solidFill>
            <a:schemeClr val="accent3">
              <a:lumMod val="9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434;p35">
            <a:extLst>
              <a:ext uri="{FF2B5EF4-FFF2-40B4-BE49-F238E27FC236}">
                <a16:creationId xmlns:a16="http://schemas.microsoft.com/office/drawing/2014/main" id="{4CCCC4AE-2167-2994-8347-AADEDE78E992}"/>
              </a:ext>
            </a:extLst>
          </p:cNvPr>
          <p:cNvSpPr/>
          <p:nvPr/>
        </p:nvSpPr>
        <p:spPr>
          <a:xfrm>
            <a:off x="8144597" y="4302195"/>
            <a:ext cx="90600" cy="90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435;p35">
            <a:extLst>
              <a:ext uri="{FF2B5EF4-FFF2-40B4-BE49-F238E27FC236}">
                <a16:creationId xmlns:a16="http://schemas.microsoft.com/office/drawing/2014/main" id="{1BE2B2D0-811C-C4B6-5A74-6DA7B455BEC3}"/>
              </a:ext>
            </a:extLst>
          </p:cNvPr>
          <p:cNvSpPr/>
          <p:nvPr/>
        </p:nvSpPr>
        <p:spPr>
          <a:xfrm>
            <a:off x="8346697" y="4302195"/>
            <a:ext cx="90600" cy="90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436;p35">
            <a:extLst>
              <a:ext uri="{FF2B5EF4-FFF2-40B4-BE49-F238E27FC236}">
                <a16:creationId xmlns:a16="http://schemas.microsoft.com/office/drawing/2014/main" id="{EA0F637F-582D-78EC-0F7A-5AEEB80AC1B2}"/>
              </a:ext>
            </a:extLst>
          </p:cNvPr>
          <p:cNvSpPr/>
          <p:nvPr/>
        </p:nvSpPr>
        <p:spPr>
          <a:xfrm>
            <a:off x="8548797" y="4302195"/>
            <a:ext cx="90600" cy="90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11FFD2-E751-3F07-22B5-152F51D5DEE8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15</a:t>
            </a:r>
            <a:endParaRPr lang="en-ID" sz="2400" b="1">
              <a:solidFill>
                <a:schemeClr val="bg1"/>
              </a:solidFill>
            </a:endParaRPr>
          </a:p>
        </p:txBody>
      </p:sp>
      <p:pic>
        <p:nvPicPr>
          <p:cNvPr id="12" name="Picture 11" descr="A picture containing screenshot, text, line, rectangle&#10;&#10;Description automatically generated">
            <a:extLst>
              <a:ext uri="{FF2B5EF4-FFF2-40B4-BE49-F238E27FC236}">
                <a16:creationId xmlns:a16="http://schemas.microsoft.com/office/drawing/2014/main" id="{C2053D7E-EB5B-7297-F076-612C9F124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58" y="82883"/>
            <a:ext cx="3081942" cy="2160000"/>
          </a:xfrm>
          <a:prstGeom prst="rect">
            <a:avLst/>
          </a:prstGeom>
          <a:noFill/>
        </p:spPr>
      </p:pic>
      <p:pic>
        <p:nvPicPr>
          <p:cNvPr id="14" name="Picture 13" descr="A picture containing screenshot, text, parallel, line&#10;&#10;Description automatically generated">
            <a:extLst>
              <a:ext uri="{FF2B5EF4-FFF2-40B4-BE49-F238E27FC236}">
                <a16:creationId xmlns:a16="http://schemas.microsoft.com/office/drawing/2014/main" id="{E6167D2D-9C94-A6DE-BDE2-86CCE94E53B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96" y="82883"/>
            <a:ext cx="3081942" cy="2160000"/>
          </a:xfrm>
          <a:prstGeom prst="rect">
            <a:avLst/>
          </a:prstGeom>
          <a:noFill/>
        </p:spPr>
      </p:pic>
      <p:pic>
        <p:nvPicPr>
          <p:cNvPr id="19" name="Picture 14" descr="A picture containing screenshot, rectangle, square, line&#10;&#10;Description automatically generated">
            <a:extLst>
              <a:ext uri="{FF2B5EF4-FFF2-40B4-BE49-F238E27FC236}">
                <a16:creationId xmlns:a16="http://schemas.microsoft.com/office/drawing/2014/main" id="{BC64CB3E-7A81-D7D4-2283-E866B3863D8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058" y="2336987"/>
            <a:ext cx="3081942" cy="2160000"/>
          </a:xfrm>
          <a:prstGeom prst="rect">
            <a:avLst/>
          </a:prstGeom>
          <a:noFill/>
        </p:spPr>
      </p:pic>
      <p:pic>
        <p:nvPicPr>
          <p:cNvPr id="20" name="Picture 15" descr="A picture containing screenshot, text, line, design&#10;&#10;Description automatically generated">
            <a:extLst>
              <a:ext uri="{FF2B5EF4-FFF2-40B4-BE49-F238E27FC236}">
                <a16:creationId xmlns:a16="http://schemas.microsoft.com/office/drawing/2014/main" id="{90E77C06-4FD2-5D5C-D146-AC4A4F936F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96" y="2336987"/>
            <a:ext cx="3081942" cy="216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326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86D5B2-3B33-0625-EDBB-3D4FACB5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40279"/>
              </p:ext>
            </p:extLst>
          </p:nvPr>
        </p:nvGraphicFramePr>
        <p:xfrm>
          <a:off x="714375" y="220381"/>
          <a:ext cx="7983058" cy="4180396"/>
        </p:xfrm>
        <a:graphic>
          <a:graphicData uri="http://schemas.openxmlformats.org/drawingml/2006/table">
            <a:tbl>
              <a:tblPr firstRow="1" firstCol="1" bandRow="1"/>
              <a:tblGrid>
                <a:gridCol w="667858">
                  <a:extLst>
                    <a:ext uri="{9D8B030D-6E8A-4147-A177-3AD203B41FA5}">
                      <a16:colId xmlns:a16="http://schemas.microsoft.com/office/drawing/2014/main" val="2339213569"/>
                    </a:ext>
                  </a:extLst>
                </a:gridCol>
                <a:gridCol w="797441">
                  <a:extLst>
                    <a:ext uri="{9D8B030D-6E8A-4147-A177-3AD203B41FA5}">
                      <a16:colId xmlns:a16="http://schemas.microsoft.com/office/drawing/2014/main" val="1017155145"/>
                    </a:ext>
                  </a:extLst>
                </a:gridCol>
                <a:gridCol w="6517759">
                  <a:extLst>
                    <a:ext uri="{9D8B030D-6E8A-4147-A177-3AD203B41FA5}">
                      <a16:colId xmlns:a16="http://schemas.microsoft.com/office/drawing/2014/main" val="1414677335"/>
                    </a:ext>
                  </a:extLst>
                </a:gridCol>
              </a:tblGrid>
              <a:tr h="1208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Klaster ke-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 Anggota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Wilayah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817253"/>
                  </a:ext>
                </a:extLst>
              </a:tr>
              <a:tr h="5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Banda Aceh, Pangkal Pinang, Banjarnegara, Klaten, Blitar, Jember, Trenggalek, Tulungagung, Kupang, Gorontalo, Pontianak, Mataram, Padang, Bengkulu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391632"/>
                  </a:ext>
                </a:extLst>
              </a:tr>
              <a:tr h="39141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Cilacap, Grogol, Kudus, Magelang, Pekalongan, Tegal, Kediri, Cimahi, Cirebon, Cisarua, Purwakarta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283411"/>
                  </a:ext>
                </a:extLst>
              </a:tr>
              <a:tr h="5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Kuta Utara, Tangerang Selatan, Jakarta Pusat, Jakarta Timur, Jakarta Pinggiran, Jakarta Utara, Jakarta Selatan, Jakarta Barat, Depok (DIY), Gunung Putri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392547"/>
                  </a:ext>
                </a:extLst>
              </a:tr>
              <a:tr h="106782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29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Serang, Purwokerto, Salatiga, Semarang, Surakarta, Palangkaraya, Palu, Gresik, Madiun, Malang, Sidoarjo, Balikpapan, Samarinda, Jambi, Bandar Lampung, Manado, Medan, Pekanbaru, Batam, Banjarbaru, Banjarmasin, Makassar, Banguntapan, Bantul, Yogyakarta, Karawang, Sukabumi, Tasikmalaya, Kasihan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4161631"/>
                  </a:ext>
                </a:extLst>
              </a:tr>
              <a:tr h="1208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Kuta, Kuta Selatan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683096"/>
                  </a:ext>
                </a:extLst>
              </a:tr>
              <a:tr h="6619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Denpasar,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Cilegon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Tangerang, Surabaya, Palembang, Bandung, Bekasi, Bogor, Cibinong,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Cileungsi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Ciomas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Depok,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Telukjambe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Timur,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Gunung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Sindur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Lembang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Sukaraja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Tajur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err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Halang</a:t>
                      </a:r>
                      <a:r>
                        <a:rPr lang="en-US" sz="1200" kern="1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Karawang Barat</a:t>
                      </a:r>
                      <a:endParaRPr lang="en-ID" sz="1100" kern="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821" marR="33821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521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DEF9D6-C476-39B3-D119-2494A3C26B74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16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978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>
                <a:solidFill>
                  <a:schemeClr val="accent2"/>
                </a:solidFill>
                <a:latin typeface="+mn-lt"/>
              </a:rPr>
              <a:t>Biplot</a:t>
            </a: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283F459E-FA7A-50E0-C88B-21C5CAFD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594" y="90600"/>
            <a:ext cx="4444292" cy="449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3B02C97-6891-84A9-C788-319880944B2D}"/>
              </a:ext>
            </a:extLst>
          </p:cNvPr>
          <p:cNvGrpSpPr/>
          <p:nvPr/>
        </p:nvGrpSpPr>
        <p:grpSpPr>
          <a:xfrm>
            <a:off x="708325" y="631877"/>
            <a:ext cx="3693553" cy="3202625"/>
            <a:chOff x="899714" y="653143"/>
            <a:chExt cx="2013673" cy="320262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4A1FF2-33E4-E7EE-6129-E6236E7B6CBB}"/>
                </a:ext>
              </a:extLst>
            </p:cNvPr>
            <p:cNvSpPr/>
            <p:nvPr/>
          </p:nvSpPr>
          <p:spPr>
            <a:xfrm>
              <a:off x="915324" y="653143"/>
              <a:ext cx="1998063" cy="66765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</a:rPr>
                <a:t>Kedekatan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1800" err="1">
                  <a:solidFill>
                    <a:schemeClr val="tx1"/>
                  </a:solidFill>
                </a:rPr>
                <a:t>antar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1800" err="1">
                  <a:solidFill>
                    <a:schemeClr val="tx1"/>
                  </a:solidFill>
                </a:rPr>
                <a:t>Objek</a:t>
              </a:r>
              <a:endParaRPr lang="en-ID" sz="180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1337237-14FA-4415-6569-8C78B7C8668C}"/>
                </a:ext>
              </a:extLst>
            </p:cNvPr>
            <p:cNvSpPr/>
            <p:nvPr/>
          </p:nvSpPr>
          <p:spPr>
            <a:xfrm>
              <a:off x="900813" y="1480458"/>
              <a:ext cx="1998063" cy="72866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sz="1800">
                  <a:solidFill>
                    <a:schemeClr val="tx1"/>
                  </a:solidFill>
                </a:rPr>
                <a:t>Nilai </a:t>
              </a:r>
              <a:r>
                <a:rPr lang="en-US" sz="1800" err="1">
                  <a:solidFill>
                    <a:schemeClr val="tx1"/>
                  </a:solidFill>
                </a:rPr>
                <a:t>Variabel</a:t>
              </a:r>
              <a:r>
                <a:rPr lang="en-US" sz="1800">
                  <a:solidFill>
                    <a:schemeClr val="tx1"/>
                  </a:solidFill>
                </a:rPr>
                <a:t> pada </a:t>
              </a:r>
              <a:r>
                <a:rPr lang="en-US" sz="1800" err="1">
                  <a:solidFill>
                    <a:schemeClr val="tx1"/>
                  </a:solidFill>
                </a:rPr>
                <a:t>Suatu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1800" err="1">
                  <a:solidFill>
                    <a:schemeClr val="tx1"/>
                  </a:solidFill>
                </a:rPr>
                <a:t>Objek</a:t>
              </a:r>
              <a:endParaRPr lang="en-ID" sz="18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E63642C-3CA5-E742-FF66-593F6957237C}"/>
                </a:ext>
              </a:extLst>
            </p:cNvPr>
            <p:cNvSpPr/>
            <p:nvPr/>
          </p:nvSpPr>
          <p:spPr>
            <a:xfrm>
              <a:off x="899714" y="2363034"/>
              <a:ext cx="1998063" cy="6676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</a:rPr>
                <a:t>Korelasi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1800" err="1">
                  <a:solidFill>
                    <a:schemeClr val="tx1"/>
                  </a:solidFill>
                </a:rPr>
                <a:t>antar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1800" err="1">
                  <a:solidFill>
                    <a:schemeClr val="tx1"/>
                  </a:solidFill>
                </a:rPr>
                <a:t>Variabel</a:t>
              </a:r>
              <a:endParaRPr lang="en-ID" sz="180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EAD8289-85BA-C764-AC62-4110D67CB115}"/>
                </a:ext>
              </a:extLst>
            </p:cNvPr>
            <p:cNvSpPr/>
            <p:nvPr/>
          </p:nvSpPr>
          <p:spPr>
            <a:xfrm>
              <a:off x="905300" y="3188118"/>
              <a:ext cx="1998063" cy="6676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err="1">
                  <a:solidFill>
                    <a:schemeClr val="tx1"/>
                  </a:solidFill>
                </a:rPr>
                <a:t>Keragaman</a:t>
              </a:r>
              <a:r>
                <a:rPr lang="en-US" sz="1800">
                  <a:solidFill>
                    <a:schemeClr val="tx1"/>
                  </a:solidFill>
                </a:rPr>
                <a:t> </a:t>
              </a:r>
              <a:r>
                <a:rPr lang="en-US" sz="1800" err="1">
                  <a:solidFill>
                    <a:schemeClr val="tx1"/>
                  </a:solidFill>
                </a:rPr>
                <a:t>Variabel</a:t>
              </a:r>
              <a:endParaRPr lang="en-ID" sz="1800">
                <a:solidFill>
                  <a:schemeClr val="tx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A36EBD0-24EB-59A7-2D89-0C24ABEE48B8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17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85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95;p40">
            <a:extLst>
              <a:ext uri="{FF2B5EF4-FFF2-40B4-BE49-F238E27FC236}">
                <a16:creationId xmlns:a16="http://schemas.microsoft.com/office/drawing/2014/main" id="{87713C2C-A6B5-D07B-E11B-AC2D57F41889}"/>
              </a:ext>
            </a:extLst>
          </p:cNvPr>
          <p:cNvSpPr txBox="1">
            <a:spLocks/>
          </p:cNvSpPr>
          <p:nvPr/>
        </p:nvSpPr>
        <p:spPr>
          <a:xfrm>
            <a:off x="102010" y="4584600"/>
            <a:ext cx="446998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200" b="1">
                <a:solidFill>
                  <a:schemeClr val="accent2"/>
                </a:solidFill>
                <a:latin typeface="+mn-lt"/>
              </a:rPr>
              <a:t>Kesimpulan</a:t>
            </a:r>
          </a:p>
        </p:txBody>
      </p:sp>
      <p:sp>
        <p:nvSpPr>
          <p:cNvPr id="2" name="Google Shape;1328;p55">
            <a:extLst>
              <a:ext uri="{FF2B5EF4-FFF2-40B4-BE49-F238E27FC236}">
                <a16:creationId xmlns:a16="http://schemas.microsoft.com/office/drawing/2014/main" id="{268B4CDC-A102-5937-47A5-35F5F2860A40}"/>
              </a:ext>
            </a:extLst>
          </p:cNvPr>
          <p:cNvSpPr/>
          <p:nvPr/>
        </p:nvSpPr>
        <p:spPr>
          <a:xfrm>
            <a:off x="595086" y="1197326"/>
            <a:ext cx="7445829" cy="1277257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+mn-lt"/>
                <a:ea typeface="Jura"/>
                <a:cs typeface="Jura"/>
                <a:sym typeface="Jura"/>
              </a:rPr>
              <a:t>Hasil pengelompokan 84 Wilayah di Indonesia berdasarkan kualitas jaringan internet menggunakan Algoritma Genetika K-Medoids menunjukkan bahwa jumlah klaster terbaik adalah enam dengan nilai evaluasi </a:t>
            </a:r>
            <a:r>
              <a:rPr lang="en" sz="1600" i="1">
                <a:solidFill>
                  <a:schemeClr val="dk1"/>
                </a:solidFill>
                <a:latin typeface="+mn-lt"/>
                <a:ea typeface="Jura"/>
                <a:cs typeface="Jura"/>
                <a:sym typeface="Jura"/>
              </a:rPr>
              <a:t>Davies-Bouldien Index </a:t>
            </a:r>
            <a:r>
              <a:rPr lang="en" sz="1600">
                <a:solidFill>
                  <a:schemeClr val="dk1"/>
                </a:solidFill>
                <a:latin typeface="+mn-lt"/>
                <a:ea typeface="Jura"/>
                <a:cs typeface="Jura"/>
                <a:sym typeface="Jura"/>
              </a:rPr>
              <a:t>sebesar 0,7375.</a:t>
            </a:r>
            <a:endParaRPr sz="1600">
              <a:solidFill>
                <a:schemeClr val="dk1"/>
              </a:solidFill>
              <a:latin typeface="+mn-lt"/>
              <a:ea typeface="Jura"/>
              <a:cs typeface="Jura"/>
              <a:sym typeface="Jura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9B296D2-E165-0E6D-8C61-81ADE9251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94179"/>
              </p:ext>
            </p:extLst>
          </p:nvPr>
        </p:nvGraphicFramePr>
        <p:xfrm>
          <a:off x="595086" y="2766966"/>
          <a:ext cx="7460000" cy="741680"/>
        </p:xfrm>
        <a:graphic>
          <a:graphicData uri="http://schemas.openxmlformats.org/drawingml/2006/table">
            <a:tbl>
              <a:tblPr firstRow="1" bandRow="1">
                <a:tableStyleId>{3AEECCFB-4074-4C04-AE0E-F9538744883C}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92915886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225504279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009664113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666486548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96534381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3898734774"/>
                    </a:ext>
                  </a:extLst>
                </a:gridCol>
                <a:gridCol w="921600">
                  <a:extLst>
                    <a:ext uri="{9D8B030D-6E8A-4147-A177-3AD203B41FA5}">
                      <a16:colId xmlns:a16="http://schemas.microsoft.com/office/drawing/2014/main" val="4036986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err="1"/>
                        <a:t>Klaster</a:t>
                      </a:r>
                      <a:endParaRPr lang="en-ID" sz="1600" b="1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5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451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1" err="1"/>
                        <a:t>Jumlah</a:t>
                      </a:r>
                      <a:r>
                        <a:rPr lang="en-US" sz="1600" b="1"/>
                        <a:t> </a:t>
                      </a:r>
                      <a:r>
                        <a:rPr lang="en-US" sz="1600" b="1" err="1"/>
                        <a:t>Anggota</a:t>
                      </a:r>
                      <a:endParaRPr lang="en-ID" sz="1600" b="1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14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11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29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18</a:t>
                      </a:r>
                      <a:endParaRPr lang="en-ID" sz="1600"/>
                    </a:p>
                  </a:txBody>
                  <a:tcPr anchor="ctr">
                    <a:lnL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0774169"/>
                  </a:ext>
                </a:extLst>
              </a:tr>
            </a:tbl>
          </a:graphicData>
        </a:graphic>
      </p:graphicFrame>
      <p:grpSp>
        <p:nvGrpSpPr>
          <p:cNvPr id="9" name="Google Shape;432;p35">
            <a:extLst>
              <a:ext uri="{FF2B5EF4-FFF2-40B4-BE49-F238E27FC236}">
                <a16:creationId xmlns:a16="http://schemas.microsoft.com/office/drawing/2014/main" id="{2DC31C36-4DDC-C053-5610-91F8FD9B78A3}"/>
              </a:ext>
            </a:extLst>
          </p:cNvPr>
          <p:cNvGrpSpPr/>
          <p:nvPr/>
        </p:nvGrpSpPr>
        <p:grpSpPr>
          <a:xfrm>
            <a:off x="713225" y="4360252"/>
            <a:ext cx="696900" cy="90600"/>
            <a:chOff x="821600" y="4429350"/>
            <a:chExt cx="696900" cy="90600"/>
          </a:xfrm>
        </p:grpSpPr>
        <p:sp>
          <p:nvSpPr>
            <p:cNvPr id="10" name="Google Shape;433;p35">
              <a:extLst>
                <a:ext uri="{FF2B5EF4-FFF2-40B4-BE49-F238E27FC236}">
                  <a16:creationId xmlns:a16="http://schemas.microsoft.com/office/drawing/2014/main" id="{FB9B7DFB-57C7-06D4-EDBF-CF57090D264D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4;p35">
              <a:extLst>
                <a:ext uri="{FF2B5EF4-FFF2-40B4-BE49-F238E27FC236}">
                  <a16:creationId xmlns:a16="http://schemas.microsoft.com/office/drawing/2014/main" id="{41AEFB4F-6EE5-CBF1-B244-29055CC6C91C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;p35">
              <a:extLst>
                <a:ext uri="{FF2B5EF4-FFF2-40B4-BE49-F238E27FC236}">
                  <a16:creationId xmlns:a16="http://schemas.microsoft.com/office/drawing/2014/main" id="{8F705538-985C-A43B-5C63-A40835992516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6;p35">
              <a:extLst>
                <a:ext uri="{FF2B5EF4-FFF2-40B4-BE49-F238E27FC236}">
                  <a16:creationId xmlns:a16="http://schemas.microsoft.com/office/drawing/2014/main" id="{3C03F1E3-DAB5-613D-3C8C-B1991E3FE4BB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739ADD-165C-DE47-5F32-59229462A2E4}"/>
              </a:ext>
            </a:extLst>
          </p:cNvPr>
          <p:cNvSpPr txBox="1"/>
          <p:nvPr/>
        </p:nvSpPr>
        <p:spPr>
          <a:xfrm>
            <a:off x="8597139" y="4641272"/>
            <a:ext cx="578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18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>
            <a:spLocks noGrp="1"/>
          </p:cNvSpPr>
          <p:nvPr>
            <p:ph type="subTitle" idx="3"/>
          </p:nvPr>
        </p:nvSpPr>
        <p:spPr>
          <a:xfrm>
            <a:off x="73238" y="4628362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+mn-lt"/>
              </a:rPr>
              <a:t>Latar Belakang</a:t>
            </a:r>
            <a:endParaRPr sz="220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374114-69A5-B2F2-6523-DF33A03466AD}"/>
              </a:ext>
            </a:extLst>
          </p:cNvPr>
          <p:cNvSpPr txBox="1"/>
          <p:nvPr/>
        </p:nvSpPr>
        <p:spPr>
          <a:xfrm>
            <a:off x="8704854" y="4628661"/>
            <a:ext cx="341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</a:t>
            </a:r>
            <a:endParaRPr lang="en-ID" sz="2400" b="1">
              <a:solidFill>
                <a:schemeClr val="bg1"/>
              </a:solidFill>
            </a:endParaRPr>
          </a:p>
        </p:txBody>
      </p:sp>
      <p:pic>
        <p:nvPicPr>
          <p:cNvPr id="4" name="Picture 3" descr="A close-up of icons&#10;&#10;Description automatically generated">
            <a:extLst>
              <a:ext uri="{FF2B5EF4-FFF2-40B4-BE49-F238E27FC236}">
                <a16:creationId xmlns:a16="http://schemas.microsoft.com/office/drawing/2014/main" id="{E6070AA1-ECB7-71DA-73A5-D1247782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33" y="186167"/>
            <a:ext cx="1440000" cy="1440000"/>
          </a:xfrm>
          <a:prstGeom prst="rect">
            <a:avLst/>
          </a:prstGeom>
          <a:ln w="12700">
            <a:solidFill>
              <a:schemeClr val="bg1">
                <a:lumMod val="1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86D4C-DA4D-46D5-7140-27D34DA48C90}"/>
              </a:ext>
            </a:extLst>
          </p:cNvPr>
          <p:cNvSpPr txBox="1"/>
          <p:nvPr/>
        </p:nvSpPr>
        <p:spPr>
          <a:xfrm>
            <a:off x="-126589" y="1593660"/>
            <a:ext cx="195107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Internet </a:t>
            </a:r>
            <a:r>
              <a:rPr lang="en-US" b="1" err="1"/>
              <a:t>memiliki</a:t>
            </a:r>
            <a:r>
              <a:rPr lang="en-US" b="1"/>
              <a:t> </a:t>
            </a:r>
            <a:r>
              <a:rPr lang="en-US" b="1" err="1"/>
              <a:t>berbagai</a:t>
            </a:r>
            <a:r>
              <a:rPr lang="en-US" b="1"/>
              <a:t> </a:t>
            </a:r>
            <a:r>
              <a:rPr lang="en-US" b="1" err="1"/>
              <a:t>kegunaan</a:t>
            </a:r>
            <a:endParaRPr lang="en-US" b="1"/>
          </a:p>
        </p:txBody>
      </p:sp>
      <p:pic>
        <p:nvPicPr>
          <p:cNvPr id="8" name="Picture 7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3A85B852-B55D-7690-9DE0-576F024DC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327" y="601477"/>
            <a:ext cx="612000" cy="61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62F6BE-D51F-00E9-6D31-DFAA13C53FC5}"/>
              </a:ext>
            </a:extLst>
          </p:cNvPr>
          <p:cNvSpPr txBox="1"/>
          <p:nvPr/>
        </p:nvSpPr>
        <p:spPr>
          <a:xfrm>
            <a:off x="2129597" y="1593659"/>
            <a:ext cx="1951074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/>
              <a:t>Pengguna</a:t>
            </a:r>
            <a:r>
              <a:rPr lang="en-US" b="1"/>
              <a:t> internet </a:t>
            </a:r>
            <a:r>
              <a:rPr lang="en-US" b="1" err="1"/>
              <a:t>semakin</a:t>
            </a:r>
            <a:r>
              <a:rPr lang="en-US" b="1"/>
              <a:t> </a:t>
            </a:r>
            <a:r>
              <a:rPr lang="en-US" b="1" err="1"/>
              <a:t>meningkat</a:t>
            </a:r>
            <a:endParaRPr lang="en-US" b="1"/>
          </a:p>
        </p:txBody>
      </p:sp>
      <p:pic>
        <p:nvPicPr>
          <p:cNvPr id="12" name="Picture 11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7A206497-68D4-0718-3C6A-D35B03FDB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367" y="600495"/>
            <a:ext cx="612000" cy="612000"/>
          </a:xfrm>
          <a:prstGeom prst="rect">
            <a:avLst/>
          </a:prstGeom>
        </p:spPr>
      </p:pic>
      <p:pic>
        <p:nvPicPr>
          <p:cNvPr id="1026" name="Picture 2" descr="DataReportal – Global Digital Insights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82D79E-23FF-1E3D-799D-7B55EF0F7B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6" r="21906"/>
          <a:stretch/>
        </p:blipFill>
        <p:spPr bwMode="auto">
          <a:xfrm>
            <a:off x="2406400" y="187039"/>
            <a:ext cx="1440000" cy="1440000"/>
          </a:xfrm>
          <a:prstGeom prst="actionButtonBlank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876D855-F9D2-3A73-E8D1-3E22436E224D}"/>
              </a:ext>
            </a:extLst>
          </p:cNvPr>
          <p:cNvSpPr/>
          <p:nvPr/>
        </p:nvSpPr>
        <p:spPr>
          <a:xfrm>
            <a:off x="3022849" y="51998"/>
            <a:ext cx="1226558" cy="558901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chemeClr val="bg1">
                    <a:lumMod val="10000"/>
                  </a:schemeClr>
                </a:solidFill>
                <a:latin typeface="Georgia Pro Black" panose="02040A02050405020203" pitchFamily="18" charset="0"/>
              </a:rPr>
              <a:t>5,16 </a:t>
            </a:r>
            <a:r>
              <a:rPr lang="en-US" sz="1300" b="1" err="1">
                <a:solidFill>
                  <a:schemeClr val="bg1">
                    <a:lumMod val="10000"/>
                  </a:schemeClr>
                </a:solidFill>
                <a:latin typeface="Georgia Pro Black" panose="02040A02050405020203" pitchFamily="18" charset="0"/>
              </a:rPr>
              <a:t>miliyar</a:t>
            </a:r>
            <a:endParaRPr lang="en-ID" sz="1300" b="1">
              <a:solidFill>
                <a:schemeClr val="bg1">
                  <a:lumMod val="10000"/>
                </a:schemeClr>
              </a:solidFill>
              <a:latin typeface="Georgia Pro Black" panose="02040A02050405020203" pitchFamily="18" charset="0"/>
            </a:endParaRPr>
          </a:p>
        </p:txBody>
      </p:sp>
      <p:pic>
        <p:nvPicPr>
          <p:cNvPr id="13" name="Picture 12" descr="A blue circle with a number four&#10;&#10;Description automatically generated">
            <a:extLst>
              <a:ext uri="{FF2B5EF4-FFF2-40B4-BE49-F238E27FC236}">
                <a16:creationId xmlns:a16="http://schemas.microsoft.com/office/drawing/2014/main" id="{C490A206-0C26-EAAC-79DE-3659EB6D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459" y="180147"/>
            <a:ext cx="1440000" cy="1440000"/>
          </a:xfrm>
          <a:prstGeom prst="rect">
            <a:avLst/>
          </a:prstGeom>
          <a:ln w="12700">
            <a:solidFill>
              <a:schemeClr val="bg1">
                <a:lumMod val="10000"/>
              </a:schemeClr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BE35AC-5584-FB0E-0E01-0EDBEECEF020}"/>
              </a:ext>
            </a:extLst>
          </p:cNvPr>
          <p:cNvSpPr txBox="1"/>
          <p:nvPr/>
        </p:nvSpPr>
        <p:spPr>
          <a:xfrm>
            <a:off x="4249407" y="1646045"/>
            <a:ext cx="2359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err="1"/>
              <a:t>Pengguna</a:t>
            </a:r>
            <a:r>
              <a:rPr lang="en-US" sz="1200" b="1"/>
              <a:t> internet Indonesia </a:t>
            </a:r>
            <a:r>
              <a:rPr lang="en-US" sz="1200" b="1" err="1"/>
              <a:t>tahun</a:t>
            </a:r>
            <a:r>
              <a:rPr lang="en-US" sz="1200" b="1"/>
              <a:t> 2023 </a:t>
            </a:r>
            <a:r>
              <a:rPr lang="en-US" sz="1200" b="1" err="1"/>
              <a:t>adalah</a:t>
            </a:r>
            <a:r>
              <a:rPr lang="en-US" sz="1200" b="1"/>
              <a:t> 204,7 </a:t>
            </a:r>
            <a:r>
              <a:rPr lang="en-US" sz="1200" b="1" err="1"/>
              <a:t>juta</a:t>
            </a:r>
            <a:r>
              <a:rPr lang="en-US" sz="1200" b="1"/>
              <a:t> (</a:t>
            </a:r>
            <a:r>
              <a:rPr lang="en-US" sz="1200" b="1" i="1"/>
              <a:t>World Population Review</a:t>
            </a:r>
            <a:r>
              <a:rPr lang="en-US" sz="1200" b="1"/>
              <a:t>)</a:t>
            </a:r>
          </a:p>
        </p:txBody>
      </p:sp>
      <p:pic>
        <p:nvPicPr>
          <p:cNvPr id="1030" name="Picture 6" descr="Speedtest MOD APK 5.0.6 (Premium Unlocked) for Android">
            <a:extLst>
              <a:ext uri="{FF2B5EF4-FFF2-40B4-BE49-F238E27FC236}">
                <a16:creationId xmlns:a16="http://schemas.microsoft.com/office/drawing/2014/main" id="{3869A184-8BD0-50C5-D183-5CD7E7C954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45" r="25545"/>
          <a:stretch/>
        </p:blipFill>
        <p:spPr bwMode="auto">
          <a:xfrm>
            <a:off x="7003770" y="180147"/>
            <a:ext cx="1440000" cy="144000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1E4A52AB-93A4-1617-AE32-BB9F3791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913" y="593405"/>
            <a:ext cx="612000" cy="612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3F7C8B-B7E5-CB63-7EBA-5F4AD912A984}"/>
              </a:ext>
            </a:extLst>
          </p:cNvPr>
          <p:cNvSpPr txBox="1"/>
          <p:nvPr/>
        </p:nvSpPr>
        <p:spPr>
          <a:xfrm>
            <a:off x="7003770" y="1593658"/>
            <a:ext cx="1440000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err="1"/>
              <a:t>Peringkat</a:t>
            </a:r>
            <a:r>
              <a:rPr lang="en-US" b="1"/>
              <a:t> 112 dan 113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F227D5-D017-8065-CBC0-9A56B8CB4AE1}"/>
              </a:ext>
            </a:extLst>
          </p:cNvPr>
          <p:cNvSpPr/>
          <p:nvPr/>
        </p:nvSpPr>
        <p:spPr>
          <a:xfrm>
            <a:off x="6408347" y="2507952"/>
            <a:ext cx="1440000" cy="1440000"/>
          </a:xfrm>
          <a:prstGeom prst="rect">
            <a:avLst/>
          </a:prstGeom>
          <a:solidFill>
            <a:schemeClr val="bg2"/>
          </a:solidFill>
          <a:ln w="1270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>
                <a:solidFill>
                  <a:srgbClr val="FF0000"/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12548</a:t>
            </a:r>
            <a:r>
              <a:rPr lang="en-ID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ID" err="1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dari</a:t>
            </a:r>
            <a:r>
              <a:rPr lang="en-ID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ID" b="1">
                <a:solidFill>
                  <a:srgbClr val="FF0000"/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83218</a:t>
            </a:r>
            <a:r>
              <a:rPr lang="en-ID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en-ID" err="1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Desa</a:t>
            </a:r>
            <a:r>
              <a:rPr lang="en-ID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 dan </a:t>
            </a:r>
            <a:r>
              <a:rPr lang="en-ID" err="1">
                <a:solidFill>
                  <a:schemeClr val="bg1">
                    <a:lumMod val="10000"/>
                  </a:schemeClr>
                </a:solidFill>
                <a:latin typeface="Arial Rounded MT Bold" panose="020F0704030504030204" pitchFamily="34" charset="0"/>
                <a:ea typeface="STHupo" panose="020B0503020204020204" pitchFamily="2" charset="-122"/>
                <a:cs typeface="Aharoni" panose="020B0604020202020204" pitchFamily="2" charset="-79"/>
              </a:rPr>
              <a:t>Kelurahan</a:t>
            </a:r>
            <a:endParaRPr lang="en-ID">
              <a:solidFill>
                <a:schemeClr val="bg1">
                  <a:lumMod val="10000"/>
                </a:schemeClr>
              </a:solidFill>
              <a:latin typeface="Arial Rounded MT Bold" panose="020F0704030504030204" pitchFamily="34" charset="0"/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  <p:pic>
        <p:nvPicPr>
          <p:cNvPr id="24" name="Picture 23" descr="A blue and yellow globe with a red cross and a blue circle with a red line&#10;&#10;Description automatically generated">
            <a:extLst>
              <a:ext uri="{FF2B5EF4-FFF2-40B4-BE49-F238E27FC236}">
                <a16:creationId xmlns:a16="http://schemas.microsoft.com/office/drawing/2014/main" id="{6CBE4EF9-3369-0C28-BABE-EB4A177A58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9565" y="2507951"/>
            <a:ext cx="1440000" cy="1440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5" name="Picture 24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D1B61908-180A-9471-7AE3-7F596371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354561" y="2921951"/>
            <a:ext cx="612000" cy="612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321D3C-95FB-B74F-85E1-D2A9C1411554}"/>
              </a:ext>
            </a:extLst>
          </p:cNvPr>
          <p:cNvSpPr txBox="1"/>
          <p:nvPr/>
        </p:nvSpPr>
        <p:spPr>
          <a:xfrm>
            <a:off x="3169810" y="3942476"/>
            <a:ext cx="2255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err="1"/>
              <a:t>Melemahkan</a:t>
            </a:r>
            <a:r>
              <a:rPr lang="en-ID" sz="1200" b="1"/>
              <a:t> </a:t>
            </a:r>
            <a:r>
              <a:rPr lang="en-ID" sz="1200" b="1" err="1"/>
              <a:t>suatu</a:t>
            </a:r>
            <a:r>
              <a:rPr lang="en-ID" sz="1200" b="1"/>
              <a:t> negara </a:t>
            </a:r>
            <a:r>
              <a:rPr lang="en-ID" sz="1200" b="1" err="1"/>
              <a:t>untuk</a:t>
            </a:r>
            <a:r>
              <a:rPr lang="en-ID" sz="1200" b="1"/>
              <a:t> </a:t>
            </a:r>
            <a:r>
              <a:rPr lang="en-ID" sz="1200" b="1" err="1"/>
              <a:t>turut</a:t>
            </a:r>
            <a:r>
              <a:rPr lang="en-ID" sz="1200" b="1"/>
              <a:t> </a:t>
            </a:r>
            <a:r>
              <a:rPr lang="en-ID" sz="1200" b="1" err="1"/>
              <a:t>bersaing</a:t>
            </a:r>
            <a:r>
              <a:rPr lang="en-ID" sz="1200" b="1"/>
              <a:t> </a:t>
            </a:r>
            <a:r>
              <a:rPr lang="en-ID" sz="1200" b="1" err="1"/>
              <a:t>secara</a:t>
            </a:r>
            <a:r>
              <a:rPr lang="en-ID" sz="1200" b="1"/>
              <a:t> global (Putra, 2009)</a:t>
            </a:r>
            <a:endParaRPr lang="en-ID" sz="1200" b="1" i="1"/>
          </a:p>
        </p:txBody>
      </p:sp>
      <p:pic>
        <p:nvPicPr>
          <p:cNvPr id="28" name="Picture 27" descr="A blue arrow pointing to the left&#10;&#10;Description automatically generated">
            <a:extLst>
              <a:ext uri="{FF2B5EF4-FFF2-40B4-BE49-F238E27FC236}">
                <a16:creationId xmlns:a16="http://schemas.microsoft.com/office/drawing/2014/main" id="{E3CC4F9A-0FE3-1A26-829E-15580D44E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504194" y="2921951"/>
            <a:ext cx="612000" cy="612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2FF127E-1DCE-7248-EE10-F26FCEAB2552}"/>
              </a:ext>
            </a:extLst>
          </p:cNvPr>
          <p:cNvSpPr txBox="1"/>
          <p:nvPr/>
        </p:nvSpPr>
        <p:spPr>
          <a:xfrm>
            <a:off x="5742501" y="3947951"/>
            <a:ext cx="2771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err="1"/>
              <a:t>Penyebaran</a:t>
            </a:r>
            <a:r>
              <a:rPr lang="en-ID" sz="1200" b="1"/>
              <a:t> </a:t>
            </a:r>
            <a:r>
              <a:rPr lang="en-ID" sz="1200" b="1" err="1"/>
              <a:t>akses</a:t>
            </a:r>
            <a:r>
              <a:rPr lang="en-ID" sz="1200" b="1"/>
              <a:t> internet di Indonesia pada </a:t>
            </a:r>
            <a:r>
              <a:rPr lang="en-ID" sz="1200" b="1" err="1"/>
              <a:t>tahun</a:t>
            </a:r>
            <a:r>
              <a:rPr lang="en-ID" sz="1200" b="1"/>
              <a:t> 2022 </a:t>
            </a:r>
            <a:r>
              <a:rPr lang="en-ID" sz="1200" b="1" err="1"/>
              <a:t>masih</a:t>
            </a:r>
            <a:r>
              <a:rPr lang="en-ID" sz="1200" b="1"/>
              <a:t> </a:t>
            </a:r>
            <a:r>
              <a:rPr lang="en-ID" sz="1200" b="1" err="1"/>
              <a:t>belum</a:t>
            </a:r>
            <a:r>
              <a:rPr lang="en-ID" sz="1200" b="1"/>
              <a:t> </a:t>
            </a:r>
            <a:r>
              <a:rPr lang="en-ID" sz="1200" b="1" err="1"/>
              <a:t>merata</a:t>
            </a:r>
            <a:r>
              <a:rPr lang="en-ID" sz="1200" b="1"/>
              <a:t> (</a:t>
            </a:r>
            <a:r>
              <a:rPr lang="en-ID" sz="1200" b="1" err="1"/>
              <a:t>Kemenkominfo</a:t>
            </a:r>
            <a:r>
              <a:rPr lang="en-ID" sz="1200" b="1"/>
              <a:t>)</a:t>
            </a:r>
          </a:p>
        </p:txBody>
      </p:sp>
      <p:pic>
        <p:nvPicPr>
          <p:cNvPr id="33" name="Picture 32" descr="A group of people with a scale&#10;&#10;Description automatically generated">
            <a:extLst>
              <a:ext uri="{FF2B5EF4-FFF2-40B4-BE49-F238E27FC236}">
                <a16:creationId xmlns:a16="http://schemas.microsoft.com/office/drawing/2014/main" id="{8FA8F81F-FF56-6FA7-27D4-B5535E878A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4143" y="2507951"/>
            <a:ext cx="1440000" cy="1440000"/>
          </a:xfrm>
          <a:prstGeom prst="rect">
            <a:avLst/>
          </a:prstGeom>
          <a:ln w="9525">
            <a:solidFill>
              <a:schemeClr val="bg1">
                <a:lumMod val="10000"/>
              </a:schemeClr>
            </a:solidFill>
          </a:ln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93F32A5-69D9-52D7-ED0C-AE1BE3F7E24F}"/>
              </a:ext>
            </a:extLst>
          </p:cNvPr>
          <p:cNvSpPr txBox="1"/>
          <p:nvPr/>
        </p:nvSpPr>
        <p:spPr>
          <a:xfrm>
            <a:off x="414213" y="3918825"/>
            <a:ext cx="1992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>
                <a:solidFill>
                  <a:schemeClr val="bg1">
                    <a:lumMod val="10000"/>
                  </a:schemeClr>
                </a:solidFill>
                <a:ea typeface="STHupo" panose="020B0503020204020204" pitchFamily="2" charset="-122"/>
                <a:cs typeface="Aharoni" panose="020B0604020202020204" pitchFamily="2" charset="-79"/>
              </a:rPr>
              <a:t>D</a:t>
            </a:r>
            <a:r>
              <a:rPr lang="en-ID" sz="1200" b="1" err="1">
                <a:solidFill>
                  <a:schemeClr val="bg1">
                    <a:lumMod val="10000"/>
                  </a:schemeClr>
                </a:solidFill>
                <a:ea typeface="STHupo" panose="020B0503020204020204" pitchFamily="2" charset="-122"/>
                <a:cs typeface="Aharoni" panose="020B0604020202020204" pitchFamily="2" charset="-79"/>
              </a:rPr>
              <a:t>ibutuhkan</a:t>
            </a:r>
            <a:r>
              <a:rPr lang="en-ID" sz="1200" b="1">
                <a:solidFill>
                  <a:schemeClr val="bg1">
                    <a:lumMod val="10000"/>
                  </a:schemeClr>
                </a:solidFill>
                <a:ea typeface="STHupo" panose="020B0503020204020204" pitchFamily="2" charset="-122"/>
                <a:cs typeface="Aharoni" panose="020B0604020202020204" pitchFamily="2" charset="-79"/>
              </a:rPr>
              <a:t> </a:t>
            </a:r>
            <a:r>
              <a:rPr lang="sv-SE" sz="1200" b="1">
                <a:solidFill>
                  <a:srgbClr val="FF0000"/>
                </a:solidFill>
              </a:rPr>
              <a:t>keseragaman</a:t>
            </a:r>
            <a:r>
              <a:rPr lang="sv-SE" sz="1200" b="1">
                <a:solidFill>
                  <a:schemeClr val="bg1">
                    <a:lumMod val="10000"/>
                  </a:schemeClr>
                </a:solidFill>
              </a:rPr>
              <a:t> kualitas jaringan internet</a:t>
            </a:r>
            <a:endParaRPr lang="en-ID" sz="1200" b="1">
              <a:solidFill>
                <a:schemeClr val="bg1">
                  <a:lumMod val="10000"/>
                </a:schemeClr>
              </a:solidFill>
              <a:ea typeface="STHupo" panose="020B0503020204020204" pitchFamily="2" charset="-122"/>
              <a:cs typeface="Aharoni" panose="020B0604020202020204" pitchFamily="2" charset="-79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695;p40">
            <a:extLst>
              <a:ext uri="{FF2B5EF4-FFF2-40B4-BE49-F238E27FC236}">
                <a16:creationId xmlns:a16="http://schemas.microsoft.com/office/drawing/2014/main" id="{87713C2C-A6B5-D07B-E11B-AC2D57F41889}"/>
              </a:ext>
            </a:extLst>
          </p:cNvPr>
          <p:cNvSpPr txBox="1">
            <a:spLocks/>
          </p:cNvSpPr>
          <p:nvPr/>
        </p:nvSpPr>
        <p:spPr>
          <a:xfrm>
            <a:off x="102010" y="4584600"/>
            <a:ext cx="446998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D" sz="2200" b="1">
                <a:solidFill>
                  <a:schemeClr val="accent2"/>
                </a:solidFill>
                <a:latin typeface="+mn-lt"/>
              </a:rPr>
              <a:t>Kesimpulan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319E517-DF39-78CE-AF76-5CA18E355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263796"/>
              </p:ext>
            </p:extLst>
          </p:nvPr>
        </p:nvGraphicFramePr>
        <p:xfrm>
          <a:off x="174580" y="399276"/>
          <a:ext cx="8287248" cy="3891280"/>
        </p:xfrm>
        <a:graphic>
          <a:graphicData uri="http://schemas.openxmlformats.org/drawingml/2006/table">
            <a:tbl>
              <a:tblPr firstRow="1" bandRow="1">
                <a:tableStyleId>{3AEECCFB-4074-4C04-AE0E-F9538744883C}</a:tableStyleId>
              </a:tblPr>
              <a:tblGrid>
                <a:gridCol w="974614">
                  <a:extLst>
                    <a:ext uri="{9D8B030D-6E8A-4147-A177-3AD203B41FA5}">
                      <a16:colId xmlns:a16="http://schemas.microsoft.com/office/drawing/2014/main" val="1509355136"/>
                    </a:ext>
                  </a:extLst>
                </a:gridCol>
                <a:gridCol w="2363262">
                  <a:extLst>
                    <a:ext uri="{9D8B030D-6E8A-4147-A177-3AD203B41FA5}">
                      <a16:colId xmlns:a16="http://schemas.microsoft.com/office/drawing/2014/main" val="3297818730"/>
                    </a:ext>
                  </a:extLst>
                </a:gridCol>
                <a:gridCol w="4949372">
                  <a:extLst>
                    <a:ext uri="{9D8B030D-6E8A-4147-A177-3AD203B41FA5}">
                      <a16:colId xmlns:a16="http://schemas.microsoft.com/office/drawing/2014/main" val="3319555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b="1" err="1"/>
                        <a:t>Klaster</a:t>
                      </a:r>
                      <a:endParaRPr lang="en-ID" sz="15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err="1"/>
                        <a:t>Keterangan</a:t>
                      </a:r>
                      <a:endParaRPr lang="en-ID" sz="15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err="1"/>
                        <a:t>Penjelasan</a:t>
                      </a:r>
                      <a:endParaRPr lang="en-ID" sz="15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8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1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Kualitas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jaringan</a:t>
                      </a:r>
                      <a:r>
                        <a:rPr lang="en-US" sz="1500"/>
                        <a:t> internet sangat </a:t>
                      </a:r>
                      <a:r>
                        <a:rPr lang="en-US" sz="1500" err="1"/>
                        <a:t>buruk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jaringan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dilihat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dari</a:t>
                      </a:r>
                      <a:r>
                        <a:rPr lang="en-ID" sz="1500"/>
                        <a:t> internet </a:t>
                      </a:r>
                      <a:r>
                        <a:rPr lang="en-ID" sz="1500" i="1"/>
                        <a:t>Mobile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cukup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baik</a:t>
                      </a:r>
                      <a:r>
                        <a:rPr lang="en-ID" sz="1500"/>
                        <a:t>, </a:t>
                      </a:r>
                      <a:r>
                        <a:rPr lang="en-ID" sz="1500" err="1"/>
                        <a:t>tetapi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pada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lainnya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masih</a:t>
                      </a:r>
                      <a:r>
                        <a:rPr lang="en-ID" sz="1500"/>
                        <a:t> sangat </a:t>
                      </a:r>
                      <a:r>
                        <a:rPr lang="en-ID" sz="1500" err="1"/>
                        <a:t>buruk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744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2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Kualitas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jaringan</a:t>
                      </a:r>
                      <a:r>
                        <a:rPr lang="en-US" sz="1500"/>
                        <a:t> internet </a:t>
                      </a:r>
                      <a:r>
                        <a:rPr lang="en-US" sz="1500" err="1"/>
                        <a:t>buruk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jaringan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masih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buruk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untuk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seluruh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20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3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Kualitas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jaringan</a:t>
                      </a:r>
                      <a:r>
                        <a:rPr lang="en-US" sz="1500"/>
                        <a:t> internet </a:t>
                      </a:r>
                      <a:r>
                        <a:rPr lang="en-US" sz="1500" err="1"/>
                        <a:t>baik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jaringan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baik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dilihat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dari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berbagai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, </a:t>
                      </a:r>
                      <a:r>
                        <a:rPr lang="en-ID" sz="1500" err="1"/>
                        <a:t>kecuali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 </a:t>
                      </a:r>
                      <a:r>
                        <a:rPr lang="en-ID" sz="1500" i="1"/>
                        <a:t>Mobile Upload </a:t>
                      </a:r>
                      <a:r>
                        <a:rPr lang="en-ID" sz="1500"/>
                        <a:t>yang </a:t>
                      </a:r>
                      <a:r>
                        <a:rPr lang="en-ID" sz="1500" err="1"/>
                        <a:t>masih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kurang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78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4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Kualitas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jaringan</a:t>
                      </a:r>
                      <a:r>
                        <a:rPr lang="en-US" sz="1500"/>
                        <a:t> internet </a:t>
                      </a:r>
                      <a:r>
                        <a:rPr lang="en-US" sz="1500" err="1"/>
                        <a:t>standar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jaringan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standar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kecuali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varibael</a:t>
                      </a:r>
                      <a:r>
                        <a:rPr lang="en-ID" sz="1500"/>
                        <a:t> </a:t>
                      </a:r>
                      <a:r>
                        <a:rPr lang="en-ID" sz="1500" i="1"/>
                        <a:t>Fixed Latency </a:t>
                      </a:r>
                      <a:r>
                        <a:rPr lang="en-ID" sz="1500"/>
                        <a:t>yang </a:t>
                      </a:r>
                      <a:r>
                        <a:rPr lang="en-ID" sz="1500" err="1"/>
                        <a:t>masih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kurang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688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5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Kualitas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jaringan</a:t>
                      </a:r>
                      <a:r>
                        <a:rPr lang="en-US" sz="1500"/>
                        <a:t> internet sangat </a:t>
                      </a:r>
                      <a:r>
                        <a:rPr lang="en-US" sz="1500" err="1"/>
                        <a:t>baik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jaringan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dilihat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dari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setiap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 sangat </a:t>
                      </a:r>
                      <a:r>
                        <a:rPr lang="en-ID" sz="1500" err="1"/>
                        <a:t>baik</a:t>
                      </a:r>
                      <a:r>
                        <a:rPr lang="en-ID" sz="1500"/>
                        <a:t> dan </a:t>
                      </a:r>
                      <a:r>
                        <a:rPr lang="en-ID" sz="1500" err="1"/>
                        <a:t>tidak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ada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 yang </a:t>
                      </a:r>
                      <a:r>
                        <a:rPr lang="en-ID" sz="1500" err="1"/>
                        <a:t>kurang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43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/>
                        <a:t>6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err="1"/>
                        <a:t>Kualitas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jaringan</a:t>
                      </a:r>
                      <a:r>
                        <a:rPr lang="en-US" sz="1500"/>
                        <a:t> internet </a:t>
                      </a:r>
                      <a:r>
                        <a:rPr lang="en-US" sz="1500" err="1"/>
                        <a:t>cukup</a:t>
                      </a:r>
                      <a:r>
                        <a:rPr lang="en-US" sz="1500"/>
                        <a:t> </a:t>
                      </a:r>
                      <a:r>
                        <a:rPr lang="en-US" sz="1500" err="1"/>
                        <a:t>baik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500" err="1"/>
                        <a:t>Kualitas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jaringan</a:t>
                      </a:r>
                      <a:r>
                        <a:rPr lang="en-ID" sz="1500"/>
                        <a:t> internet </a:t>
                      </a:r>
                      <a:r>
                        <a:rPr lang="en-ID" sz="1500" err="1"/>
                        <a:t>dilihat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dari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seluruh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cukup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baik</a:t>
                      </a:r>
                      <a:r>
                        <a:rPr lang="en-ID" sz="1500"/>
                        <a:t>, </a:t>
                      </a:r>
                      <a:r>
                        <a:rPr lang="en-ID" sz="1500" err="1"/>
                        <a:t>kecuali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variabel</a:t>
                      </a:r>
                      <a:r>
                        <a:rPr lang="en-ID" sz="1500"/>
                        <a:t> </a:t>
                      </a:r>
                      <a:r>
                        <a:rPr lang="en-ID" sz="1500" i="1"/>
                        <a:t>Mobile Download </a:t>
                      </a:r>
                      <a:r>
                        <a:rPr lang="en-ID" sz="1500"/>
                        <a:t>dan </a:t>
                      </a:r>
                      <a:r>
                        <a:rPr lang="en-ID" sz="1500" i="1"/>
                        <a:t>Mobile Provider </a:t>
                      </a:r>
                      <a:r>
                        <a:rPr lang="en-ID" sz="1500"/>
                        <a:t>yang </a:t>
                      </a:r>
                      <a:r>
                        <a:rPr lang="en-ID" sz="1500" err="1"/>
                        <a:t>masih</a:t>
                      </a:r>
                      <a:r>
                        <a:rPr lang="en-ID" sz="1500"/>
                        <a:t> </a:t>
                      </a:r>
                      <a:r>
                        <a:rPr lang="en-ID" sz="1500" err="1"/>
                        <a:t>kurang</a:t>
                      </a:r>
                      <a:endParaRPr lang="en-ID" sz="15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351109"/>
                  </a:ext>
                </a:extLst>
              </a:tr>
            </a:tbl>
          </a:graphicData>
        </a:graphic>
      </p:graphicFrame>
      <p:grpSp>
        <p:nvGrpSpPr>
          <p:cNvPr id="3" name="Google Shape;432;p35">
            <a:extLst>
              <a:ext uri="{FF2B5EF4-FFF2-40B4-BE49-F238E27FC236}">
                <a16:creationId xmlns:a16="http://schemas.microsoft.com/office/drawing/2014/main" id="{75BD8F35-5769-5182-C1E2-D47F84A77EB6}"/>
              </a:ext>
            </a:extLst>
          </p:cNvPr>
          <p:cNvGrpSpPr/>
          <p:nvPr/>
        </p:nvGrpSpPr>
        <p:grpSpPr>
          <a:xfrm>
            <a:off x="190714" y="4418308"/>
            <a:ext cx="696900" cy="90600"/>
            <a:chOff x="821600" y="4429350"/>
            <a:chExt cx="696900" cy="90600"/>
          </a:xfrm>
        </p:grpSpPr>
        <p:sp>
          <p:nvSpPr>
            <p:cNvPr id="4" name="Google Shape;433;p35">
              <a:extLst>
                <a:ext uri="{FF2B5EF4-FFF2-40B4-BE49-F238E27FC236}">
                  <a16:creationId xmlns:a16="http://schemas.microsoft.com/office/drawing/2014/main" id="{3E674F68-DE5A-8A39-3B38-6C6C02004FBD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4;p35">
              <a:extLst>
                <a:ext uri="{FF2B5EF4-FFF2-40B4-BE49-F238E27FC236}">
                  <a16:creationId xmlns:a16="http://schemas.microsoft.com/office/drawing/2014/main" id="{077E4E10-916C-2C87-4101-5233D3045EBA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5;p35">
              <a:extLst>
                <a:ext uri="{FF2B5EF4-FFF2-40B4-BE49-F238E27FC236}">
                  <a16:creationId xmlns:a16="http://schemas.microsoft.com/office/drawing/2014/main" id="{838256C0-F31D-5D6F-28B3-8006952DDDCE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;p35">
              <a:extLst>
                <a:ext uri="{FF2B5EF4-FFF2-40B4-BE49-F238E27FC236}">
                  <a16:creationId xmlns:a16="http://schemas.microsoft.com/office/drawing/2014/main" id="{AC171176-6415-2ABC-7520-B0AF418D4303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F5BF3FF-23E1-0F99-7725-C98A1F4E23BE}"/>
              </a:ext>
            </a:extLst>
          </p:cNvPr>
          <p:cNvSpPr txBox="1"/>
          <p:nvPr/>
        </p:nvSpPr>
        <p:spPr>
          <a:xfrm>
            <a:off x="8597139" y="4641272"/>
            <a:ext cx="578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19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687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"/>
          <p:cNvSpPr txBox="1">
            <a:spLocks noGrp="1"/>
          </p:cNvSpPr>
          <p:nvPr>
            <p:ph type="subTitle" idx="1"/>
          </p:nvPr>
        </p:nvSpPr>
        <p:spPr>
          <a:xfrm>
            <a:off x="196839" y="434203"/>
            <a:ext cx="8104746" cy="665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err="1">
                <a:solidFill>
                  <a:schemeClr val="tx1"/>
                </a:solidFill>
                <a:latin typeface="+mn-lt"/>
              </a:rPr>
              <a:t>Memberikan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gambaran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kepada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pemerintah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agar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mampu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mengambil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kebijakan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sesuai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kondisi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dan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kebutuhan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masing-masing wilayah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sehingga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meningkatkan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kualitas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internet.</a:t>
            </a:r>
          </a:p>
        </p:txBody>
      </p:sp>
      <p:sp>
        <p:nvSpPr>
          <p:cNvPr id="695" name="Google Shape;695;p40"/>
          <p:cNvSpPr txBox="1">
            <a:spLocks noGrp="1"/>
          </p:cNvSpPr>
          <p:nvPr>
            <p:ph type="subTitle" idx="3"/>
          </p:nvPr>
        </p:nvSpPr>
        <p:spPr>
          <a:xfrm>
            <a:off x="100534" y="4628362"/>
            <a:ext cx="415215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+mn-lt"/>
              </a:rPr>
              <a:t>Saran</a:t>
            </a:r>
            <a:endParaRPr sz="22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173C8-B512-C14F-173E-039462EB374D}"/>
              </a:ext>
            </a:extLst>
          </p:cNvPr>
          <p:cNvSpPr/>
          <p:nvPr/>
        </p:nvSpPr>
        <p:spPr>
          <a:xfrm>
            <a:off x="150442" y="450377"/>
            <a:ext cx="8256578" cy="12187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6DD8A-ED0B-CEA2-3696-45FF0E51EE3E}"/>
              </a:ext>
            </a:extLst>
          </p:cNvPr>
          <p:cNvSpPr/>
          <p:nvPr/>
        </p:nvSpPr>
        <p:spPr>
          <a:xfrm>
            <a:off x="150441" y="3347775"/>
            <a:ext cx="8256578" cy="10790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4A73E-777A-2E37-2341-C3F4B6BEF381}"/>
              </a:ext>
            </a:extLst>
          </p:cNvPr>
          <p:cNvSpPr/>
          <p:nvPr/>
        </p:nvSpPr>
        <p:spPr>
          <a:xfrm>
            <a:off x="150442" y="1907378"/>
            <a:ext cx="8256578" cy="1199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Google Shape;693;p40">
            <a:extLst>
              <a:ext uri="{FF2B5EF4-FFF2-40B4-BE49-F238E27FC236}">
                <a16:creationId xmlns:a16="http://schemas.microsoft.com/office/drawing/2014/main" id="{59B9D14E-E5F7-7DF5-4FF0-166E6C40A9A3}"/>
              </a:ext>
            </a:extLst>
          </p:cNvPr>
          <p:cNvSpPr txBox="1">
            <a:spLocks/>
          </p:cNvSpPr>
          <p:nvPr/>
        </p:nvSpPr>
        <p:spPr>
          <a:xfrm>
            <a:off x="150441" y="1898872"/>
            <a:ext cx="8140015" cy="7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just"/>
            <a:r>
              <a:rPr lang="en-ID" sz="1600" err="1">
                <a:solidFill>
                  <a:schemeClr val="tx1"/>
                </a:solidFill>
                <a:latin typeface="+mn-lt"/>
              </a:rPr>
              <a:t>Pemerintah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bekerja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sama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penyedia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layanan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menyediakan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 pada wilayah yang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masih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belum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terjangkau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dan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penambahan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 pada wilayah yang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masih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kekurangan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akses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sp>
        <p:nvSpPr>
          <p:cNvPr id="23" name="Google Shape;693;p40">
            <a:extLst>
              <a:ext uri="{FF2B5EF4-FFF2-40B4-BE49-F238E27FC236}">
                <a16:creationId xmlns:a16="http://schemas.microsoft.com/office/drawing/2014/main" id="{34979508-7297-7258-DA67-21A14B8C6268}"/>
              </a:ext>
            </a:extLst>
          </p:cNvPr>
          <p:cNvSpPr txBox="1">
            <a:spLocks/>
          </p:cNvSpPr>
          <p:nvPr/>
        </p:nvSpPr>
        <p:spPr>
          <a:xfrm>
            <a:off x="171326" y="3355507"/>
            <a:ext cx="8104615" cy="602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just"/>
            <a:r>
              <a:rPr lang="en-ID" sz="1600" err="1">
                <a:solidFill>
                  <a:schemeClr val="tx1"/>
                </a:solidFill>
                <a:latin typeface="+mn-lt"/>
              </a:rPr>
              <a:t>Peningkatan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kualitas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 agar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tidak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hanya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difokuskan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pada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daerah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3T (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Terdepan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,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Terluar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,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Tertinggal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)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saja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,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tetapi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juga pada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daerah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lain yang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memang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masih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perlu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peningkatan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kualitas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internet.</a:t>
            </a:r>
          </a:p>
        </p:txBody>
      </p:sp>
      <p:grpSp>
        <p:nvGrpSpPr>
          <p:cNvPr id="26" name="Google Shape;432;p35">
            <a:extLst>
              <a:ext uri="{FF2B5EF4-FFF2-40B4-BE49-F238E27FC236}">
                <a16:creationId xmlns:a16="http://schemas.microsoft.com/office/drawing/2014/main" id="{20698344-1D70-0CED-C45A-708F09587AC9}"/>
              </a:ext>
            </a:extLst>
          </p:cNvPr>
          <p:cNvGrpSpPr/>
          <p:nvPr/>
        </p:nvGrpSpPr>
        <p:grpSpPr>
          <a:xfrm>
            <a:off x="167811" y="173912"/>
            <a:ext cx="696900" cy="90600"/>
            <a:chOff x="821600" y="4429350"/>
            <a:chExt cx="696900" cy="90600"/>
          </a:xfrm>
        </p:grpSpPr>
        <p:sp>
          <p:nvSpPr>
            <p:cNvPr id="27" name="Google Shape;433;p35">
              <a:extLst>
                <a:ext uri="{FF2B5EF4-FFF2-40B4-BE49-F238E27FC236}">
                  <a16:creationId xmlns:a16="http://schemas.microsoft.com/office/drawing/2014/main" id="{A424AA58-294A-3F22-221D-BC12E2A695AA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4;p35">
              <a:extLst>
                <a:ext uri="{FF2B5EF4-FFF2-40B4-BE49-F238E27FC236}">
                  <a16:creationId xmlns:a16="http://schemas.microsoft.com/office/drawing/2014/main" id="{6CCE62E7-5EF4-F3CF-2B31-D1E8749BF1B0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5;p35">
              <a:extLst>
                <a:ext uri="{FF2B5EF4-FFF2-40B4-BE49-F238E27FC236}">
                  <a16:creationId xmlns:a16="http://schemas.microsoft.com/office/drawing/2014/main" id="{F05FBBBD-CA1B-066D-3847-AA2A442A412A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;p35">
              <a:extLst>
                <a:ext uri="{FF2B5EF4-FFF2-40B4-BE49-F238E27FC236}">
                  <a16:creationId xmlns:a16="http://schemas.microsoft.com/office/drawing/2014/main" id="{E82C0CCE-F0A9-0713-46D4-C94FAA139D4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55D673A-A048-C9DE-4DA7-CBF29DABA0CC}"/>
              </a:ext>
            </a:extLst>
          </p:cNvPr>
          <p:cNvSpPr txBox="1"/>
          <p:nvPr/>
        </p:nvSpPr>
        <p:spPr>
          <a:xfrm>
            <a:off x="8597139" y="4641272"/>
            <a:ext cx="5787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20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660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1DB86-883D-D64A-57C3-9FBF66218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0"/>
            <a:ext cx="6576000" cy="531628"/>
          </a:xfrm>
        </p:spPr>
        <p:txBody>
          <a:bodyPr/>
          <a:lstStyle/>
          <a:p>
            <a:r>
              <a:rPr lang="en-US" sz="2800">
                <a:solidFill>
                  <a:schemeClr val="accent4"/>
                </a:solidFill>
              </a:rPr>
              <a:t>LINK CODE</a:t>
            </a:r>
            <a:endParaRPr lang="en-ID" sz="280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B753A-CD55-50B3-F1A7-C9F018239EF6}"/>
              </a:ext>
            </a:extLst>
          </p:cNvPr>
          <p:cNvSpPr txBox="1"/>
          <p:nvPr/>
        </p:nvSpPr>
        <p:spPr>
          <a:xfrm>
            <a:off x="1284000" y="1509921"/>
            <a:ext cx="65759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400">
                <a:hlinkClick r:id="rId2"/>
              </a:rPr>
              <a:t>https://github.com/srisafitriramadhani/Algoritma-Genetika-K-Medoids</a:t>
            </a:r>
            <a:r>
              <a:rPr lang="en-ID" sz="44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432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B834-2672-D10F-A7F0-67B42D96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000" y="1465941"/>
            <a:ext cx="6576000" cy="2247882"/>
          </a:xfrm>
        </p:spPr>
        <p:txBody>
          <a:bodyPr/>
          <a:lstStyle/>
          <a:p>
            <a:r>
              <a:rPr lang="en-US" sz="7200">
                <a:latin typeface="+mn-lt"/>
              </a:rPr>
              <a:t>TERIMA KASIH</a:t>
            </a:r>
            <a:endParaRPr lang="en-ID" sz="7200">
              <a:latin typeface="+mn-lt"/>
            </a:endParaRPr>
          </a:p>
        </p:txBody>
      </p:sp>
      <p:grpSp>
        <p:nvGrpSpPr>
          <p:cNvPr id="4" name="Google Shape;432;p35">
            <a:extLst>
              <a:ext uri="{FF2B5EF4-FFF2-40B4-BE49-F238E27FC236}">
                <a16:creationId xmlns:a16="http://schemas.microsoft.com/office/drawing/2014/main" id="{67C31EEE-6C15-F6B0-A27B-88270E31EE39}"/>
              </a:ext>
            </a:extLst>
          </p:cNvPr>
          <p:cNvGrpSpPr/>
          <p:nvPr/>
        </p:nvGrpSpPr>
        <p:grpSpPr>
          <a:xfrm>
            <a:off x="277797" y="4360252"/>
            <a:ext cx="696900" cy="90600"/>
            <a:chOff x="821600" y="4429350"/>
            <a:chExt cx="696900" cy="90600"/>
          </a:xfrm>
        </p:grpSpPr>
        <p:sp>
          <p:nvSpPr>
            <p:cNvPr id="5" name="Google Shape;433;p35">
              <a:extLst>
                <a:ext uri="{FF2B5EF4-FFF2-40B4-BE49-F238E27FC236}">
                  <a16:creationId xmlns:a16="http://schemas.microsoft.com/office/drawing/2014/main" id="{0A87F287-348F-D390-11D6-6828D9CF7709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4;p35">
              <a:extLst>
                <a:ext uri="{FF2B5EF4-FFF2-40B4-BE49-F238E27FC236}">
                  <a16:creationId xmlns:a16="http://schemas.microsoft.com/office/drawing/2014/main" id="{38B5A1ED-6B05-8292-0B68-C322A902A12E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5;p35">
              <a:extLst>
                <a:ext uri="{FF2B5EF4-FFF2-40B4-BE49-F238E27FC236}">
                  <a16:creationId xmlns:a16="http://schemas.microsoft.com/office/drawing/2014/main" id="{D49D33C5-4E54-C320-4123-36128DE4DA77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6;p35">
              <a:extLst>
                <a:ext uri="{FF2B5EF4-FFF2-40B4-BE49-F238E27FC236}">
                  <a16:creationId xmlns:a16="http://schemas.microsoft.com/office/drawing/2014/main" id="{10B86F32-DDF0-6D32-FAF4-247E69D1C87F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8531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95;p40">
            <a:extLst>
              <a:ext uri="{FF2B5EF4-FFF2-40B4-BE49-F238E27FC236}">
                <a16:creationId xmlns:a16="http://schemas.microsoft.com/office/drawing/2014/main" id="{9F2EB71D-E0E4-1188-E73C-7700215A32F4}"/>
              </a:ext>
            </a:extLst>
          </p:cNvPr>
          <p:cNvSpPr txBox="1">
            <a:spLocks/>
          </p:cNvSpPr>
          <p:nvPr/>
        </p:nvSpPr>
        <p:spPr>
          <a:xfrm>
            <a:off x="83278" y="4612070"/>
            <a:ext cx="5899857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Monda"/>
              <a:buNone/>
              <a:defRPr sz="2400" b="1" i="0" u="none" strike="noStrike" cap="none">
                <a:solidFill>
                  <a:schemeClr val="accent2"/>
                </a:solidFill>
                <a:latin typeface="Monda"/>
                <a:ea typeface="Monda"/>
                <a:cs typeface="Monda"/>
                <a:sym typeface="Monda"/>
              </a:defRPr>
            </a:lvl9pPr>
          </a:lstStyle>
          <a:p>
            <a:pPr marL="0" indent="0"/>
            <a:r>
              <a:rPr lang="en-US" sz="2200">
                <a:latin typeface="+mn-lt"/>
              </a:rPr>
              <a:t>R</a:t>
            </a:r>
            <a:r>
              <a:rPr lang="en-ID" sz="2200" err="1">
                <a:latin typeface="+mn-lt"/>
              </a:rPr>
              <a:t>umusan</a:t>
            </a:r>
            <a:r>
              <a:rPr lang="en-ID" sz="2200">
                <a:latin typeface="+mn-lt"/>
              </a:rPr>
              <a:t> </a:t>
            </a:r>
            <a:r>
              <a:rPr lang="en-ID" sz="2200" err="1">
                <a:latin typeface="+mn-lt"/>
              </a:rPr>
              <a:t>Masalah</a:t>
            </a:r>
            <a:r>
              <a:rPr lang="en-ID" sz="2200">
                <a:latin typeface="+mn-lt"/>
              </a:rPr>
              <a:t> dan </a:t>
            </a:r>
            <a:r>
              <a:rPr lang="en-ID" sz="2200" err="1">
                <a:latin typeface="+mn-lt"/>
              </a:rPr>
              <a:t>Tujuan</a:t>
            </a:r>
            <a:r>
              <a:rPr lang="en-ID" sz="2200">
                <a:latin typeface="+mn-lt"/>
              </a:rPr>
              <a:t> </a:t>
            </a:r>
            <a:r>
              <a:rPr lang="en-ID" sz="2200" err="1">
                <a:latin typeface="+mn-lt"/>
              </a:rPr>
              <a:t>Penelitian</a:t>
            </a:r>
            <a:endParaRPr lang="en-ID" sz="2200">
              <a:latin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496D5-B331-5155-54B6-36FDCF8FCE5C}"/>
              </a:ext>
            </a:extLst>
          </p:cNvPr>
          <p:cNvSpPr/>
          <p:nvPr/>
        </p:nvSpPr>
        <p:spPr>
          <a:xfrm>
            <a:off x="409430" y="982639"/>
            <a:ext cx="3589361" cy="34480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600" err="1">
                <a:solidFill>
                  <a:schemeClr val="tx1"/>
                </a:solidFill>
                <a:latin typeface="+mn-lt"/>
              </a:rPr>
              <a:t>Bagaimana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pengelompokan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wilayah di Indonesia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berdasarkan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kualitas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dengan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menggunakan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metode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Algortima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Genetika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K-Medoids?</a:t>
            </a:r>
            <a:r>
              <a:rPr lang="en-ID" sz="1600">
                <a:latin typeface="+mn-l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/>
              <a:buAutoNum type="arabicPeriod"/>
            </a:pPr>
            <a:r>
              <a:rPr lang="en-ID" sz="1600" err="1">
                <a:solidFill>
                  <a:schemeClr val="tx1"/>
                </a:solidFill>
                <a:latin typeface="+mn-lt"/>
              </a:rPr>
              <a:t>Bagaimana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karakteristik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setiap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klaster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hasil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pengelompokan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wilayah di Indonesia?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D681D8-406C-627C-6256-C532975E780A}"/>
              </a:ext>
            </a:extLst>
          </p:cNvPr>
          <p:cNvSpPr/>
          <p:nvPr/>
        </p:nvSpPr>
        <p:spPr>
          <a:xfrm>
            <a:off x="4162568" y="982639"/>
            <a:ext cx="3985145" cy="344802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600" err="1">
                <a:solidFill>
                  <a:schemeClr val="tx1"/>
                </a:solidFill>
              </a:rPr>
              <a:t>Menganalisis</a:t>
            </a:r>
            <a:r>
              <a:rPr lang="en-ID" sz="1600">
                <a:solidFill>
                  <a:schemeClr val="tx1"/>
                </a:solidFill>
              </a:rPr>
              <a:t> proses </a:t>
            </a:r>
            <a:r>
              <a:rPr lang="en-ID" sz="1600" err="1">
                <a:solidFill>
                  <a:schemeClr val="tx1"/>
                </a:solidFill>
              </a:rPr>
              <a:t>pengelompokan</a:t>
            </a:r>
            <a:r>
              <a:rPr lang="en-ID" sz="1600">
                <a:solidFill>
                  <a:schemeClr val="tx1"/>
                </a:solidFill>
              </a:rPr>
              <a:t> wilayah di Indonesia </a:t>
            </a:r>
            <a:r>
              <a:rPr lang="en-ID" sz="1600" err="1">
                <a:solidFill>
                  <a:schemeClr val="tx1"/>
                </a:solidFill>
              </a:rPr>
              <a:t>berdasarkan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kualitas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jaringan</a:t>
            </a:r>
            <a:r>
              <a:rPr lang="en-ID" sz="1600">
                <a:solidFill>
                  <a:schemeClr val="tx1"/>
                </a:solidFill>
              </a:rPr>
              <a:t> internet </a:t>
            </a:r>
            <a:r>
              <a:rPr lang="en-ID" sz="1600" err="1">
                <a:solidFill>
                  <a:schemeClr val="tx1"/>
                </a:solidFill>
              </a:rPr>
              <a:t>dengan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menggunakan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metode</a:t>
            </a:r>
            <a:r>
              <a:rPr lang="en-ID" sz="1600">
                <a:solidFill>
                  <a:schemeClr val="tx1"/>
                </a:solidFill>
              </a:rPr>
              <a:t> Algoritma </a:t>
            </a:r>
            <a:r>
              <a:rPr lang="en-ID" sz="1600" err="1">
                <a:solidFill>
                  <a:schemeClr val="tx1"/>
                </a:solidFill>
              </a:rPr>
              <a:t>Genetika</a:t>
            </a:r>
            <a:r>
              <a:rPr lang="en-ID" sz="1600">
                <a:solidFill>
                  <a:schemeClr val="tx1"/>
                </a:solidFill>
              </a:rPr>
              <a:t> K-Medoids</a:t>
            </a:r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D" sz="1600" err="1">
                <a:solidFill>
                  <a:schemeClr val="tx1"/>
                </a:solidFill>
              </a:rPr>
              <a:t>Menganalisis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karakteristik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setiap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klaster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dari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hasil</a:t>
            </a:r>
            <a:r>
              <a:rPr lang="en-ID" sz="1600">
                <a:solidFill>
                  <a:schemeClr val="tx1"/>
                </a:solidFill>
              </a:rPr>
              <a:t> </a:t>
            </a:r>
            <a:r>
              <a:rPr lang="en-ID" sz="1600" err="1">
                <a:solidFill>
                  <a:schemeClr val="tx1"/>
                </a:solidFill>
              </a:rPr>
              <a:t>pengelompokan</a:t>
            </a:r>
            <a:r>
              <a:rPr lang="en-ID" sz="1600">
                <a:solidFill>
                  <a:schemeClr val="tx1"/>
                </a:solidFill>
              </a:rPr>
              <a:t> wilayah di Indonesia</a:t>
            </a:r>
            <a:endParaRPr lang="en-ID" sz="120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101119-A7AA-5AF7-C9EA-08A12628B941}"/>
              </a:ext>
            </a:extLst>
          </p:cNvPr>
          <p:cNvCxnSpPr/>
          <p:nvPr/>
        </p:nvCxnSpPr>
        <p:spPr>
          <a:xfrm>
            <a:off x="586855" y="395785"/>
            <a:ext cx="31662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6ADC88E-9866-1265-32B6-7666FEFCAB25}"/>
              </a:ext>
            </a:extLst>
          </p:cNvPr>
          <p:cNvCxnSpPr/>
          <p:nvPr/>
        </p:nvCxnSpPr>
        <p:spPr>
          <a:xfrm>
            <a:off x="575483" y="875734"/>
            <a:ext cx="31662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0E9A73-6054-02BD-8EC0-3A4510999C56}"/>
              </a:ext>
            </a:extLst>
          </p:cNvPr>
          <p:cNvCxnSpPr/>
          <p:nvPr/>
        </p:nvCxnSpPr>
        <p:spPr>
          <a:xfrm>
            <a:off x="4576557" y="427627"/>
            <a:ext cx="31662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58202E-19B4-1EAB-500E-400230A5B693}"/>
              </a:ext>
            </a:extLst>
          </p:cNvPr>
          <p:cNvCxnSpPr/>
          <p:nvPr/>
        </p:nvCxnSpPr>
        <p:spPr>
          <a:xfrm>
            <a:off x="4565181" y="866633"/>
            <a:ext cx="316628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5431A9-38BE-E817-A006-62A099ECAD9E}"/>
              </a:ext>
            </a:extLst>
          </p:cNvPr>
          <p:cNvSpPr txBox="1"/>
          <p:nvPr/>
        </p:nvSpPr>
        <p:spPr>
          <a:xfrm>
            <a:off x="979222" y="448496"/>
            <a:ext cx="2313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>
                <a:solidFill>
                  <a:schemeClr val="tx1"/>
                </a:solidFill>
                <a:latin typeface="+mn-lt"/>
              </a:rPr>
              <a:t>R</a:t>
            </a:r>
            <a:r>
              <a:rPr lang="en-ID" sz="1800" b="1" err="1">
                <a:solidFill>
                  <a:schemeClr val="tx1"/>
                </a:solidFill>
                <a:latin typeface="+mn-lt"/>
              </a:rPr>
              <a:t>umusan</a:t>
            </a:r>
            <a:r>
              <a:rPr lang="en-ID" sz="1800" b="1">
                <a:solidFill>
                  <a:schemeClr val="tx1"/>
                </a:solidFill>
                <a:latin typeface="+mn-lt"/>
              </a:rPr>
              <a:t> </a:t>
            </a:r>
            <a:r>
              <a:rPr lang="en-ID" sz="1800" b="1" err="1">
                <a:solidFill>
                  <a:schemeClr val="tx1"/>
                </a:solidFill>
                <a:latin typeface="+mn-lt"/>
              </a:rPr>
              <a:t>Masalah</a:t>
            </a:r>
            <a:endParaRPr lang="en-ID" sz="1800" b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51D8A5-D549-9396-2B7C-CE4E343F2CD6}"/>
              </a:ext>
            </a:extLst>
          </p:cNvPr>
          <p:cNvSpPr txBox="1"/>
          <p:nvPr/>
        </p:nvSpPr>
        <p:spPr>
          <a:xfrm>
            <a:off x="4998492" y="440631"/>
            <a:ext cx="2313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err="1">
                <a:solidFill>
                  <a:schemeClr val="tx1"/>
                </a:solidFill>
                <a:latin typeface="+mn-lt"/>
              </a:rPr>
              <a:t>Tujuan</a:t>
            </a:r>
            <a:r>
              <a:rPr lang="en-US" sz="1800" b="1">
                <a:solidFill>
                  <a:schemeClr val="tx1"/>
                </a:solidFill>
                <a:latin typeface="+mn-lt"/>
              </a:rPr>
              <a:t> </a:t>
            </a:r>
            <a:r>
              <a:rPr lang="en-US" sz="1800" b="1" err="1">
                <a:solidFill>
                  <a:schemeClr val="tx1"/>
                </a:solidFill>
                <a:latin typeface="+mn-lt"/>
              </a:rPr>
              <a:t>Penelitian</a:t>
            </a:r>
            <a:endParaRPr lang="en-ID" sz="1800" b="1"/>
          </a:p>
        </p:txBody>
      </p:sp>
      <p:grpSp>
        <p:nvGrpSpPr>
          <p:cNvPr id="40" name="Google Shape;432;p35">
            <a:extLst>
              <a:ext uri="{FF2B5EF4-FFF2-40B4-BE49-F238E27FC236}">
                <a16:creationId xmlns:a16="http://schemas.microsoft.com/office/drawing/2014/main" id="{D8A6C1D2-B5D5-E54C-9041-8E43EA95D9A9}"/>
              </a:ext>
            </a:extLst>
          </p:cNvPr>
          <p:cNvGrpSpPr/>
          <p:nvPr/>
        </p:nvGrpSpPr>
        <p:grpSpPr>
          <a:xfrm>
            <a:off x="167811" y="173912"/>
            <a:ext cx="696900" cy="90600"/>
            <a:chOff x="821600" y="4429350"/>
            <a:chExt cx="696900" cy="90600"/>
          </a:xfrm>
        </p:grpSpPr>
        <p:sp>
          <p:nvSpPr>
            <p:cNvPr id="41" name="Google Shape;433;p35">
              <a:extLst>
                <a:ext uri="{FF2B5EF4-FFF2-40B4-BE49-F238E27FC236}">
                  <a16:creationId xmlns:a16="http://schemas.microsoft.com/office/drawing/2014/main" id="{E7DC728D-05DC-01D3-E382-13075E3C2232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4;p35">
              <a:extLst>
                <a:ext uri="{FF2B5EF4-FFF2-40B4-BE49-F238E27FC236}">
                  <a16:creationId xmlns:a16="http://schemas.microsoft.com/office/drawing/2014/main" id="{2F55D6F7-3F59-B21C-8C01-6A2246DD7880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5;p35">
              <a:extLst>
                <a:ext uri="{FF2B5EF4-FFF2-40B4-BE49-F238E27FC236}">
                  <a16:creationId xmlns:a16="http://schemas.microsoft.com/office/drawing/2014/main" id="{98E81A70-D893-49A3-D5D6-86660FF4C2F8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6;p35">
              <a:extLst>
                <a:ext uri="{FF2B5EF4-FFF2-40B4-BE49-F238E27FC236}">
                  <a16:creationId xmlns:a16="http://schemas.microsoft.com/office/drawing/2014/main" id="{6B5A1E6F-F654-AAE5-04ED-1A6AF5D89AC7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E002F10-3126-46C5-FBA1-FAC3E94D78A1}"/>
              </a:ext>
            </a:extLst>
          </p:cNvPr>
          <p:cNvSpPr txBox="1"/>
          <p:nvPr/>
        </p:nvSpPr>
        <p:spPr>
          <a:xfrm>
            <a:off x="8692831" y="4628661"/>
            <a:ext cx="341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2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7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0"/>
          <p:cNvSpPr txBox="1">
            <a:spLocks noGrp="1"/>
          </p:cNvSpPr>
          <p:nvPr>
            <p:ph type="subTitle" idx="1"/>
          </p:nvPr>
        </p:nvSpPr>
        <p:spPr>
          <a:xfrm>
            <a:off x="374625" y="1664144"/>
            <a:ext cx="2191154" cy="21845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err="1">
                <a:solidFill>
                  <a:schemeClr val="tx1"/>
                </a:solidFill>
                <a:latin typeface="+mn-lt"/>
              </a:rPr>
              <a:t>Mengetahui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karakteristik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setiap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klaster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dari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84 wilayah di Indonesia yang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err="1">
                <a:solidFill>
                  <a:schemeClr val="tx1"/>
                </a:solidFill>
                <a:latin typeface="+mn-lt"/>
              </a:rPr>
              <a:t>terbentuk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berdasarkan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kualitas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</a:t>
            </a:r>
          </a:p>
        </p:txBody>
      </p:sp>
      <p:sp>
        <p:nvSpPr>
          <p:cNvPr id="695" name="Google Shape;695;p40"/>
          <p:cNvSpPr txBox="1">
            <a:spLocks noGrp="1"/>
          </p:cNvSpPr>
          <p:nvPr>
            <p:ph type="subTitle" idx="3"/>
          </p:nvPr>
        </p:nvSpPr>
        <p:spPr>
          <a:xfrm>
            <a:off x="100534" y="4628362"/>
            <a:ext cx="30681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+mn-lt"/>
              </a:rPr>
              <a:t>Manfaat Penelitian</a:t>
            </a:r>
            <a:endParaRPr sz="220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6173C8-B512-C14F-173E-039462EB374D}"/>
              </a:ext>
            </a:extLst>
          </p:cNvPr>
          <p:cNvSpPr/>
          <p:nvPr/>
        </p:nvSpPr>
        <p:spPr>
          <a:xfrm>
            <a:off x="212863" y="982639"/>
            <a:ext cx="2639519" cy="3398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F6DD8A-ED0B-CEA2-3696-45FF0E51EE3E}"/>
              </a:ext>
            </a:extLst>
          </p:cNvPr>
          <p:cNvSpPr/>
          <p:nvPr/>
        </p:nvSpPr>
        <p:spPr>
          <a:xfrm>
            <a:off x="6196083" y="982639"/>
            <a:ext cx="2210937" cy="3398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14A73E-777A-2E37-2341-C3F4B6BEF381}"/>
              </a:ext>
            </a:extLst>
          </p:cNvPr>
          <p:cNvSpPr/>
          <p:nvPr/>
        </p:nvSpPr>
        <p:spPr>
          <a:xfrm>
            <a:off x="3024302" y="982639"/>
            <a:ext cx="2994361" cy="3398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5" name="Picture 14" descr="A picture containing circle, colorfulness, screenshot, graphics&#10;&#10;Description automatically generated">
            <a:extLst>
              <a:ext uri="{FF2B5EF4-FFF2-40B4-BE49-F238E27FC236}">
                <a16:creationId xmlns:a16="http://schemas.microsoft.com/office/drawing/2014/main" id="{8AD4990D-292A-21A7-9AB5-1B2700FA9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04" y="395138"/>
            <a:ext cx="1175001" cy="1159586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20" name="Google Shape;693;p40">
            <a:extLst>
              <a:ext uri="{FF2B5EF4-FFF2-40B4-BE49-F238E27FC236}">
                <a16:creationId xmlns:a16="http://schemas.microsoft.com/office/drawing/2014/main" id="{59B9D14E-E5F7-7DF5-4FF0-166E6C40A9A3}"/>
              </a:ext>
            </a:extLst>
          </p:cNvPr>
          <p:cNvSpPr txBox="1">
            <a:spLocks/>
          </p:cNvSpPr>
          <p:nvPr/>
        </p:nvSpPr>
        <p:spPr>
          <a:xfrm>
            <a:off x="3058421" y="1664143"/>
            <a:ext cx="2960242" cy="249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/>
            <a:r>
              <a:rPr lang="en-ID" sz="1600" err="1">
                <a:solidFill>
                  <a:schemeClr val="tx1"/>
                </a:solidFill>
                <a:latin typeface="+mn-lt"/>
              </a:rPr>
              <a:t>Dapat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digunakan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sebagai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bahan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pertimbangan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pemerintah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menentukan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wilayah mana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saja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yang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perlu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diprioritaskan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dalam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hal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perbaikan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kualitas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jaringan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internet</a:t>
            </a:r>
          </a:p>
        </p:txBody>
      </p:sp>
      <p:pic>
        <p:nvPicPr>
          <p:cNvPr id="22" name="Picture 21" descr="A picture containing screenshot, graphics, design, majorelle blue&#10;&#10;Description automatically generated">
            <a:extLst>
              <a:ext uri="{FF2B5EF4-FFF2-40B4-BE49-F238E27FC236}">
                <a16:creationId xmlns:a16="http://schemas.microsoft.com/office/drawing/2014/main" id="{D4BD84DC-61A3-F7A2-4CD7-7CE70475B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0335" y="395138"/>
            <a:ext cx="1175001" cy="1175001"/>
          </a:xfrm>
          <a:prstGeom prst="rect">
            <a:avLst/>
          </a:prstGeom>
          <a:solidFill>
            <a:schemeClr val="accent3"/>
          </a:solidFill>
        </p:spPr>
      </p:pic>
      <p:sp>
        <p:nvSpPr>
          <p:cNvPr id="23" name="Google Shape;693;p40">
            <a:extLst>
              <a:ext uri="{FF2B5EF4-FFF2-40B4-BE49-F238E27FC236}">
                <a16:creationId xmlns:a16="http://schemas.microsoft.com/office/drawing/2014/main" id="{34979508-7297-7258-DA67-21A14B8C6268}"/>
              </a:ext>
            </a:extLst>
          </p:cNvPr>
          <p:cNvSpPr txBox="1">
            <a:spLocks/>
          </p:cNvSpPr>
          <p:nvPr/>
        </p:nvSpPr>
        <p:spPr>
          <a:xfrm>
            <a:off x="6264325" y="1801275"/>
            <a:ext cx="2008232" cy="2184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Jura Medium"/>
              <a:buNone/>
              <a:defRPr sz="1400" b="0" i="0" u="none" strike="noStrike" cap="none">
                <a:solidFill>
                  <a:schemeClr val="dk1"/>
                </a:solidFill>
                <a:latin typeface="Jura Medium"/>
                <a:ea typeface="Jura Medium"/>
                <a:cs typeface="Jura Medium"/>
                <a:sym typeface="Jura Medium"/>
              </a:defRPr>
            </a:lvl9pPr>
          </a:lstStyle>
          <a:p>
            <a:pPr marL="0" indent="0" algn="ctr"/>
            <a:r>
              <a:rPr lang="en-ID" sz="1600" err="1">
                <a:solidFill>
                  <a:schemeClr val="tx1"/>
                </a:solidFill>
                <a:latin typeface="+mn-lt"/>
              </a:rPr>
              <a:t>Menjadi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bahan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kajian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untuk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penelitian-penelitian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sejenis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di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waktu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 yang </a:t>
            </a:r>
            <a:r>
              <a:rPr lang="en-ID" sz="1600" err="1">
                <a:solidFill>
                  <a:schemeClr val="tx1"/>
                </a:solidFill>
                <a:latin typeface="+mn-lt"/>
              </a:rPr>
              <a:t>akan</a:t>
            </a:r>
            <a:endParaRPr lang="en-ID" sz="1600">
              <a:solidFill>
                <a:schemeClr val="tx1"/>
              </a:solidFill>
              <a:latin typeface="+mn-lt"/>
            </a:endParaRPr>
          </a:p>
          <a:p>
            <a:pPr marL="0" indent="0" algn="ctr"/>
            <a:r>
              <a:rPr lang="en-ID" sz="1600" err="1">
                <a:solidFill>
                  <a:schemeClr val="tx1"/>
                </a:solidFill>
                <a:latin typeface="+mn-lt"/>
              </a:rPr>
              <a:t>datang</a:t>
            </a:r>
            <a:r>
              <a:rPr lang="en-ID" sz="1600">
                <a:solidFill>
                  <a:schemeClr val="tx1"/>
                </a:solidFill>
                <a:latin typeface="+mn-lt"/>
              </a:rPr>
              <a:t>.</a:t>
            </a:r>
          </a:p>
        </p:txBody>
      </p:sp>
      <p:pic>
        <p:nvPicPr>
          <p:cNvPr id="25" name="Picture 24" descr="A blue and green arrows on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49DE69C1-7313-920C-287A-CB5A3E482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682" y="436732"/>
            <a:ext cx="1050876" cy="1050876"/>
          </a:xfrm>
          <a:prstGeom prst="rect">
            <a:avLst/>
          </a:prstGeom>
          <a:solidFill>
            <a:schemeClr val="accent3"/>
          </a:solidFill>
        </p:spPr>
      </p:pic>
      <p:grpSp>
        <p:nvGrpSpPr>
          <p:cNvPr id="26" name="Google Shape;432;p35">
            <a:extLst>
              <a:ext uri="{FF2B5EF4-FFF2-40B4-BE49-F238E27FC236}">
                <a16:creationId xmlns:a16="http://schemas.microsoft.com/office/drawing/2014/main" id="{20698344-1D70-0CED-C45A-708F09587AC9}"/>
              </a:ext>
            </a:extLst>
          </p:cNvPr>
          <p:cNvGrpSpPr/>
          <p:nvPr/>
        </p:nvGrpSpPr>
        <p:grpSpPr>
          <a:xfrm>
            <a:off x="167811" y="173912"/>
            <a:ext cx="696900" cy="90600"/>
            <a:chOff x="821600" y="4429350"/>
            <a:chExt cx="696900" cy="90600"/>
          </a:xfrm>
        </p:grpSpPr>
        <p:sp>
          <p:nvSpPr>
            <p:cNvPr id="27" name="Google Shape;433;p35">
              <a:extLst>
                <a:ext uri="{FF2B5EF4-FFF2-40B4-BE49-F238E27FC236}">
                  <a16:creationId xmlns:a16="http://schemas.microsoft.com/office/drawing/2014/main" id="{A424AA58-294A-3F22-221D-BC12E2A695AA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4;p35">
              <a:extLst>
                <a:ext uri="{FF2B5EF4-FFF2-40B4-BE49-F238E27FC236}">
                  <a16:creationId xmlns:a16="http://schemas.microsoft.com/office/drawing/2014/main" id="{6CCE62E7-5EF4-F3CF-2B31-D1E8749BF1B0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5;p35">
              <a:extLst>
                <a:ext uri="{FF2B5EF4-FFF2-40B4-BE49-F238E27FC236}">
                  <a16:creationId xmlns:a16="http://schemas.microsoft.com/office/drawing/2014/main" id="{F05FBBBD-CA1B-066D-3847-AA2A442A412A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6;p35">
              <a:extLst>
                <a:ext uri="{FF2B5EF4-FFF2-40B4-BE49-F238E27FC236}">
                  <a16:creationId xmlns:a16="http://schemas.microsoft.com/office/drawing/2014/main" id="{E82C0CCE-F0A9-0713-46D4-C94FAA139D4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D6A8D4E-813A-1BF0-D1F7-579C1338E8C5}"/>
              </a:ext>
            </a:extLst>
          </p:cNvPr>
          <p:cNvSpPr txBox="1"/>
          <p:nvPr/>
        </p:nvSpPr>
        <p:spPr>
          <a:xfrm>
            <a:off x="8692831" y="4628661"/>
            <a:ext cx="341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3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697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>
                <a:solidFill>
                  <a:schemeClr val="accent2"/>
                </a:solidFill>
                <a:latin typeface="+mn-lt"/>
              </a:rPr>
              <a:t>Data dan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Sumber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Data</a:t>
            </a: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Speed Test - NetSpeed">
            <a:extLst>
              <a:ext uri="{FF2B5EF4-FFF2-40B4-BE49-F238E27FC236}">
                <a16:creationId xmlns:a16="http://schemas.microsoft.com/office/drawing/2014/main" id="{950A19BD-CBD4-F732-6A50-D7003876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99" y="986514"/>
            <a:ext cx="2243364" cy="89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B346C2-96AD-C656-D1D0-EBD07EB46410}"/>
              </a:ext>
            </a:extLst>
          </p:cNvPr>
          <p:cNvSpPr/>
          <p:nvPr/>
        </p:nvSpPr>
        <p:spPr>
          <a:xfrm>
            <a:off x="732065" y="2718313"/>
            <a:ext cx="2243364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Data </a:t>
            </a:r>
            <a:r>
              <a:rPr lang="en-US" sz="1600" err="1">
                <a:solidFill>
                  <a:schemeClr val="tx1"/>
                </a:solidFill>
              </a:rPr>
              <a:t>bulan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Januari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 err="1">
                <a:solidFill>
                  <a:schemeClr val="tx1"/>
                </a:solidFill>
              </a:rPr>
              <a:t>tahun</a:t>
            </a:r>
            <a:r>
              <a:rPr lang="en-US" sz="1600">
                <a:solidFill>
                  <a:schemeClr val="tx1"/>
                </a:solidFill>
              </a:rPr>
              <a:t> 2023</a:t>
            </a:r>
            <a:endParaRPr lang="en-ID" sz="16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261B82-B7CE-8E8A-0149-B7BB05F4D5C3}"/>
              </a:ext>
            </a:extLst>
          </p:cNvPr>
          <p:cNvSpPr/>
          <p:nvPr/>
        </p:nvSpPr>
        <p:spPr>
          <a:xfrm>
            <a:off x="732065" y="3463779"/>
            <a:ext cx="2243364" cy="702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</a:rPr>
              <a:t>Menggunakan</a:t>
            </a:r>
            <a:r>
              <a:rPr lang="en-US" sz="1600">
                <a:solidFill>
                  <a:schemeClr val="tx1"/>
                </a:solidFill>
              </a:rPr>
              <a:t> 8 </a:t>
            </a:r>
            <a:r>
              <a:rPr lang="en-US" sz="1600" err="1">
                <a:solidFill>
                  <a:schemeClr val="tx1"/>
                </a:solidFill>
              </a:rPr>
              <a:t>variabel</a:t>
            </a:r>
            <a:endParaRPr lang="en-ID" sz="16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38B977-4C97-98D3-B82A-CDC1C66FD4BA}"/>
              </a:ext>
            </a:extLst>
          </p:cNvPr>
          <p:cNvSpPr/>
          <p:nvPr/>
        </p:nvSpPr>
        <p:spPr>
          <a:xfrm>
            <a:off x="761094" y="265012"/>
            <a:ext cx="2214335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Data </a:t>
            </a:r>
            <a:r>
              <a:rPr lang="en-US" sz="1600" err="1">
                <a:solidFill>
                  <a:schemeClr val="tx1"/>
                </a:solidFill>
              </a:rPr>
              <a:t>Sekunder</a:t>
            </a:r>
            <a:endParaRPr lang="en-ID" sz="160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904A6C-9E8F-7225-D2D6-B91C319CFC34}"/>
              </a:ext>
            </a:extLst>
          </p:cNvPr>
          <p:cNvSpPr txBox="1"/>
          <p:nvPr/>
        </p:nvSpPr>
        <p:spPr>
          <a:xfrm>
            <a:off x="0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 4</a:t>
            </a:r>
            <a:endParaRPr lang="en-ID" sz="2400" b="1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748B2D-3F81-3F70-5EEC-986DDED41E78}"/>
              </a:ext>
            </a:extLst>
          </p:cNvPr>
          <p:cNvSpPr/>
          <p:nvPr/>
        </p:nvSpPr>
        <p:spPr>
          <a:xfrm>
            <a:off x="742699" y="1988549"/>
            <a:ext cx="2243364" cy="60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84 Wilayah di Indonesia</a:t>
            </a:r>
            <a:endParaRPr lang="en-ID" sz="1600">
              <a:solidFill>
                <a:schemeClr val="tx1"/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03F43C-5CA9-EEA3-6D2C-56DE06D0A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07342"/>
              </p:ext>
            </p:extLst>
          </p:nvPr>
        </p:nvGraphicFramePr>
        <p:xfrm>
          <a:off x="3119075" y="296911"/>
          <a:ext cx="5663418" cy="3792303"/>
        </p:xfrm>
        <a:graphic>
          <a:graphicData uri="http://schemas.openxmlformats.org/drawingml/2006/table">
            <a:tbl>
              <a:tblPr firstRow="1" firstCol="1" bandRow="1"/>
              <a:tblGrid>
                <a:gridCol w="495636">
                  <a:extLst>
                    <a:ext uri="{9D8B030D-6E8A-4147-A177-3AD203B41FA5}">
                      <a16:colId xmlns:a16="http://schemas.microsoft.com/office/drawing/2014/main" val="130709793"/>
                    </a:ext>
                  </a:extLst>
                </a:gridCol>
                <a:gridCol w="1180572">
                  <a:extLst>
                    <a:ext uri="{9D8B030D-6E8A-4147-A177-3AD203B41FA5}">
                      <a16:colId xmlns:a16="http://schemas.microsoft.com/office/drawing/2014/main" val="3486453586"/>
                    </a:ext>
                  </a:extLst>
                </a:gridCol>
                <a:gridCol w="2966484">
                  <a:extLst>
                    <a:ext uri="{9D8B030D-6E8A-4147-A177-3AD203B41FA5}">
                      <a16:colId xmlns:a16="http://schemas.microsoft.com/office/drawing/2014/main" val="3350586369"/>
                    </a:ext>
                  </a:extLst>
                </a:gridCol>
                <a:gridCol w="1020726">
                  <a:extLst>
                    <a:ext uri="{9D8B030D-6E8A-4147-A177-3AD203B41FA5}">
                      <a16:colId xmlns:a16="http://schemas.microsoft.com/office/drawing/2014/main" val="2177201045"/>
                    </a:ext>
                  </a:extLst>
                </a:gridCol>
              </a:tblGrid>
              <a:tr h="5601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No.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Variabel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Deskripsi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Tipe Data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519204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Wilayah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Nama Kabupaten dan Kota di Indonesia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Kategorik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350844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Download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Kecepatan unduh pada jenis jaringan </a:t>
                      </a:r>
                      <a:r>
                        <a:rPr lang="en-US" sz="1200" i="1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61736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Download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Kecepatan unduh pada jenis jaringan </a:t>
                      </a:r>
                      <a:r>
                        <a:rPr lang="en-US" sz="1200" i="1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845414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Upload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Kecepatan unggah pada jenis jaringan </a:t>
                      </a:r>
                      <a:r>
                        <a:rPr lang="en-US" sz="1200" i="1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928265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Upload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Kecepatan unduh pada jenis jaringan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50740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Latency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latency/delay 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pada jenis jaringan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237908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Latency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Nilai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latency/delay 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pada jenis jaringan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03108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 Provider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provider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jenis jaringan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mobile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096345"/>
                  </a:ext>
                </a:extLst>
              </a:tr>
              <a:tr h="2043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 Provider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Jumlah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provider</a:t>
                      </a: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pada jenis jaringan </a:t>
                      </a:r>
                      <a:r>
                        <a:rPr lang="en-US" sz="1200" i="1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fixed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Numerik</a:t>
                      </a:r>
                      <a:endParaRPr lang="en-ID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194" marR="5719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60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4949782" y="4584600"/>
            <a:ext cx="392469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Statistika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Deskriptif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662501-656E-7767-6344-4839519E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3637"/>
              </p:ext>
            </p:extLst>
          </p:nvPr>
        </p:nvGraphicFramePr>
        <p:xfrm>
          <a:off x="1031436" y="797894"/>
          <a:ext cx="7445230" cy="2936943"/>
        </p:xfrm>
        <a:graphic>
          <a:graphicData uri="http://schemas.openxmlformats.org/drawingml/2006/table">
            <a:tbl>
              <a:tblPr firstRow="1" firstCol="1" bandRow="1">
                <a:tableStyleId>{3AEECCFB-4074-4C04-AE0E-F9538744883C}</a:tableStyleId>
              </a:tblPr>
              <a:tblGrid>
                <a:gridCol w="2201274">
                  <a:extLst>
                    <a:ext uri="{9D8B030D-6E8A-4147-A177-3AD203B41FA5}">
                      <a16:colId xmlns:a16="http://schemas.microsoft.com/office/drawing/2014/main" val="1388210788"/>
                    </a:ext>
                  </a:extLst>
                </a:gridCol>
                <a:gridCol w="1379322">
                  <a:extLst>
                    <a:ext uri="{9D8B030D-6E8A-4147-A177-3AD203B41FA5}">
                      <a16:colId xmlns:a16="http://schemas.microsoft.com/office/drawing/2014/main" val="3300332589"/>
                    </a:ext>
                  </a:extLst>
                </a:gridCol>
                <a:gridCol w="1276214">
                  <a:extLst>
                    <a:ext uri="{9D8B030D-6E8A-4147-A177-3AD203B41FA5}">
                      <a16:colId xmlns:a16="http://schemas.microsoft.com/office/drawing/2014/main" val="1532611899"/>
                    </a:ext>
                  </a:extLst>
                </a:gridCol>
                <a:gridCol w="853079">
                  <a:extLst>
                    <a:ext uri="{9D8B030D-6E8A-4147-A177-3AD203B41FA5}">
                      <a16:colId xmlns:a16="http://schemas.microsoft.com/office/drawing/2014/main" val="879197159"/>
                    </a:ext>
                  </a:extLst>
                </a:gridCol>
                <a:gridCol w="889071">
                  <a:extLst>
                    <a:ext uri="{9D8B030D-6E8A-4147-A177-3AD203B41FA5}">
                      <a16:colId xmlns:a16="http://schemas.microsoft.com/office/drawing/2014/main" val="1019149774"/>
                    </a:ext>
                  </a:extLst>
                </a:gridCol>
                <a:gridCol w="846270">
                  <a:extLst>
                    <a:ext uri="{9D8B030D-6E8A-4147-A177-3AD203B41FA5}">
                      <a16:colId xmlns:a16="http://schemas.microsoft.com/office/drawing/2014/main" val="24023776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Nama </a:t>
                      </a:r>
                      <a:r>
                        <a:rPr lang="en-US" sz="1600" b="1" kern="100" err="1">
                          <a:effectLst/>
                        </a:rPr>
                        <a:t>Variabel</a:t>
                      </a:r>
                      <a:endParaRPr lang="en-ID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Mean</a:t>
                      </a:r>
                      <a:endParaRPr lang="en-ID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Median</a:t>
                      </a:r>
                      <a:endParaRPr lang="en-ID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Min</a:t>
                      </a:r>
                      <a:endParaRPr lang="en-ID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Max</a:t>
                      </a:r>
                      <a:endParaRPr lang="en-ID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b="1" kern="100">
                          <a:effectLst/>
                        </a:rPr>
                        <a:t>Range</a:t>
                      </a:r>
                      <a:endParaRPr lang="en-ID" sz="14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2011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Mobile Download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19,3319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19,065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10,2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37,61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27,41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2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Mobile Upload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12,24298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11,87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7,82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19,39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11,57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7231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Fixed Download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23,81679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23,345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6,58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39,92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33,34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196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Fixed Upload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13,43869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12,38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6,74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38,26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31,52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Mobile Latency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27,75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27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21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45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24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15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Fixed Latency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7,035714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6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14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Mobile Provider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4,083333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3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16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Fixed Provider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4,452381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5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2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10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</a:rPr>
                        <a:t>8</a:t>
                      </a:r>
                      <a:endParaRPr lang="en-ID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68688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EB94B39-AB4D-2EE5-8C3D-31E094DA2B08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 5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5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2975429" y="4584600"/>
            <a:ext cx="5899051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Pengecekan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Asumsi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8CFC3E-FCCD-0323-DA82-0287C811F645}"/>
              </a:ext>
            </a:extLst>
          </p:cNvPr>
          <p:cNvGrpSpPr/>
          <p:nvPr/>
        </p:nvGrpSpPr>
        <p:grpSpPr>
          <a:xfrm>
            <a:off x="5617025" y="464455"/>
            <a:ext cx="2677530" cy="1647721"/>
            <a:chOff x="5007600" y="1634200"/>
            <a:chExt cx="3378781" cy="1126340"/>
          </a:xfrm>
        </p:grpSpPr>
        <p:grpSp>
          <p:nvGrpSpPr>
            <p:cNvPr id="10" name="Google Shape;2527;p44">
              <a:extLst>
                <a:ext uri="{FF2B5EF4-FFF2-40B4-BE49-F238E27FC236}">
                  <a16:creationId xmlns:a16="http://schemas.microsoft.com/office/drawing/2014/main" id="{C8EE9D97-F395-BCA7-D4A4-BE2AF336B33C}"/>
                </a:ext>
              </a:extLst>
            </p:cNvPr>
            <p:cNvGrpSpPr/>
            <p:nvPr/>
          </p:nvGrpSpPr>
          <p:grpSpPr>
            <a:xfrm>
              <a:off x="5007600" y="1634200"/>
              <a:ext cx="3378781" cy="1126340"/>
              <a:chOff x="5007600" y="1591350"/>
              <a:chExt cx="3378781" cy="1126340"/>
            </a:xfrm>
          </p:grpSpPr>
          <p:sp>
            <p:nvSpPr>
              <p:cNvPr id="11" name="Google Shape;2528;p44">
                <a:extLst>
                  <a:ext uri="{FF2B5EF4-FFF2-40B4-BE49-F238E27FC236}">
                    <a16:creationId xmlns:a16="http://schemas.microsoft.com/office/drawing/2014/main" id="{E077565A-CB18-A635-F7C6-C574FF747081}"/>
                  </a:ext>
                </a:extLst>
              </p:cNvPr>
              <p:cNvSpPr/>
              <p:nvPr/>
            </p:nvSpPr>
            <p:spPr>
              <a:xfrm>
                <a:off x="5007600" y="1916225"/>
                <a:ext cx="3378781" cy="659066"/>
              </a:xfrm>
              <a:custGeom>
                <a:avLst/>
                <a:gdLst/>
                <a:ahLst/>
                <a:cxnLst/>
                <a:rect l="l" t="t" r="r" b="b"/>
                <a:pathLst>
                  <a:path w="66482" h="45968" extrusionOk="0">
                    <a:moveTo>
                      <a:pt x="1" y="1"/>
                    </a:moveTo>
                    <a:lnTo>
                      <a:pt x="1" y="45967"/>
                    </a:lnTo>
                    <a:lnTo>
                      <a:pt x="66481" y="45967"/>
                    </a:lnTo>
                    <a:lnTo>
                      <a:pt x="66481" y="1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529;p44">
                <a:extLst>
                  <a:ext uri="{FF2B5EF4-FFF2-40B4-BE49-F238E27FC236}">
                    <a16:creationId xmlns:a16="http://schemas.microsoft.com/office/drawing/2014/main" id="{6DF36A10-D7EA-DDD0-D2A4-F4029E4799FF}"/>
                  </a:ext>
                </a:extLst>
              </p:cNvPr>
              <p:cNvSpPr/>
              <p:nvPr/>
            </p:nvSpPr>
            <p:spPr>
              <a:xfrm>
                <a:off x="5007600" y="1591350"/>
                <a:ext cx="3378781" cy="324894"/>
              </a:xfrm>
              <a:custGeom>
                <a:avLst/>
                <a:gdLst/>
                <a:ahLst/>
                <a:cxnLst/>
                <a:rect l="l" t="t" r="r" b="b"/>
                <a:pathLst>
                  <a:path w="66482" h="13377" extrusionOk="0">
                    <a:moveTo>
                      <a:pt x="1" y="1"/>
                    </a:moveTo>
                    <a:lnTo>
                      <a:pt x="1" y="13377"/>
                    </a:lnTo>
                    <a:lnTo>
                      <a:pt x="66481" y="13377"/>
                    </a:lnTo>
                    <a:lnTo>
                      <a:pt x="66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530;p44">
                <a:extLst>
                  <a:ext uri="{FF2B5EF4-FFF2-40B4-BE49-F238E27FC236}">
                    <a16:creationId xmlns:a16="http://schemas.microsoft.com/office/drawing/2014/main" id="{16520C95-51B0-B281-253E-81D5848881C1}"/>
                  </a:ext>
                </a:extLst>
              </p:cNvPr>
              <p:cNvSpPr/>
              <p:nvPr/>
            </p:nvSpPr>
            <p:spPr>
              <a:xfrm>
                <a:off x="5007600" y="2575225"/>
                <a:ext cx="3378781" cy="142465"/>
              </a:xfrm>
              <a:custGeom>
                <a:avLst/>
                <a:gdLst/>
                <a:ahLst/>
                <a:cxnLst/>
                <a:rect l="l" t="t" r="r" b="b"/>
                <a:pathLst>
                  <a:path w="66482" h="13377" extrusionOk="0">
                    <a:moveTo>
                      <a:pt x="1" y="1"/>
                    </a:moveTo>
                    <a:lnTo>
                      <a:pt x="1" y="13377"/>
                    </a:lnTo>
                    <a:lnTo>
                      <a:pt x="66481" y="13377"/>
                    </a:lnTo>
                    <a:lnTo>
                      <a:pt x="66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2581;p44">
              <a:extLst>
                <a:ext uri="{FF2B5EF4-FFF2-40B4-BE49-F238E27FC236}">
                  <a16:creationId xmlns:a16="http://schemas.microsoft.com/office/drawing/2014/main" id="{696E9A61-94F8-79E8-54FD-0D6455FA3865}"/>
                </a:ext>
              </a:extLst>
            </p:cNvPr>
            <p:cNvSpPr txBox="1"/>
            <p:nvPr/>
          </p:nvSpPr>
          <p:spPr>
            <a:xfrm>
              <a:off x="5378500" y="1983576"/>
              <a:ext cx="2693400" cy="63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D" sz="2400" b="1">
                  <a:solidFill>
                    <a:schemeClr val="tx1"/>
                  </a:solidFill>
                </a:rPr>
                <a:t>0,6294695</a:t>
              </a:r>
              <a:endParaRPr lang="en-US" sz="1800" b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" name="Google Shape;2582;p44">
              <a:extLst>
                <a:ext uri="{FF2B5EF4-FFF2-40B4-BE49-F238E27FC236}">
                  <a16:creationId xmlns:a16="http://schemas.microsoft.com/office/drawing/2014/main" id="{AA4ABBF4-1748-FF21-F8B6-3EC031CD1DFC}"/>
                </a:ext>
              </a:extLst>
            </p:cNvPr>
            <p:cNvSpPr txBox="1"/>
            <p:nvPr/>
          </p:nvSpPr>
          <p:spPr>
            <a:xfrm>
              <a:off x="5375769" y="1634201"/>
              <a:ext cx="26934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Nilai KMO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" name="Google Shape;2584;p44">
              <a:extLst>
                <a:ext uri="{FF2B5EF4-FFF2-40B4-BE49-F238E27FC236}">
                  <a16:creationId xmlns:a16="http://schemas.microsoft.com/office/drawing/2014/main" id="{5F5DE6C3-3BBE-D2CD-3E25-24DA1A60365F}"/>
                </a:ext>
              </a:extLst>
            </p:cNvPr>
            <p:cNvGrpSpPr/>
            <p:nvPr/>
          </p:nvGrpSpPr>
          <p:grpSpPr>
            <a:xfrm>
              <a:off x="5160000" y="1724975"/>
              <a:ext cx="675900" cy="142500"/>
              <a:chOff x="5160000" y="1682125"/>
              <a:chExt cx="675900" cy="142500"/>
            </a:xfrm>
          </p:grpSpPr>
          <p:sp>
            <p:nvSpPr>
              <p:cNvPr id="17" name="Google Shape;2585;p44">
                <a:extLst>
                  <a:ext uri="{FF2B5EF4-FFF2-40B4-BE49-F238E27FC236}">
                    <a16:creationId xmlns:a16="http://schemas.microsoft.com/office/drawing/2014/main" id="{BB202F10-F183-4FD9-DDF1-14545C8681FB}"/>
                  </a:ext>
                </a:extLst>
              </p:cNvPr>
              <p:cNvSpPr/>
              <p:nvPr/>
            </p:nvSpPr>
            <p:spPr>
              <a:xfrm>
                <a:off x="5160000" y="1682125"/>
                <a:ext cx="142500" cy="14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586;p44">
                <a:extLst>
                  <a:ext uri="{FF2B5EF4-FFF2-40B4-BE49-F238E27FC236}">
                    <a16:creationId xmlns:a16="http://schemas.microsoft.com/office/drawing/2014/main" id="{C2DBADD3-56EC-B2C7-42CD-F875F598B5AF}"/>
                  </a:ext>
                </a:extLst>
              </p:cNvPr>
              <p:cNvSpPr/>
              <p:nvPr/>
            </p:nvSpPr>
            <p:spPr>
              <a:xfrm>
                <a:off x="5426700" y="1682125"/>
                <a:ext cx="142500" cy="14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587;p44">
                <a:extLst>
                  <a:ext uri="{FF2B5EF4-FFF2-40B4-BE49-F238E27FC236}">
                    <a16:creationId xmlns:a16="http://schemas.microsoft.com/office/drawing/2014/main" id="{F999829E-A466-187D-CE27-979C40A0CD83}"/>
                  </a:ext>
                </a:extLst>
              </p:cNvPr>
              <p:cNvSpPr/>
              <p:nvPr/>
            </p:nvSpPr>
            <p:spPr>
              <a:xfrm>
                <a:off x="5693400" y="1682125"/>
                <a:ext cx="142500" cy="142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DD2E74-9460-02A4-F9F8-E168851D5CBB}"/>
              </a:ext>
            </a:extLst>
          </p:cNvPr>
          <p:cNvGrpSpPr/>
          <p:nvPr/>
        </p:nvGrpSpPr>
        <p:grpSpPr>
          <a:xfrm>
            <a:off x="5617025" y="2638782"/>
            <a:ext cx="2677740" cy="1666600"/>
            <a:chOff x="5007338" y="3396148"/>
            <a:chExt cx="3379044" cy="1131767"/>
          </a:xfrm>
        </p:grpSpPr>
        <p:grpSp>
          <p:nvGrpSpPr>
            <p:cNvPr id="21" name="Google Shape;2531;p44">
              <a:extLst>
                <a:ext uri="{FF2B5EF4-FFF2-40B4-BE49-F238E27FC236}">
                  <a16:creationId xmlns:a16="http://schemas.microsoft.com/office/drawing/2014/main" id="{9F9A2495-9FAF-207C-F402-41C17E78038F}"/>
                </a:ext>
              </a:extLst>
            </p:cNvPr>
            <p:cNvGrpSpPr/>
            <p:nvPr/>
          </p:nvGrpSpPr>
          <p:grpSpPr>
            <a:xfrm>
              <a:off x="5007600" y="3396148"/>
              <a:ext cx="3378782" cy="1131767"/>
              <a:chOff x="5007600" y="3353298"/>
              <a:chExt cx="3378782" cy="1131767"/>
            </a:xfrm>
          </p:grpSpPr>
          <p:sp>
            <p:nvSpPr>
              <p:cNvPr id="22" name="Google Shape;2532;p44">
                <a:extLst>
                  <a:ext uri="{FF2B5EF4-FFF2-40B4-BE49-F238E27FC236}">
                    <a16:creationId xmlns:a16="http://schemas.microsoft.com/office/drawing/2014/main" id="{EB2BA221-06EB-B22C-8918-3BD4F7C55E5D}"/>
                  </a:ext>
                </a:extLst>
              </p:cNvPr>
              <p:cNvSpPr/>
              <p:nvPr/>
            </p:nvSpPr>
            <p:spPr>
              <a:xfrm>
                <a:off x="5007600" y="3678177"/>
                <a:ext cx="3378781" cy="659052"/>
              </a:xfrm>
              <a:custGeom>
                <a:avLst/>
                <a:gdLst/>
                <a:ahLst/>
                <a:cxnLst/>
                <a:rect l="l" t="t" r="r" b="b"/>
                <a:pathLst>
                  <a:path w="66482" h="45967" extrusionOk="0">
                    <a:moveTo>
                      <a:pt x="1" y="1"/>
                    </a:moveTo>
                    <a:lnTo>
                      <a:pt x="1" y="45967"/>
                    </a:lnTo>
                    <a:lnTo>
                      <a:pt x="66481" y="45967"/>
                    </a:lnTo>
                    <a:lnTo>
                      <a:pt x="66481" y="1"/>
                    </a:lnTo>
                    <a:close/>
                  </a:path>
                </a:pathLst>
              </a:custGeom>
              <a:solidFill>
                <a:srgbClr val="F0F0F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533;p44">
                <a:extLst>
                  <a:ext uri="{FF2B5EF4-FFF2-40B4-BE49-F238E27FC236}">
                    <a16:creationId xmlns:a16="http://schemas.microsoft.com/office/drawing/2014/main" id="{5090E52E-2D5A-5F40-171E-B7E77EE143B9}"/>
                  </a:ext>
                </a:extLst>
              </p:cNvPr>
              <p:cNvSpPr/>
              <p:nvPr/>
            </p:nvSpPr>
            <p:spPr>
              <a:xfrm>
                <a:off x="5007600" y="3353298"/>
                <a:ext cx="3378781" cy="324894"/>
              </a:xfrm>
              <a:custGeom>
                <a:avLst/>
                <a:gdLst/>
                <a:ahLst/>
                <a:cxnLst/>
                <a:rect l="l" t="t" r="r" b="b"/>
                <a:pathLst>
                  <a:path w="66482" h="13377" extrusionOk="0">
                    <a:moveTo>
                      <a:pt x="1" y="0"/>
                    </a:moveTo>
                    <a:lnTo>
                      <a:pt x="1" y="13377"/>
                    </a:lnTo>
                    <a:lnTo>
                      <a:pt x="66481" y="13377"/>
                    </a:lnTo>
                    <a:lnTo>
                      <a:pt x="6648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534;p44">
                <a:extLst>
                  <a:ext uri="{FF2B5EF4-FFF2-40B4-BE49-F238E27FC236}">
                    <a16:creationId xmlns:a16="http://schemas.microsoft.com/office/drawing/2014/main" id="{5D59272B-C6EB-A22D-2F39-C647AF269656}"/>
                  </a:ext>
                </a:extLst>
              </p:cNvPr>
              <p:cNvSpPr/>
              <p:nvPr/>
            </p:nvSpPr>
            <p:spPr>
              <a:xfrm>
                <a:off x="5007600" y="4342600"/>
                <a:ext cx="3378781" cy="142465"/>
              </a:xfrm>
              <a:custGeom>
                <a:avLst/>
                <a:gdLst/>
                <a:ahLst/>
                <a:cxnLst/>
                <a:rect l="l" t="t" r="r" b="b"/>
                <a:pathLst>
                  <a:path w="66482" h="13377" extrusionOk="0">
                    <a:moveTo>
                      <a:pt x="1" y="1"/>
                    </a:moveTo>
                    <a:lnTo>
                      <a:pt x="1" y="13377"/>
                    </a:lnTo>
                    <a:lnTo>
                      <a:pt x="66481" y="13377"/>
                    </a:lnTo>
                    <a:lnTo>
                      <a:pt x="6648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Google Shape;2580;p44">
                  <a:extLst>
                    <a:ext uri="{FF2B5EF4-FFF2-40B4-BE49-F238E27FC236}">
                      <a16:creationId xmlns:a16="http://schemas.microsoft.com/office/drawing/2014/main" id="{74F77FF3-CA81-A701-8E25-4923D1A8BAB6}"/>
                    </a:ext>
                  </a:extLst>
                </p:cNvPr>
                <p:cNvSpPr txBox="1"/>
                <p:nvPr/>
              </p:nvSpPr>
              <p:spPr>
                <a:xfrm>
                  <a:off x="5007338" y="3745579"/>
                  <a:ext cx="3378782" cy="634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-ID" sz="1600" b="1"/>
                    <a:t>268,5</a:t>
                  </a:r>
                  <a:r>
                    <a:rPr lang="en-ID" sz="1600"/>
                    <a:t> &gt; 16,927 =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0,05, 28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25" name="Google Shape;2580;p44">
                  <a:extLst>
                    <a:ext uri="{FF2B5EF4-FFF2-40B4-BE49-F238E27FC236}">
                      <a16:creationId xmlns:a16="http://schemas.microsoft.com/office/drawing/2014/main" id="{74F77FF3-CA81-A701-8E25-4923D1A8B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338" y="3745579"/>
                  <a:ext cx="3378782" cy="634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oogle Shape;2588;p44">
              <a:extLst>
                <a:ext uri="{FF2B5EF4-FFF2-40B4-BE49-F238E27FC236}">
                  <a16:creationId xmlns:a16="http://schemas.microsoft.com/office/drawing/2014/main" id="{09B60D9B-20A2-25B3-C5F4-A0FD7966E4C9}"/>
                </a:ext>
              </a:extLst>
            </p:cNvPr>
            <p:cNvGrpSpPr/>
            <p:nvPr/>
          </p:nvGrpSpPr>
          <p:grpSpPr>
            <a:xfrm>
              <a:off x="7453254" y="3487350"/>
              <a:ext cx="675900" cy="142500"/>
              <a:chOff x="5160000" y="3444500"/>
              <a:chExt cx="675900" cy="142500"/>
            </a:xfrm>
          </p:grpSpPr>
          <p:sp>
            <p:nvSpPr>
              <p:cNvPr id="28" name="Google Shape;2589;p44">
                <a:extLst>
                  <a:ext uri="{FF2B5EF4-FFF2-40B4-BE49-F238E27FC236}">
                    <a16:creationId xmlns:a16="http://schemas.microsoft.com/office/drawing/2014/main" id="{E207C2D6-9123-12C9-DDB6-1B0C6564C406}"/>
                  </a:ext>
                </a:extLst>
              </p:cNvPr>
              <p:cNvSpPr/>
              <p:nvPr/>
            </p:nvSpPr>
            <p:spPr>
              <a:xfrm>
                <a:off x="5160000" y="3444500"/>
                <a:ext cx="142500" cy="1425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90;p44">
                <a:extLst>
                  <a:ext uri="{FF2B5EF4-FFF2-40B4-BE49-F238E27FC236}">
                    <a16:creationId xmlns:a16="http://schemas.microsoft.com/office/drawing/2014/main" id="{5D68BA57-9697-3059-D3D4-3C39BFAFF4B5}"/>
                  </a:ext>
                </a:extLst>
              </p:cNvPr>
              <p:cNvSpPr/>
              <p:nvPr/>
            </p:nvSpPr>
            <p:spPr>
              <a:xfrm>
                <a:off x="5426700" y="3444500"/>
                <a:ext cx="142500" cy="1425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591;p44">
                <a:extLst>
                  <a:ext uri="{FF2B5EF4-FFF2-40B4-BE49-F238E27FC236}">
                    <a16:creationId xmlns:a16="http://schemas.microsoft.com/office/drawing/2014/main" id="{0415A5C7-9975-E61E-307A-F150C78A5299}"/>
                  </a:ext>
                </a:extLst>
              </p:cNvPr>
              <p:cNvSpPr/>
              <p:nvPr/>
            </p:nvSpPr>
            <p:spPr>
              <a:xfrm>
                <a:off x="5693400" y="3444500"/>
                <a:ext cx="142500" cy="142500"/>
              </a:xfrm>
              <a:prstGeom prst="ellipse">
                <a:avLst/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Google Shape;2583;p44">
                  <a:extLst>
                    <a:ext uri="{FF2B5EF4-FFF2-40B4-BE49-F238E27FC236}">
                      <a16:creationId xmlns:a16="http://schemas.microsoft.com/office/drawing/2014/main" id="{7421C547-E127-0CAC-A991-C367F7B74412}"/>
                    </a:ext>
                  </a:extLst>
                </p:cNvPr>
                <p:cNvSpPr txBox="1"/>
                <p:nvPr/>
              </p:nvSpPr>
              <p:spPr>
                <a:xfrm>
                  <a:off x="5274171" y="3396149"/>
                  <a:ext cx="1839462" cy="324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rtl="0">
                    <a:spcBef>
                      <a:spcPts val="0"/>
                    </a:spcBef>
                    <a:spcAft>
                      <a:spcPts val="200"/>
                    </a:spcAft>
                    <a:buNone/>
                  </a:pPr>
                  <a:r>
                    <a:rPr lang="en" sz="1600" b="1">
                      <a:solidFill>
                        <a:schemeClr val="tx1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Nilai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𝝌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Roboto"/>
                              <a:cs typeface="Roboto"/>
                              <a:sym typeface="Roboto"/>
                            </a:rPr>
                            <m:t>𝟐</m:t>
                          </m:r>
                        </m:sup>
                      </m:sSup>
                    </m:oMath>
                  </a14:m>
                  <a:endParaRPr sz="1600" b="1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mc:Choice>
          <mc:Fallback xmlns="">
            <p:sp>
              <p:nvSpPr>
                <p:cNvPr id="31" name="Google Shape;2583;p44">
                  <a:extLst>
                    <a:ext uri="{FF2B5EF4-FFF2-40B4-BE49-F238E27FC236}">
                      <a16:creationId xmlns:a16="http://schemas.microsoft.com/office/drawing/2014/main" id="{7421C547-E127-0CAC-A991-C367F7B74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4171" y="3396149"/>
                  <a:ext cx="1839462" cy="324900"/>
                </a:xfrm>
                <a:prstGeom prst="rect">
                  <a:avLst/>
                </a:prstGeom>
                <a:blipFill>
                  <a:blip r:embed="rId4"/>
                  <a:stretch>
                    <a:fillRect l="-209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40A363A-C174-1104-82CA-A15BAEDEF445}"/>
              </a:ext>
            </a:extLst>
          </p:cNvPr>
          <p:cNvGrpSpPr/>
          <p:nvPr/>
        </p:nvGrpSpPr>
        <p:grpSpPr>
          <a:xfrm>
            <a:off x="1119093" y="2347438"/>
            <a:ext cx="4255272" cy="2121434"/>
            <a:chOff x="5306911" y="2652827"/>
            <a:chExt cx="2151300" cy="1331400"/>
          </a:xfrm>
        </p:grpSpPr>
        <p:sp>
          <p:nvSpPr>
            <p:cNvPr id="38" name="Google Shape;2513;p43">
              <a:extLst>
                <a:ext uri="{FF2B5EF4-FFF2-40B4-BE49-F238E27FC236}">
                  <a16:creationId xmlns:a16="http://schemas.microsoft.com/office/drawing/2014/main" id="{441DB7B5-5E8E-DF47-67A3-FD5EB008D55B}"/>
                </a:ext>
              </a:extLst>
            </p:cNvPr>
            <p:cNvSpPr/>
            <p:nvPr/>
          </p:nvSpPr>
          <p:spPr>
            <a:xfrm>
              <a:off x="5306911" y="2652827"/>
              <a:ext cx="2151300" cy="1331400"/>
            </a:xfrm>
            <a:prstGeom prst="roundRect">
              <a:avLst>
                <a:gd name="adj" fmla="val 1174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15;p43">
              <a:extLst>
                <a:ext uri="{FF2B5EF4-FFF2-40B4-BE49-F238E27FC236}">
                  <a16:creationId xmlns:a16="http://schemas.microsoft.com/office/drawing/2014/main" id="{E0D433F8-DCE7-3503-6557-3525648BC48A}"/>
                </a:ext>
              </a:extLst>
            </p:cNvPr>
            <p:cNvSpPr txBox="1"/>
            <p:nvPr/>
          </p:nvSpPr>
          <p:spPr>
            <a:xfrm>
              <a:off x="5467335" y="3107781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/>
                <a:t>T</a:t>
              </a:r>
              <a:r>
                <a:rPr lang="en-ID" err="1"/>
                <a:t>erjadi</a:t>
              </a:r>
              <a:r>
                <a:rPr lang="en-ID"/>
                <a:t> </a:t>
              </a:r>
              <a:r>
                <a:rPr lang="en-ID" err="1"/>
                <a:t>multikolinearitas</a:t>
              </a:r>
              <a:r>
                <a:rPr lang="en-ID"/>
                <a:t> pada data. </a:t>
              </a:r>
              <a:r>
                <a:rPr lang="en-ID" err="1"/>
                <a:t>Perlu</a:t>
              </a:r>
              <a:r>
                <a:rPr lang="en-ID"/>
                <a:t> </a:t>
              </a:r>
              <a:r>
                <a:rPr lang="en-ID" err="1"/>
                <a:t>dilakukan</a:t>
              </a:r>
              <a:r>
                <a:rPr lang="en-ID"/>
                <a:t> </a:t>
              </a:r>
              <a:r>
                <a:rPr lang="en-ID" err="1"/>
                <a:t>reduksi</a:t>
              </a:r>
              <a:r>
                <a:rPr lang="en-ID"/>
                <a:t> </a:t>
              </a:r>
              <a:r>
                <a:rPr lang="en-ID" err="1"/>
                <a:t>dengan</a:t>
              </a:r>
              <a:r>
                <a:rPr lang="en-ID"/>
                <a:t> </a:t>
              </a:r>
              <a:r>
                <a:rPr lang="en-ID" err="1"/>
                <a:t>menggunakan</a:t>
              </a:r>
              <a:r>
                <a:rPr lang="en-ID"/>
                <a:t> </a:t>
              </a:r>
              <a:r>
                <a:rPr lang="en-ID" err="1"/>
                <a:t>Analisis</a:t>
              </a:r>
              <a:r>
                <a:rPr lang="en-ID"/>
                <a:t> </a:t>
              </a:r>
              <a:r>
                <a:rPr lang="en-ID" err="1"/>
                <a:t>Komponen</a:t>
              </a:r>
              <a:r>
                <a:rPr lang="en-ID"/>
                <a:t> Utama.</a:t>
              </a:r>
            </a:p>
          </p:txBody>
        </p:sp>
        <p:sp>
          <p:nvSpPr>
            <p:cNvPr id="40" name="Google Shape;2518;p43">
              <a:extLst>
                <a:ext uri="{FF2B5EF4-FFF2-40B4-BE49-F238E27FC236}">
                  <a16:creationId xmlns:a16="http://schemas.microsoft.com/office/drawing/2014/main" id="{53B668AA-1A86-177C-8366-2513255416A0}"/>
                </a:ext>
              </a:extLst>
            </p:cNvPr>
            <p:cNvSpPr txBox="1"/>
            <p:nvPr/>
          </p:nvSpPr>
          <p:spPr>
            <a:xfrm>
              <a:off x="5467343" y="28391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Asumsi Tidak Terpenuhi</a:t>
              </a:r>
              <a:endParaRPr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E4667D4-2A38-EF2E-CC88-81E4C3B964CE}"/>
              </a:ext>
            </a:extLst>
          </p:cNvPr>
          <p:cNvGrpSpPr/>
          <p:nvPr/>
        </p:nvGrpSpPr>
        <p:grpSpPr>
          <a:xfrm>
            <a:off x="1097848" y="415876"/>
            <a:ext cx="4255272" cy="1703560"/>
            <a:chOff x="5306911" y="2652827"/>
            <a:chExt cx="2151300" cy="1331400"/>
          </a:xfrm>
        </p:grpSpPr>
        <p:sp>
          <p:nvSpPr>
            <p:cNvPr id="43" name="Google Shape;2513;p43">
              <a:extLst>
                <a:ext uri="{FF2B5EF4-FFF2-40B4-BE49-F238E27FC236}">
                  <a16:creationId xmlns:a16="http://schemas.microsoft.com/office/drawing/2014/main" id="{0DECF53E-F754-D23F-AE92-B3DED553CB8F}"/>
                </a:ext>
              </a:extLst>
            </p:cNvPr>
            <p:cNvSpPr/>
            <p:nvPr/>
          </p:nvSpPr>
          <p:spPr>
            <a:xfrm>
              <a:off x="5306911" y="2652827"/>
              <a:ext cx="2151300" cy="1331400"/>
            </a:xfrm>
            <a:prstGeom prst="roundRect">
              <a:avLst>
                <a:gd name="adj" fmla="val 1174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15;p43">
              <a:extLst>
                <a:ext uri="{FF2B5EF4-FFF2-40B4-BE49-F238E27FC236}">
                  <a16:creationId xmlns:a16="http://schemas.microsoft.com/office/drawing/2014/main" id="{88CCA8E5-30E4-2E65-0E23-BB518E0A4C67}"/>
                </a:ext>
              </a:extLst>
            </p:cNvPr>
            <p:cNvSpPr txBox="1"/>
            <p:nvPr/>
          </p:nvSpPr>
          <p:spPr>
            <a:xfrm>
              <a:off x="5467335" y="3107781"/>
              <a:ext cx="1855200" cy="78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ID"/>
                <a:t>Data </a:t>
              </a:r>
              <a:r>
                <a:rPr lang="en-ID" err="1"/>
                <a:t>tersebut</a:t>
              </a:r>
              <a:r>
                <a:rPr lang="en-ID"/>
                <a:t> </a:t>
              </a:r>
              <a:r>
                <a:rPr lang="en-ID" err="1"/>
                <a:t>cukup</a:t>
              </a:r>
              <a:r>
                <a:rPr lang="en-ID"/>
                <a:t> </a:t>
              </a:r>
              <a:r>
                <a:rPr lang="en-ID" err="1"/>
                <a:t>memadai</a:t>
              </a:r>
              <a:r>
                <a:rPr lang="en-ID"/>
                <a:t> dan </a:t>
              </a:r>
              <a:r>
                <a:rPr lang="en-ID" err="1"/>
                <a:t>sudah</a:t>
              </a:r>
              <a:r>
                <a:rPr lang="en-ID"/>
                <a:t> </a:t>
              </a:r>
              <a:r>
                <a:rPr lang="en-ID" err="1"/>
                <a:t>layak</a:t>
              </a:r>
              <a:r>
                <a:rPr lang="en-ID"/>
                <a:t> </a:t>
              </a:r>
              <a:r>
                <a:rPr lang="en-ID" err="1"/>
                <a:t>untuk</a:t>
              </a:r>
              <a:r>
                <a:rPr lang="en-ID"/>
                <a:t> </a:t>
              </a:r>
              <a:r>
                <a:rPr lang="en-ID" err="1"/>
                <a:t>dilakukan</a:t>
              </a:r>
              <a:r>
                <a:rPr lang="en-ID"/>
                <a:t> </a:t>
              </a:r>
              <a:r>
                <a:rPr lang="en-ID" err="1"/>
                <a:t>analisis</a:t>
              </a:r>
              <a:r>
                <a:rPr lang="en-ID"/>
                <a:t> </a:t>
              </a:r>
              <a:r>
                <a:rPr lang="en-ID" err="1"/>
                <a:t>klaster</a:t>
              </a:r>
              <a:r>
                <a:rPr lang="en-ID"/>
                <a:t>.</a:t>
              </a:r>
            </a:p>
          </p:txBody>
        </p:sp>
        <p:sp>
          <p:nvSpPr>
            <p:cNvPr id="45" name="Google Shape;2518;p43">
              <a:extLst>
                <a:ext uri="{FF2B5EF4-FFF2-40B4-BE49-F238E27FC236}">
                  <a16:creationId xmlns:a16="http://schemas.microsoft.com/office/drawing/2014/main" id="{05C64943-FBF6-7702-3A0E-0C79A36B4F54}"/>
                </a:ext>
              </a:extLst>
            </p:cNvPr>
            <p:cNvSpPr txBox="1"/>
            <p:nvPr/>
          </p:nvSpPr>
          <p:spPr>
            <a:xfrm>
              <a:off x="5467343" y="2839142"/>
              <a:ext cx="1855200" cy="32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200"/>
                </a:spcAft>
                <a:buNone/>
              </a:pPr>
              <a:r>
                <a:rPr lang="en" sz="1600" b="1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Asumsi Terpenuhi</a:t>
              </a:r>
              <a:endParaRPr sz="1600" b="1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6" name="Google Shape;432;p35">
            <a:extLst>
              <a:ext uri="{FF2B5EF4-FFF2-40B4-BE49-F238E27FC236}">
                <a16:creationId xmlns:a16="http://schemas.microsoft.com/office/drawing/2014/main" id="{B6F0EDE4-8DB6-3522-0C7F-775B081CF4BE}"/>
              </a:ext>
            </a:extLst>
          </p:cNvPr>
          <p:cNvGrpSpPr/>
          <p:nvPr/>
        </p:nvGrpSpPr>
        <p:grpSpPr>
          <a:xfrm>
            <a:off x="719764" y="149810"/>
            <a:ext cx="696900" cy="90600"/>
            <a:chOff x="821600" y="4429350"/>
            <a:chExt cx="696900" cy="90600"/>
          </a:xfrm>
        </p:grpSpPr>
        <p:sp>
          <p:nvSpPr>
            <p:cNvPr id="47" name="Google Shape;433;p35">
              <a:extLst>
                <a:ext uri="{FF2B5EF4-FFF2-40B4-BE49-F238E27FC236}">
                  <a16:creationId xmlns:a16="http://schemas.microsoft.com/office/drawing/2014/main" id="{23428546-F614-4298-5A9D-E10B5AC62AE2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4;p35">
              <a:extLst>
                <a:ext uri="{FF2B5EF4-FFF2-40B4-BE49-F238E27FC236}">
                  <a16:creationId xmlns:a16="http://schemas.microsoft.com/office/drawing/2014/main" id="{973058C9-4F5E-B5C6-3ABB-54FD0E101778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5;p35">
              <a:extLst>
                <a:ext uri="{FF2B5EF4-FFF2-40B4-BE49-F238E27FC236}">
                  <a16:creationId xmlns:a16="http://schemas.microsoft.com/office/drawing/2014/main" id="{D9EABECE-A92A-3920-14EA-744ECE2D570E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6;p35">
              <a:extLst>
                <a:ext uri="{FF2B5EF4-FFF2-40B4-BE49-F238E27FC236}">
                  <a16:creationId xmlns:a16="http://schemas.microsoft.com/office/drawing/2014/main" id="{D61AAA3A-FF3D-126E-A95D-1A7BB6012487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81803C6-1673-4D11-63AB-B6A7AEC1767C}"/>
              </a:ext>
            </a:extLst>
          </p:cNvPr>
          <p:cNvSpPr txBox="1"/>
          <p:nvPr/>
        </p:nvSpPr>
        <p:spPr>
          <a:xfrm>
            <a:off x="0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 6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991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1540750" y="4584600"/>
            <a:ext cx="733373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Reduksi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Dimensi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dengan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Analisis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Komponen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Utama</a:t>
            </a: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87257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084923-F915-D336-0D2C-1F9D77966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428973"/>
              </p:ext>
            </p:extLst>
          </p:nvPr>
        </p:nvGraphicFramePr>
        <p:xfrm>
          <a:off x="727949" y="506589"/>
          <a:ext cx="3698908" cy="3480520"/>
        </p:xfrm>
        <a:graphic>
          <a:graphicData uri="http://schemas.openxmlformats.org/drawingml/2006/table">
            <a:tbl>
              <a:tblPr firstRow="1" firstCol="1" bandRow="1"/>
              <a:tblGrid>
                <a:gridCol w="767022">
                  <a:extLst>
                    <a:ext uri="{9D8B030D-6E8A-4147-A177-3AD203B41FA5}">
                      <a16:colId xmlns:a16="http://schemas.microsoft.com/office/drawing/2014/main" val="1082263467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434802704"/>
                    </a:ext>
                  </a:extLst>
                </a:gridCol>
                <a:gridCol w="1059543">
                  <a:extLst>
                    <a:ext uri="{9D8B030D-6E8A-4147-A177-3AD203B41FA5}">
                      <a16:colId xmlns:a16="http://schemas.microsoft.com/office/drawing/2014/main" val="3962204636"/>
                    </a:ext>
                  </a:extLst>
                </a:gridCol>
                <a:gridCol w="798286">
                  <a:extLst>
                    <a:ext uri="{9D8B030D-6E8A-4147-A177-3AD203B41FA5}">
                      <a16:colId xmlns:a16="http://schemas.microsoft.com/office/drawing/2014/main" val="305477638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Komponen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Proporsi Variansi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Variansi Kumulatif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Nilai Eigen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107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ID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0,545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0,545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78,504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4407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0,173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0,718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24,921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9727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0,156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0,875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22,599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9283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0,054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0,929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7,818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4087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0,039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0,969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5,724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9613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0,017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0,9867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2,511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21954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0,0104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0,99716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1,502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255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0,0028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0,409</a:t>
                      </a:r>
                      <a:endParaRPr lang="en-ID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613601"/>
                  </a:ext>
                </a:extLst>
              </a:tr>
            </a:tbl>
          </a:graphicData>
        </a:graphic>
      </p:graphicFrame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FB78E633-202B-2126-34DD-110C999DC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2670"/>
            <a:ext cx="4302480" cy="320785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CC4BA4-7F6D-1D2E-AF9D-1B629AF3D887}"/>
                  </a:ext>
                </a:extLst>
              </p:cNvPr>
              <p:cNvSpPr txBox="1"/>
              <p:nvPr/>
            </p:nvSpPr>
            <p:spPr>
              <a:xfrm>
                <a:off x="4702809" y="3685302"/>
                <a:ext cx="3873293" cy="87068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endParaRPr lang="en-US" sz="1600" b="1" i="1"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D" sz="1600" b="1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𝝌</m:t>
                          </m:r>
                        </m:e>
                        <m:sup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1600" b="1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𝟔𝟐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𝒆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𝟏𝟒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1600" b="1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US" sz="1600" b="1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1600" b="1" i="1" kern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𝟖𝟒</m:t>
                      </m:r>
                      <m:r>
                        <a:rPr lang="en-US" sz="1600" b="1" i="1" ker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D" sz="1600" b="1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𝝌</m:t>
                          </m:r>
                        </m:e>
                        <m:sub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𝟎𝟓</m:t>
                          </m:r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600" b="1" i="1" kern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ker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1600" b="1" kern="0">
                  <a:effectLst/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pPr algn="ctr"/>
                <a:r>
                  <a:rPr lang="en-US" sz="1600" b="1" ker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en-ID" sz="1600" b="1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CC4BA4-7F6D-1D2E-AF9D-1B629AF3D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809" y="3685302"/>
                <a:ext cx="3873293" cy="8706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EDA9638-E340-7E8E-A95A-1E865572D944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 7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33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95;p40">
            <a:extLst>
              <a:ext uri="{FF2B5EF4-FFF2-40B4-BE49-F238E27FC236}">
                <a16:creationId xmlns:a16="http://schemas.microsoft.com/office/drawing/2014/main" id="{0DFDB722-DDE9-832D-0D37-3549F17702ED}"/>
              </a:ext>
            </a:extLst>
          </p:cNvPr>
          <p:cNvSpPr txBox="1">
            <a:spLocks/>
          </p:cNvSpPr>
          <p:nvPr/>
        </p:nvSpPr>
        <p:spPr>
          <a:xfrm>
            <a:off x="1924493" y="4584600"/>
            <a:ext cx="6949987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ID" sz="2200" b="1" err="1">
                <a:solidFill>
                  <a:schemeClr val="accent2"/>
                </a:solidFill>
                <a:latin typeface="+mn-lt"/>
              </a:rPr>
              <a:t>Penentuan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Jumlah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 </a:t>
            </a:r>
            <a:r>
              <a:rPr lang="en-ID" sz="2200" b="1" err="1">
                <a:solidFill>
                  <a:schemeClr val="accent2"/>
                </a:solidFill>
                <a:latin typeface="+mn-lt"/>
              </a:rPr>
              <a:t>Klaster</a:t>
            </a:r>
            <a:r>
              <a:rPr lang="en-ID" sz="2200" b="1">
                <a:solidFill>
                  <a:schemeClr val="accent2"/>
                </a:solidFill>
                <a:latin typeface="+mn-lt"/>
              </a:rPr>
              <a:t>: </a:t>
            </a:r>
            <a:r>
              <a:rPr lang="en-ID" sz="2200" b="1" i="1">
                <a:solidFill>
                  <a:schemeClr val="accent2"/>
                </a:solidFill>
                <a:latin typeface="+mn-lt"/>
              </a:rPr>
              <a:t>Silhouette Coefficient</a:t>
            </a:r>
            <a:endParaRPr lang="en-ID" sz="2200" b="1"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5" name="Google Shape;432;p35">
            <a:extLst>
              <a:ext uri="{FF2B5EF4-FFF2-40B4-BE49-F238E27FC236}">
                <a16:creationId xmlns:a16="http://schemas.microsoft.com/office/drawing/2014/main" id="{2BCF73B5-361F-3BF9-D698-25EA893FCD03}"/>
              </a:ext>
            </a:extLst>
          </p:cNvPr>
          <p:cNvGrpSpPr/>
          <p:nvPr/>
        </p:nvGrpSpPr>
        <p:grpSpPr>
          <a:xfrm>
            <a:off x="843850" y="4302195"/>
            <a:ext cx="696900" cy="90600"/>
            <a:chOff x="821600" y="4429350"/>
            <a:chExt cx="696900" cy="90600"/>
          </a:xfrm>
        </p:grpSpPr>
        <p:sp>
          <p:nvSpPr>
            <p:cNvPr id="6" name="Google Shape;433;p35">
              <a:extLst>
                <a:ext uri="{FF2B5EF4-FFF2-40B4-BE49-F238E27FC236}">
                  <a16:creationId xmlns:a16="http://schemas.microsoft.com/office/drawing/2014/main" id="{B103358B-063F-FD62-BC60-0B8727E19241}"/>
                </a:ext>
              </a:extLst>
            </p:cNvPr>
            <p:cNvSpPr/>
            <p:nvPr/>
          </p:nvSpPr>
          <p:spPr>
            <a:xfrm>
              <a:off x="821600" y="4429350"/>
              <a:ext cx="90600" cy="90600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4;p35">
              <a:extLst>
                <a:ext uri="{FF2B5EF4-FFF2-40B4-BE49-F238E27FC236}">
                  <a16:creationId xmlns:a16="http://schemas.microsoft.com/office/drawing/2014/main" id="{4CCCC4AE-2167-2994-8347-AADEDE78E992}"/>
                </a:ext>
              </a:extLst>
            </p:cNvPr>
            <p:cNvSpPr/>
            <p:nvPr/>
          </p:nvSpPr>
          <p:spPr>
            <a:xfrm>
              <a:off x="1023700" y="4429350"/>
              <a:ext cx="90600" cy="90600"/>
            </a:xfrm>
            <a:prstGeom prst="ellipse">
              <a:avLst/>
            </a:prstGeom>
            <a:solidFill>
              <a:schemeClr val="accent4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;p35">
              <a:extLst>
                <a:ext uri="{FF2B5EF4-FFF2-40B4-BE49-F238E27FC236}">
                  <a16:creationId xmlns:a16="http://schemas.microsoft.com/office/drawing/2014/main" id="{1BE2B2D0-811C-C4B6-5A74-6DA7B455BEC3}"/>
                </a:ext>
              </a:extLst>
            </p:cNvPr>
            <p:cNvSpPr/>
            <p:nvPr/>
          </p:nvSpPr>
          <p:spPr>
            <a:xfrm>
              <a:off x="1225800" y="4429350"/>
              <a:ext cx="90600" cy="90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6;p35">
              <a:extLst>
                <a:ext uri="{FF2B5EF4-FFF2-40B4-BE49-F238E27FC236}">
                  <a16:creationId xmlns:a16="http://schemas.microsoft.com/office/drawing/2014/main" id="{EA0F637F-582D-78EC-0F7A-5AEEB80AC1B2}"/>
                </a:ext>
              </a:extLst>
            </p:cNvPr>
            <p:cNvSpPr/>
            <p:nvPr/>
          </p:nvSpPr>
          <p:spPr>
            <a:xfrm>
              <a:off x="1427900" y="4429350"/>
              <a:ext cx="90600" cy="906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graph with a line&#10;&#10;Description automatically generated with low confidence">
            <a:extLst>
              <a:ext uri="{FF2B5EF4-FFF2-40B4-BE49-F238E27FC236}">
                <a16:creationId xmlns:a16="http://schemas.microsoft.com/office/drawing/2014/main" id="{0A954D01-C2FF-0A38-2406-24EDD291F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9316" y="246742"/>
            <a:ext cx="5581690" cy="41862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20314D-B035-1245-18B0-AA9BC6152FB0}"/>
                  </a:ext>
                </a:extLst>
              </p:cNvPr>
              <p:cNvSpPr/>
              <p:nvPr/>
            </p:nvSpPr>
            <p:spPr>
              <a:xfrm>
                <a:off x="722648" y="1519056"/>
                <a:ext cx="1971564" cy="702550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ID" sz="3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020314D-B035-1245-18B0-AA9BC6152F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48" y="1519056"/>
                <a:ext cx="1971564" cy="702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29C3029-8349-4FB5-5983-8F37E9C73E63}"/>
              </a:ext>
            </a:extLst>
          </p:cNvPr>
          <p:cNvSpPr/>
          <p:nvPr/>
        </p:nvSpPr>
        <p:spPr>
          <a:xfrm>
            <a:off x="722648" y="2452705"/>
            <a:ext cx="1971564" cy="702550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0,45754</a:t>
            </a:r>
            <a:endParaRPr lang="en-ID" sz="2800" b="1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2D89C-BC24-0DD2-EBF5-71533E8BEE93}"/>
              </a:ext>
            </a:extLst>
          </p:cNvPr>
          <p:cNvSpPr txBox="1"/>
          <p:nvPr/>
        </p:nvSpPr>
        <p:spPr>
          <a:xfrm>
            <a:off x="-31899" y="4633217"/>
            <a:ext cx="7069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2400" b="1">
                <a:solidFill>
                  <a:schemeClr val="bg1"/>
                </a:solidFill>
                <a:latin typeface="+mn-lt"/>
              </a:rPr>
              <a:t> 8 </a:t>
            </a:r>
            <a:endParaRPr lang="en-ID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553707"/>
      </p:ext>
    </p:extLst>
  </p:cSld>
  <p:clrMapOvr>
    <a:masterClrMapping/>
  </p:clrMapOvr>
</p:sld>
</file>

<file path=ppt/theme/theme1.xml><?xml version="1.0" encoding="utf-8"?>
<a:theme xmlns:a="http://schemas.openxmlformats.org/drawingml/2006/main" name="Students at Risk of Identity Theft by Slidesgo">
  <a:themeElements>
    <a:clrScheme name="Simple Light">
      <a:dk1>
        <a:srgbClr val="1D2F41"/>
      </a:dk1>
      <a:lt1>
        <a:srgbClr val="FAFAFA"/>
      </a:lt1>
      <a:dk2>
        <a:srgbClr val="E4F1FE"/>
      </a:dk2>
      <a:lt2>
        <a:srgbClr val="9CB2DA"/>
      </a:lt2>
      <a:accent1>
        <a:srgbClr val="4E77C0"/>
      </a:accent1>
      <a:accent2>
        <a:srgbClr val="153D85"/>
      </a:accent2>
      <a:accent3>
        <a:srgbClr val="F1F7DF"/>
      </a:accent3>
      <a:accent4>
        <a:srgbClr val="DAEE97"/>
      </a:accent4>
      <a:accent5>
        <a:srgbClr val="D9D9D9"/>
      </a:accent5>
      <a:accent6>
        <a:srgbClr val="B2B8BC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7CF56FC042E4D854F59027C012127" ma:contentTypeVersion="15" ma:contentTypeDescription="Create a new document." ma:contentTypeScope="" ma:versionID="abe0bf86021c4988ea779de8e14c0972">
  <xsd:schema xmlns:xsd="http://www.w3.org/2001/XMLSchema" xmlns:xs="http://www.w3.org/2001/XMLSchema" xmlns:p="http://schemas.microsoft.com/office/2006/metadata/properties" xmlns:ns3="51b75625-9853-46ee-a7c6-4ad0649060f2" xmlns:ns4="0fa50a05-eea2-4f3e-91fd-d8d725faf166" targetNamespace="http://schemas.microsoft.com/office/2006/metadata/properties" ma:root="true" ma:fieldsID="8ca37c39a93db70225ddd6668f1cf008" ns3:_="" ns4:_="">
    <xsd:import namespace="51b75625-9853-46ee-a7c6-4ad0649060f2"/>
    <xsd:import namespace="0fa50a05-eea2-4f3e-91fd-d8d725faf1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b75625-9853-46ee-a7c6-4ad0649060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50a05-eea2-4f3e-91fd-d8d725faf16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b75625-9853-46ee-a7c6-4ad0649060f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FF576-00B3-4F3F-BE7B-68DC70741C4D}">
  <ds:schemaRefs>
    <ds:schemaRef ds:uri="0fa50a05-eea2-4f3e-91fd-d8d725faf166"/>
    <ds:schemaRef ds:uri="51b75625-9853-46ee-a7c6-4ad0649060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18DAF2-0374-4648-802E-6D2F99C07EC6}">
  <ds:schemaRefs>
    <ds:schemaRef ds:uri="0fa50a05-eea2-4f3e-91fd-d8d725faf166"/>
    <ds:schemaRef ds:uri="51b75625-9853-46ee-a7c6-4ad0649060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96E4124-EE69-438B-8BA6-811E1DFEF5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Words>1090</Words>
  <Application>Microsoft Office PowerPoint</Application>
  <PresentationFormat>On-screen Show (16:9)</PresentationFormat>
  <Paragraphs>310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Georgia Pro Black</vt:lpstr>
      <vt:lpstr>Times New Roman</vt:lpstr>
      <vt:lpstr>Roboto</vt:lpstr>
      <vt:lpstr>Jura Medium</vt:lpstr>
      <vt:lpstr>Arial Rounded MT Bold</vt:lpstr>
      <vt:lpstr>Arial</vt:lpstr>
      <vt:lpstr>Cambria Math</vt:lpstr>
      <vt:lpstr>Monda</vt:lpstr>
      <vt:lpstr>Calibri</vt:lpstr>
      <vt:lpstr>Students at Risk of Identity Theft by Slidesgo</vt:lpstr>
      <vt:lpstr>Pengelompokan Wilayah di Indonesia berdasarkan Kualitas Jaringan Internet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CODE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Pengelompokan Wilayah di Indonesia berdasarkan Kualitas Jaringan Internet</dc:title>
  <dc:creator>X250</dc:creator>
  <cp:lastModifiedBy>Sri Safitri Ramadhani</cp:lastModifiedBy>
  <cp:revision>4</cp:revision>
  <dcterms:modified xsi:type="dcterms:W3CDTF">2023-09-04T07:56:16Z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0x0101001487CF56FC042E4D854F59027C012127</vt:lpwstr>
  </property>
</Properties>
</file>