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81805-2C47-451D-AE11-0A709E1DECF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5DD54-9569-4541-B918-D5018EFBC5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5DD54-9569-4541-B918-D5018EFBC5D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35C-97B7-4DED-8115-F1288B8F206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8E2C-D9EC-4D14-A1D5-C91388D7E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Electronic Circuits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1809750"/>
          <a:ext cx="3276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73032"/>
                <a:gridCol w="637608"/>
                <a:gridCol w="655320"/>
                <a:gridCol w="65532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A1’B1’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A1’B1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A1B1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A1B1’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S1’S0’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S1’S0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S1S0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S1S0’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20955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Q.3. </a:t>
            </a:r>
            <a:r>
              <a:rPr lang="en-US" sz="1400" dirty="0" smtClean="0"/>
              <a:t>Consider the following 2-bit ALU with the given truth table. Find out the minimized expression for output Y</a:t>
            </a:r>
            <a:r>
              <a:rPr lang="en-US" sz="1050" dirty="0" smtClean="0"/>
              <a:t>1 </a:t>
            </a:r>
            <a:r>
              <a:rPr lang="en-US" sz="1400" dirty="0" smtClean="0"/>
              <a:t>when input </a:t>
            </a:r>
            <a:r>
              <a:rPr lang="en-US" sz="1400" dirty="0" err="1" smtClean="0"/>
              <a:t>C</a:t>
            </a:r>
            <a:r>
              <a:rPr lang="en-US" sz="1100" dirty="0" err="1" smtClean="0"/>
              <a:t>in</a:t>
            </a:r>
            <a:r>
              <a:rPr lang="en-US" sz="1100" dirty="0" smtClean="0"/>
              <a:t> </a:t>
            </a:r>
            <a:r>
              <a:rPr lang="en-US" sz="1400" dirty="0" smtClean="0"/>
              <a:t>=1. (The output expressions in truth table are valid for both Y</a:t>
            </a:r>
            <a:r>
              <a:rPr lang="en-US" sz="1100" dirty="0" smtClean="0"/>
              <a:t>0</a:t>
            </a:r>
            <a:r>
              <a:rPr lang="en-US" sz="1400" dirty="0" smtClean="0"/>
              <a:t> and Y</a:t>
            </a:r>
            <a:r>
              <a:rPr lang="en-US" sz="1100" dirty="0" smtClean="0"/>
              <a:t>1</a:t>
            </a:r>
            <a:r>
              <a:rPr lang="en-US" sz="1400" dirty="0" smtClean="0"/>
              <a:t> independently, e.g., with S</a:t>
            </a:r>
            <a:r>
              <a:rPr lang="en-US" sz="1100" dirty="0" smtClean="0"/>
              <a:t>1</a:t>
            </a:r>
            <a:r>
              <a:rPr lang="en-US" sz="1400" dirty="0" smtClean="0"/>
              <a:t> and S</a:t>
            </a:r>
            <a:r>
              <a:rPr lang="en-US" sz="1100" dirty="0" smtClean="0"/>
              <a:t>0</a:t>
            </a:r>
            <a:r>
              <a:rPr lang="en-US" sz="1400" dirty="0" smtClean="0"/>
              <a:t> as 00, output Y</a:t>
            </a:r>
            <a:r>
              <a:rPr lang="en-US" sz="1100" dirty="0" smtClean="0"/>
              <a:t>0</a:t>
            </a:r>
            <a:r>
              <a:rPr lang="en-US" sz="1400" dirty="0" smtClean="0"/>
              <a:t>=(A</a:t>
            </a:r>
            <a:r>
              <a:rPr lang="en-US" sz="1100" dirty="0" smtClean="0"/>
              <a:t>0</a:t>
            </a:r>
            <a:r>
              <a:rPr lang="en-US" sz="1400" dirty="0" smtClean="0"/>
              <a:t>.B</a:t>
            </a:r>
            <a:r>
              <a:rPr lang="en-US" sz="1100" dirty="0" smtClean="0"/>
              <a:t>0</a:t>
            </a:r>
            <a:r>
              <a:rPr lang="en-US" sz="1400" dirty="0" smtClean="0"/>
              <a:t>)’ and Y</a:t>
            </a:r>
            <a:r>
              <a:rPr lang="en-US" sz="1100" dirty="0" smtClean="0"/>
              <a:t>1</a:t>
            </a:r>
            <a:r>
              <a:rPr lang="en-US" sz="1400" dirty="0" smtClean="0"/>
              <a:t> = (A</a:t>
            </a:r>
            <a:r>
              <a:rPr lang="en-US" sz="1100" dirty="0" smtClean="0"/>
              <a:t>1</a:t>
            </a:r>
            <a:r>
              <a:rPr lang="en-US" sz="1400" dirty="0" smtClean="0"/>
              <a:t>.B</a:t>
            </a:r>
            <a:r>
              <a:rPr lang="en-US" sz="1100" dirty="0" smtClean="0"/>
              <a:t>1</a:t>
            </a:r>
            <a:r>
              <a:rPr lang="en-US" sz="1400" dirty="0" smtClean="0"/>
              <a:t>)’).</a:t>
            </a:r>
          </a:p>
          <a:p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1" y="2343150"/>
            <a:ext cx="7543799" cy="2362200"/>
            <a:chOff x="1295401" y="1962150"/>
            <a:chExt cx="7543799" cy="2362200"/>
          </a:xfrm>
        </p:grpSpPr>
        <p:grpSp>
          <p:nvGrpSpPr>
            <p:cNvPr id="6" name="Group 21"/>
            <p:cNvGrpSpPr/>
            <p:nvPr/>
          </p:nvGrpSpPr>
          <p:grpSpPr>
            <a:xfrm>
              <a:off x="1295401" y="1962150"/>
              <a:ext cx="2919247" cy="1752600"/>
              <a:chOff x="1295401" y="1733550"/>
              <a:chExt cx="2919247" cy="17526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600200" y="1733550"/>
                <a:ext cx="304800" cy="1752600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65138" y="1759568"/>
                <a:ext cx="649510" cy="323614"/>
              </a:xfrm>
              <a:custGeom>
                <a:avLst/>
                <a:gdLst>
                  <a:gd name="connsiteX0" fmla="*/ 649510 w 649510"/>
                  <a:gd name="connsiteY0" fmla="*/ 289949 h 323614"/>
                  <a:gd name="connsiteX1" fmla="*/ 617979 w 649510"/>
                  <a:gd name="connsiteY1" fmla="*/ 279439 h 323614"/>
                  <a:gd name="connsiteX2" fmla="*/ 50421 w 649510"/>
                  <a:gd name="connsiteY2" fmla="*/ 268929 h 323614"/>
                  <a:gd name="connsiteX3" fmla="*/ 60931 w 649510"/>
                  <a:gd name="connsiteY3" fmla="*/ 111273 h 323614"/>
                  <a:gd name="connsiteX4" fmla="*/ 71441 w 649510"/>
                  <a:gd name="connsiteY4" fmla="*/ 27191 h 323614"/>
                  <a:gd name="connsiteX5" fmla="*/ 617979 w 649510"/>
                  <a:gd name="connsiteY5" fmla="*/ 27191 h 323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510" h="323614">
                    <a:moveTo>
                      <a:pt x="649510" y="289949"/>
                    </a:moveTo>
                    <a:cubicBezTo>
                      <a:pt x="639000" y="286446"/>
                      <a:pt x="629051" y="279827"/>
                      <a:pt x="617979" y="279439"/>
                    </a:cubicBezTo>
                    <a:cubicBezTo>
                      <a:pt x="428877" y="272804"/>
                      <a:pt x="231565" y="323614"/>
                      <a:pt x="50421" y="268929"/>
                    </a:cubicBezTo>
                    <a:cubicBezTo>
                      <a:pt x="0" y="253707"/>
                      <a:pt x="56368" y="163744"/>
                      <a:pt x="60931" y="111273"/>
                    </a:cubicBezTo>
                    <a:cubicBezTo>
                      <a:pt x="63378" y="83134"/>
                      <a:pt x="43512" y="31407"/>
                      <a:pt x="71441" y="27191"/>
                    </a:cubicBezTo>
                    <a:cubicBezTo>
                      <a:pt x="251580" y="0"/>
                      <a:pt x="435800" y="27191"/>
                      <a:pt x="617979" y="27191"/>
                    </a:cubicBezTo>
                  </a:path>
                </a:pathLst>
              </a:cu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10800000">
                <a:off x="1295401" y="1733550"/>
                <a:ext cx="649510" cy="323614"/>
              </a:xfrm>
              <a:custGeom>
                <a:avLst/>
                <a:gdLst>
                  <a:gd name="connsiteX0" fmla="*/ 649510 w 649510"/>
                  <a:gd name="connsiteY0" fmla="*/ 289949 h 323614"/>
                  <a:gd name="connsiteX1" fmla="*/ 617979 w 649510"/>
                  <a:gd name="connsiteY1" fmla="*/ 279439 h 323614"/>
                  <a:gd name="connsiteX2" fmla="*/ 50421 w 649510"/>
                  <a:gd name="connsiteY2" fmla="*/ 268929 h 323614"/>
                  <a:gd name="connsiteX3" fmla="*/ 60931 w 649510"/>
                  <a:gd name="connsiteY3" fmla="*/ 111273 h 323614"/>
                  <a:gd name="connsiteX4" fmla="*/ 71441 w 649510"/>
                  <a:gd name="connsiteY4" fmla="*/ 27191 h 323614"/>
                  <a:gd name="connsiteX5" fmla="*/ 617979 w 649510"/>
                  <a:gd name="connsiteY5" fmla="*/ 27191 h 323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510" h="323614">
                    <a:moveTo>
                      <a:pt x="649510" y="289949"/>
                    </a:moveTo>
                    <a:cubicBezTo>
                      <a:pt x="639000" y="286446"/>
                      <a:pt x="629051" y="279827"/>
                      <a:pt x="617979" y="279439"/>
                    </a:cubicBezTo>
                    <a:cubicBezTo>
                      <a:pt x="428877" y="272804"/>
                      <a:pt x="231565" y="323614"/>
                      <a:pt x="50421" y="268929"/>
                    </a:cubicBezTo>
                    <a:cubicBezTo>
                      <a:pt x="0" y="253707"/>
                      <a:pt x="56368" y="163744"/>
                      <a:pt x="60931" y="111273"/>
                    </a:cubicBezTo>
                    <a:cubicBezTo>
                      <a:pt x="63378" y="83134"/>
                      <a:pt x="43512" y="31407"/>
                      <a:pt x="71441" y="27191"/>
                    </a:cubicBezTo>
                    <a:cubicBezTo>
                      <a:pt x="251580" y="0"/>
                      <a:pt x="435800" y="27191"/>
                      <a:pt x="617979" y="27191"/>
                    </a:cubicBezTo>
                  </a:path>
                </a:pathLst>
              </a:cu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95600" y="2724150"/>
                <a:ext cx="381000" cy="304800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Striped Right Arrow 6"/>
            <p:cNvSpPr/>
            <p:nvPr/>
          </p:nvSpPr>
          <p:spPr>
            <a:xfrm>
              <a:off x="4343400" y="3105150"/>
              <a:ext cx="609600" cy="228600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3040618"/>
              <a:ext cx="3733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sz="1400" dirty="0" smtClean="0"/>
                <a:t>1</a:t>
              </a:r>
              <a:r>
                <a:rPr lang="en-US" dirty="0" smtClean="0"/>
                <a:t>= A</a:t>
              </a:r>
              <a:r>
                <a:rPr lang="en-US" sz="1400" dirty="0" smtClean="0"/>
                <a:t>1’</a:t>
              </a:r>
              <a:r>
                <a:rPr lang="en-US" dirty="0" smtClean="0"/>
                <a:t>B</a:t>
              </a:r>
              <a:r>
                <a:rPr lang="en-US" sz="1400" dirty="0" smtClean="0"/>
                <a:t>1’</a:t>
              </a:r>
              <a:r>
                <a:rPr lang="en-US" dirty="0" smtClean="0"/>
                <a:t>+S</a:t>
              </a:r>
              <a:r>
                <a:rPr lang="en-US" sz="1400" dirty="0" smtClean="0"/>
                <a:t>0’</a:t>
              </a:r>
              <a:r>
                <a:rPr lang="en-US" dirty="0" smtClean="0"/>
                <a:t>A</a:t>
              </a:r>
              <a:r>
                <a:rPr lang="en-US" sz="1400" dirty="0" smtClean="0"/>
                <a:t>1’</a:t>
              </a:r>
              <a:r>
                <a:rPr lang="en-US" dirty="0" smtClean="0"/>
                <a:t>+S</a:t>
              </a:r>
              <a:r>
                <a:rPr lang="en-US" sz="1400" dirty="0" smtClean="0"/>
                <a:t>1’</a:t>
              </a:r>
              <a:r>
                <a:rPr lang="en-US" dirty="0" smtClean="0"/>
                <a:t>S</a:t>
              </a:r>
              <a:r>
                <a:rPr lang="en-US" sz="1400" dirty="0" smtClean="0"/>
                <a:t>0’</a:t>
              </a:r>
              <a:r>
                <a:rPr lang="en-US" dirty="0" smtClean="0"/>
                <a:t>B</a:t>
              </a:r>
              <a:r>
                <a:rPr lang="en-US" sz="1400" dirty="0" smtClean="0"/>
                <a:t>1’</a:t>
              </a:r>
              <a:r>
                <a:rPr lang="en-US" dirty="0" smtClean="0"/>
                <a:t>+S</a:t>
              </a:r>
              <a:r>
                <a:rPr lang="en-US" sz="1400" dirty="0" smtClean="0"/>
                <a:t>1</a:t>
              </a:r>
              <a:r>
                <a:rPr lang="en-US" dirty="0" smtClean="0"/>
                <a:t>S</a:t>
              </a:r>
              <a:r>
                <a:rPr lang="en-US" sz="1400" dirty="0" smtClean="0"/>
                <a:t>0</a:t>
              </a:r>
              <a:r>
                <a:rPr lang="en-US" dirty="0" smtClean="0"/>
                <a:t>A</a:t>
              </a:r>
              <a:r>
                <a:rPr lang="en-US" sz="1400" dirty="0" smtClean="0"/>
                <a:t>1</a:t>
              </a:r>
              <a:r>
                <a:rPr lang="en-US" dirty="0" smtClean="0"/>
                <a:t>B</a:t>
              </a:r>
              <a:r>
                <a:rPr lang="en-US" sz="1400" dirty="0" smtClean="0"/>
                <a:t>1</a:t>
              </a:r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3985796"/>
              <a:ext cx="25146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K-map for Y</a:t>
              </a:r>
              <a:r>
                <a:rPr lang="en-US" sz="1200" dirty="0" smtClean="0"/>
                <a:t>1</a:t>
              </a:r>
              <a:r>
                <a:rPr lang="en-US" sz="1600" dirty="0" smtClean="0"/>
                <a:t> with </a:t>
              </a:r>
              <a:r>
                <a:rPr lang="en-US" sz="1600" dirty="0" err="1" smtClean="0"/>
                <a:t>C</a:t>
              </a:r>
              <a:r>
                <a:rPr lang="en-US" sz="1200" dirty="0" err="1" smtClean="0"/>
                <a:t>in</a:t>
              </a:r>
              <a:r>
                <a:rPr lang="en-US" sz="1600" dirty="0" smtClean="0"/>
                <a:t> =1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00" y="10477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A.3. </a:t>
            </a:r>
            <a:r>
              <a:rPr lang="en-US" dirty="0" smtClean="0"/>
              <a:t>We need to find the expression of Y</a:t>
            </a:r>
            <a:r>
              <a:rPr lang="en-US" sz="1400" dirty="0" smtClean="0"/>
              <a:t>1</a:t>
            </a:r>
            <a:r>
              <a:rPr lang="en-US" dirty="0" smtClean="0"/>
              <a:t> for </a:t>
            </a:r>
            <a:r>
              <a:rPr lang="en-US" dirty="0" err="1" smtClean="0"/>
              <a:t>C</a:t>
            </a:r>
            <a:r>
              <a:rPr lang="en-US" sz="1400" dirty="0" err="1" smtClean="0"/>
              <a:t>in</a:t>
            </a:r>
            <a:r>
              <a:rPr lang="en-US" dirty="0" smtClean="0"/>
              <a:t> = 1. From the truth table, we can draw the following k-map,</a:t>
            </a:r>
            <a:r>
              <a:rPr lang="en-US" b="1" dirty="0" smtClean="0"/>
              <a:t> 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04950"/>
            <a:ext cx="2590800" cy="16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eft Bracket 18"/>
          <p:cNvSpPr/>
          <p:nvPr/>
        </p:nvSpPr>
        <p:spPr>
          <a:xfrm rot="16200000">
            <a:off x="1409700" y="1924050"/>
            <a:ext cx="533400" cy="914400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 rot="5400000">
            <a:off x="1409700" y="3600450"/>
            <a:ext cx="533400" cy="914400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Q.4. 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09550"/>
            <a:ext cx="784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a) </a:t>
            </a:r>
            <a:r>
              <a:rPr lang="en-US" sz="1600" dirty="0" smtClean="0"/>
              <a:t>I</a:t>
            </a:r>
            <a:r>
              <a:rPr lang="en-US" sz="1400" dirty="0" smtClean="0"/>
              <a:t>n an </a:t>
            </a:r>
            <a:r>
              <a:rPr lang="en-US" sz="1400" i="1" dirty="0" smtClean="0"/>
              <a:t>n </a:t>
            </a:r>
            <a:r>
              <a:rPr lang="en-US" sz="1400" dirty="0" smtClean="0"/>
              <a:t>bit comparator circuit with </a:t>
            </a:r>
            <a:r>
              <a:rPr lang="en-US" sz="1400" i="1" dirty="0" smtClean="0"/>
              <a:t>n</a:t>
            </a:r>
            <a:r>
              <a:rPr lang="en-US" sz="1400" dirty="0" smtClean="0"/>
              <a:t> bits inputs A and B, what are the number of combinations for which A&lt;B?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b="1" dirty="0" smtClean="0"/>
              <a:t>b) </a:t>
            </a:r>
            <a:r>
              <a:rPr lang="en-US" sz="1400" dirty="0" smtClean="0"/>
              <a:t>Find the number of combinations for which A&lt;B.</a:t>
            </a:r>
          </a:p>
          <a:p>
            <a:pPr algn="just"/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" y="1352550"/>
            <a:ext cx="8458200" cy="2973526"/>
            <a:chOff x="76200" y="133350"/>
            <a:chExt cx="8458200" cy="2973526"/>
          </a:xfrm>
        </p:grpSpPr>
        <p:grpSp>
          <p:nvGrpSpPr>
            <p:cNvPr id="9" name="Group 11"/>
            <p:cNvGrpSpPr/>
            <p:nvPr/>
          </p:nvGrpSpPr>
          <p:grpSpPr>
            <a:xfrm>
              <a:off x="76200" y="133350"/>
              <a:ext cx="8458200" cy="2973526"/>
              <a:chOff x="76200" y="133350"/>
              <a:chExt cx="8458200" cy="297352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6200" y="133350"/>
                <a:ext cx="7010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    A.4.</a:t>
                </a:r>
                <a:r>
                  <a:rPr lang="en-US" dirty="0" smtClean="0"/>
                  <a:t>Total number of combinations possible are,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12" name="TextBox 4"/>
              <p:cNvSpPr txBox="1"/>
              <p:nvPr/>
            </p:nvSpPr>
            <p:spPr>
              <a:xfrm>
                <a:off x="685800" y="1352550"/>
                <a:ext cx="7848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Now, the number of combinations for which input bits are equal is </a:t>
                </a:r>
                <a:r>
                  <a:rPr lang="en-US" b="1" dirty="0" smtClean="0"/>
                  <a:t>2</a:t>
                </a:r>
                <a:r>
                  <a:rPr lang="en-US" b="1" i="1" baseline="30000" dirty="0" smtClean="0"/>
                  <a:t>n</a:t>
                </a:r>
                <a:r>
                  <a:rPr lang="en-US" b="1" i="1" dirty="0" smtClean="0"/>
                  <a:t>.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  Due to symmetry, number of combinations for A&gt;B will be equal to the number of combinations for A&lt;B.</a:t>
                </a:r>
              </a:p>
              <a:p>
                <a:endParaRPr lang="en-US" dirty="0"/>
              </a:p>
              <a:p>
                <a:r>
                  <a:rPr lang="en-US" dirty="0" smtClean="0"/>
                  <a:t>  Therefore, we have, combinations for A&gt;B = A&lt;B = </a:t>
                </a:r>
                <a:endParaRPr lang="en-US" dirty="0"/>
              </a:p>
            </p:txBody>
          </p:sp>
        </p:grp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3801" y="827168"/>
              <a:ext cx="1524000" cy="307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790950"/>
            <a:ext cx="1060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09550"/>
            <a:ext cx="8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Consider the gate-level implementation of full adder (FA) as shown. Let the propagation delays of the AND, OR and XOR gate is </a:t>
            </a:r>
            <a:r>
              <a:rPr lang="en-US" sz="1400" dirty="0" err="1" smtClean="0"/>
              <a:t>tp</a:t>
            </a:r>
            <a:r>
              <a:rPr lang="en-US" sz="1400" dirty="0" smtClean="0"/>
              <a:t>, </a:t>
            </a:r>
            <a:r>
              <a:rPr lang="en-US" sz="1400" dirty="0" err="1" smtClean="0"/>
              <a:t>tq</a:t>
            </a:r>
            <a:r>
              <a:rPr lang="en-US" sz="1400" dirty="0" smtClean="0"/>
              <a:t> and </a:t>
            </a:r>
            <a:r>
              <a:rPr lang="en-US" sz="1400" dirty="0" err="1" smtClean="0"/>
              <a:t>tr</a:t>
            </a:r>
            <a:r>
              <a:rPr lang="en-US" sz="1400" dirty="0" smtClean="0"/>
              <a:t> respectively. The worst case delay of the sum output of the n-bit ripple carry adder comprising the FA blocks below is?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t="5211"/>
          <a:stretch/>
        </p:blipFill>
        <p:spPr>
          <a:xfrm>
            <a:off x="6524625" y="1200150"/>
            <a:ext cx="2619375" cy="2744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Q.5.</a:t>
            </a:r>
            <a:endParaRPr lang="en-US" sz="1400" b="1" dirty="0"/>
          </a:p>
        </p:txBody>
      </p:sp>
      <p:pic>
        <p:nvPicPr>
          <p:cNvPr id="7" name="Picture 6" descr="C:\Users\user\Downloads\20181128_181135.jpg"/>
          <p:cNvPicPr/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98" t="4486" r="5140" b="25608"/>
          <a:stretch/>
        </p:blipFill>
        <p:spPr bwMode="auto">
          <a:xfrm>
            <a:off x="914400" y="1276350"/>
            <a:ext cx="5532120" cy="3178521"/>
          </a:xfrm>
          <a:prstGeom prst="rect">
            <a:avLst/>
          </a:prstGeom>
          <a:noFill/>
          <a:extLst/>
        </p:spPr>
      </p:pic>
      <p:sp>
        <p:nvSpPr>
          <p:cNvPr id="8" name="TextBox 7"/>
          <p:cNvSpPr txBox="1"/>
          <p:nvPr/>
        </p:nvSpPr>
        <p:spPr>
          <a:xfrm>
            <a:off x="381000" y="13525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A.5.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8575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Consider the given BCD </a:t>
            </a:r>
            <a:r>
              <a:rPr lang="en-US" dirty="0" err="1" smtClean="0"/>
              <a:t>subtractor</a:t>
            </a:r>
            <a:r>
              <a:rPr lang="en-US" dirty="0" smtClean="0"/>
              <a:t> unit to compute the subtraction (27.25)</a:t>
            </a:r>
            <a:r>
              <a:rPr lang="en-US" baseline="-25000" dirty="0" smtClean="0"/>
              <a:t>10</a:t>
            </a:r>
            <a:r>
              <a:rPr lang="en-US" dirty="0" smtClean="0"/>
              <a:t> - (38.26)</a:t>
            </a:r>
            <a:r>
              <a:rPr lang="en-US" baseline="-25000" dirty="0" smtClean="0"/>
              <a:t>10  </a:t>
            </a:r>
            <a:r>
              <a:rPr lang="en-US" dirty="0" smtClean="0"/>
              <a:t>and mention the result of each block.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1252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 smtClean="0"/>
              <a:t>Q.1 a)</a:t>
            </a:r>
            <a:endParaRPr lang="en-US" sz="210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2362200" cy="251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6008" y="4070687"/>
            <a:ext cx="7936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number of BCD correction required in the BCD addition of:  (646)</a:t>
            </a:r>
            <a:r>
              <a:rPr lang="en-US" baseline="-25000" dirty="0" smtClean="0"/>
              <a:t>10</a:t>
            </a:r>
            <a:r>
              <a:rPr lang="en-US" dirty="0" smtClean="0"/>
              <a:t> + (354)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019550"/>
            <a:ext cx="1433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 smtClean="0"/>
              <a:t>        b)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-2202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Time limit: 10 </a:t>
            </a:r>
            <a:r>
              <a:rPr lang="en-US" sz="1400" b="1" dirty="0" err="1" smtClean="0"/>
              <a:t>mins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13422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Provided the carry generate and carry propagate as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smtClean="0"/>
              <a:t> and P</a:t>
            </a:r>
            <a:r>
              <a:rPr lang="en-US" baseline="-25000" dirty="0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i</a:t>
            </a:r>
            <a:r>
              <a:rPr lang="en-US" dirty="0" smtClean="0"/>
              <a:t> respectively, show that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1) C</a:t>
            </a:r>
            <a:r>
              <a:rPr lang="en-US" baseline="-25000" dirty="0" smtClean="0"/>
              <a:t>i+1 </a:t>
            </a:r>
            <a:r>
              <a:rPr lang="en-US" dirty="0" smtClean="0"/>
              <a:t>=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’G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’+P</a:t>
            </a:r>
            <a:r>
              <a:rPr lang="en-US" baseline="-25000" dirty="0" err="1" smtClean="0"/>
              <a:t>i</a:t>
            </a:r>
            <a:r>
              <a:rPr lang="en-US" dirty="0" smtClean="0"/>
              <a:t>’)’</a:t>
            </a:r>
          </a:p>
          <a:p>
            <a:endParaRPr lang="en-US" dirty="0" smtClean="0"/>
          </a:p>
          <a:p>
            <a:r>
              <a:rPr lang="en-US" dirty="0" smtClean="0"/>
              <a:t>       2) S</a:t>
            </a:r>
            <a:r>
              <a:rPr lang="en-US" baseline="-25000" dirty="0" smtClean="0"/>
              <a:t>i </a:t>
            </a:r>
            <a:r>
              <a:rPr lang="en-US" dirty="0" smtClean="0"/>
              <a:t>=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’)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	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675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Q.2</a:t>
            </a:r>
            <a:r>
              <a:rPr lang="en-US" sz="2100" dirty="0" smtClean="0"/>
              <a:t> a)</a:t>
            </a:r>
            <a:endParaRPr lang="en-US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25755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1 bit Full Adder circuit takes 75 ns to produce the sum and 60 ns to produce the carry. If a 4 bit parallel adder is to be designed with the Full Adder block, What will be the minimum propagation delay for getting the results? Maximum how many 4 bit addition per second can be expected from this design?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223052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 smtClean="0"/>
              <a:t>       b)</a:t>
            </a:r>
            <a:endParaRPr lang="en-US" sz="21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-2202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Time limit: 10 </a:t>
            </a:r>
            <a:r>
              <a:rPr lang="en-US" sz="1400" b="1" dirty="0" err="1" smtClean="0"/>
              <a:t>mins</a:t>
            </a: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8575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Consider the following 2-bit ALU with the given truth table. Find out the minimized expression for output Y</a:t>
            </a:r>
            <a:r>
              <a:rPr lang="en-US" sz="1200" dirty="0" smtClean="0"/>
              <a:t>1 </a:t>
            </a:r>
            <a:r>
              <a:rPr lang="en-US" dirty="0" smtClean="0"/>
              <a:t>when input </a:t>
            </a:r>
            <a:r>
              <a:rPr lang="en-US" dirty="0" err="1" smtClean="0"/>
              <a:t>C</a:t>
            </a:r>
            <a:r>
              <a:rPr lang="en-US" sz="1400" dirty="0" err="1" smtClean="0"/>
              <a:t>in</a:t>
            </a:r>
            <a:r>
              <a:rPr lang="en-US" sz="1400" dirty="0" smtClean="0"/>
              <a:t> </a:t>
            </a:r>
            <a:r>
              <a:rPr lang="en-US" dirty="0" smtClean="0"/>
              <a:t>=1. (The output expressions in truth table are valid for both Y</a:t>
            </a:r>
            <a:r>
              <a:rPr lang="en-US" sz="1400" dirty="0" smtClean="0"/>
              <a:t>0</a:t>
            </a:r>
            <a:r>
              <a:rPr lang="en-US" dirty="0" smtClean="0"/>
              <a:t> and Y</a:t>
            </a:r>
            <a:r>
              <a:rPr lang="en-US" sz="1400" dirty="0" smtClean="0"/>
              <a:t>1</a:t>
            </a:r>
            <a:r>
              <a:rPr lang="en-US" dirty="0" smtClean="0"/>
              <a:t> independently, e.g., with S</a:t>
            </a:r>
            <a:r>
              <a:rPr lang="en-US" sz="1400" dirty="0" smtClean="0"/>
              <a:t>1</a:t>
            </a:r>
            <a:r>
              <a:rPr lang="en-US" dirty="0" smtClean="0"/>
              <a:t> and S</a:t>
            </a:r>
            <a:r>
              <a:rPr lang="en-US" sz="1400" dirty="0" smtClean="0"/>
              <a:t>0</a:t>
            </a:r>
            <a:r>
              <a:rPr lang="en-US" dirty="0" smtClean="0"/>
              <a:t> as 00, output Y</a:t>
            </a:r>
            <a:r>
              <a:rPr lang="en-US" sz="1400" dirty="0" smtClean="0"/>
              <a:t>0</a:t>
            </a:r>
            <a:r>
              <a:rPr lang="en-US" dirty="0" smtClean="0"/>
              <a:t>=(A</a:t>
            </a:r>
            <a:r>
              <a:rPr lang="en-US" sz="1400" dirty="0" smtClean="0"/>
              <a:t>0</a:t>
            </a:r>
            <a:r>
              <a:rPr lang="en-US" dirty="0" smtClean="0"/>
              <a:t>.B</a:t>
            </a:r>
            <a:r>
              <a:rPr lang="en-US" sz="1400" dirty="0" smtClean="0"/>
              <a:t>0</a:t>
            </a:r>
            <a:r>
              <a:rPr lang="en-US" dirty="0" smtClean="0"/>
              <a:t>)’ and Y</a:t>
            </a:r>
            <a:r>
              <a:rPr lang="en-US" sz="1400" dirty="0" smtClean="0"/>
              <a:t>1</a:t>
            </a:r>
            <a:r>
              <a:rPr lang="en-US" dirty="0" smtClean="0"/>
              <a:t> = (A</a:t>
            </a:r>
            <a:r>
              <a:rPr lang="en-US" sz="1400" dirty="0" smtClean="0"/>
              <a:t>1</a:t>
            </a:r>
            <a:r>
              <a:rPr lang="en-US" dirty="0" smtClean="0"/>
              <a:t>.B</a:t>
            </a:r>
            <a:r>
              <a:rPr lang="en-US" sz="1400" dirty="0" smtClean="0"/>
              <a:t>1</a:t>
            </a:r>
            <a:r>
              <a:rPr lang="en-US" dirty="0" smtClean="0"/>
              <a:t>)’).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1252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 smtClean="0"/>
              <a:t>Q.3</a:t>
            </a:r>
            <a:endParaRPr lang="en-US" sz="21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33550"/>
            <a:ext cx="2470150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575" y="1760537"/>
            <a:ext cx="4162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543800" y="-2202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Time limit: 15 </a:t>
            </a:r>
            <a:r>
              <a:rPr lang="en-US" sz="1400" b="1" dirty="0" err="1" smtClean="0"/>
              <a:t>mins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84822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an </a:t>
            </a:r>
            <a:r>
              <a:rPr lang="en-US" i="1" dirty="0" smtClean="0"/>
              <a:t>n </a:t>
            </a:r>
            <a:r>
              <a:rPr lang="en-US" dirty="0" smtClean="0"/>
              <a:t>bit comparator circuit with </a:t>
            </a:r>
            <a:r>
              <a:rPr lang="en-US" i="1" dirty="0" smtClean="0"/>
              <a:t>n</a:t>
            </a:r>
            <a:r>
              <a:rPr lang="en-US" dirty="0" smtClean="0"/>
              <a:t> bits inputs A and B, what are the number of combinations for which A&lt;B?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Find the number of combinations for which A&lt;B.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484632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Q.4. 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7635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/>
          <a:srcRect t="5211"/>
          <a:stretch/>
        </p:blipFill>
        <p:spPr>
          <a:xfrm>
            <a:off x="6172200" y="2189241"/>
            <a:ext cx="2619375" cy="27447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2694622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gate-level implementation of full adder (FA) as shown. Let the propagation delays of the AND, OR and XOR gate is </a:t>
            </a:r>
            <a:r>
              <a:rPr lang="en-US" i="1" dirty="0" err="1" smtClean="0"/>
              <a:t>tp</a:t>
            </a:r>
            <a:r>
              <a:rPr lang="en-US" i="1" dirty="0" smtClean="0"/>
              <a:t>, </a:t>
            </a:r>
            <a:r>
              <a:rPr lang="en-US" i="1" dirty="0" err="1" smtClean="0"/>
              <a:t>tq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tr</a:t>
            </a:r>
            <a:r>
              <a:rPr lang="en-US" dirty="0" smtClean="0"/>
              <a:t> respectively. The worst case delay of the sum output of the </a:t>
            </a:r>
            <a:r>
              <a:rPr lang="en-US" i="1" dirty="0" smtClean="0"/>
              <a:t>n</a:t>
            </a:r>
            <a:r>
              <a:rPr lang="en-US" dirty="0" smtClean="0"/>
              <a:t>-bit ripple carry adder comprising the FA blocks below is?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688336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Q.5.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-2202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Time limit: 15 </a:t>
            </a:r>
            <a:r>
              <a:rPr lang="en-US" sz="1400" b="1" dirty="0" err="1" smtClean="0"/>
              <a:t>mins</a:t>
            </a: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19150"/>
            <a:ext cx="2057400" cy="23431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550"/>
            <a:ext cx="82296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Q.1. a)</a:t>
            </a:r>
            <a:r>
              <a:rPr lang="en-US" sz="1400" dirty="0" smtClean="0"/>
              <a:t> Consider the given BCD </a:t>
            </a:r>
            <a:r>
              <a:rPr lang="en-US" sz="1400" dirty="0" err="1" smtClean="0"/>
              <a:t>subtractor</a:t>
            </a:r>
            <a:r>
              <a:rPr lang="en-US" sz="1400" dirty="0" smtClean="0"/>
              <a:t> unit to compute the subtraction (27.25)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 - (38.26)</a:t>
            </a:r>
            <a:r>
              <a:rPr lang="en-US" sz="1400" baseline="-25000" dirty="0" smtClean="0"/>
              <a:t>10  </a:t>
            </a:r>
            <a:r>
              <a:rPr lang="en-US" sz="1400" dirty="0" smtClean="0"/>
              <a:t>and mention the result of each block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A.1. a)</a:t>
            </a:r>
            <a:r>
              <a:rPr lang="en-US" sz="1600" dirty="0" smtClean="0"/>
              <a:t> (27.25)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 - (38.26)</a:t>
            </a:r>
            <a:r>
              <a:rPr lang="en-US" sz="1600" baseline="-25000" dirty="0" smtClean="0"/>
              <a:t>10 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   Minuend = (27.25)</a:t>
            </a:r>
            <a:r>
              <a:rPr lang="en-US" sz="1600" baseline="-25000" dirty="0" smtClean="0"/>
              <a:t>10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   Subtrahend = (38.26)</a:t>
            </a:r>
            <a:r>
              <a:rPr lang="en-US" sz="1600" baseline="-25000" dirty="0" smtClean="0"/>
              <a:t>10 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    10’s complement of (38.26)</a:t>
            </a:r>
            <a:r>
              <a:rPr lang="en-US" sz="1600" baseline="-25000" dirty="0" smtClean="0"/>
              <a:t>10  </a:t>
            </a:r>
            <a:r>
              <a:rPr lang="en-US" sz="1600" dirty="0" smtClean="0"/>
              <a:t>= (61.74)</a:t>
            </a:r>
            <a:r>
              <a:rPr lang="en-US" sz="1600" baseline="-25000" dirty="0" smtClean="0"/>
              <a:t>10</a:t>
            </a: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BCD adder= A (0010 0111 .0010 0101) + 10’s C of B (0110 0001. 0111 0100)</a:t>
            </a:r>
          </a:p>
          <a:p>
            <a:pPr>
              <a:buNone/>
            </a:pPr>
            <a:r>
              <a:rPr lang="en-US" sz="1600" dirty="0" smtClean="0"/>
              <a:t>                   = 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/>
              <a:t> 1000 1000.1001 1001 = (88.99)</a:t>
            </a:r>
            <a:r>
              <a:rPr lang="en-US" sz="1600" baseline="-25000" dirty="0" smtClean="0"/>
              <a:t>10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10’s complement of BCD adder output = -11.01 (sign negative as X=1)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8458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Q.1. b) </a:t>
            </a:r>
            <a:r>
              <a:rPr lang="en-US" sz="1400" dirty="0" smtClean="0"/>
              <a:t>Determine the number of BCD correction required in the BCD addition of:  (646)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 + (354)</a:t>
            </a:r>
            <a:r>
              <a:rPr lang="en-US" sz="1400" baseline="-25000" dirty="0" smtClean="0"/>
              <a:t>10</a:t>
            </a: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A.1. b) </a:t>
            </a:r>
            <a:r>
              <a:rPr lang="en-US" sz="1600" dirty="0" smtClean="0"/>
              <a:t>(646)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=    0110  0100  0110</a:t>
            </a:r>
          </a:p>
          <a:p>
            <a:pPr>
              <a:buNone/>
            </a:pPr>
            <a:r>
              <a:rPr lang="en-US" sz="1600" dirty="0" smtClean="0"/>
              <a:t>               (354)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= + 0011  0101  0100</a:t>
            </a:r>
          </a:p>
          <a:p>
            <a:pPr>
              <a:buNone/>
            </a:pPr>
            <a:r>
              <a:rPr lang="en-US" sz="1600" dirty="0" smtClean="0"/>
              <a:t>                  --------------------------------</a:t>
            </a:r>
          </a:p>
          <a:p>
            <a:pPr>
              <a:buNone/>
            </a:pPr>
            <a:r>
              <a:rPr lang="en-US" sz="1600" dirty="0" smtClean="0"/>
              <a:t>                               1001  1001  </a:t>
            </a:r>
            <a:r>
              <a:rPr lang="en-US" sz="1600" dirty="0" smtClean="0">
                <a:solidFill>
                  <a:srgbClr val="FF0000"/>
                </a:solidFill>
              </a:rPr>
              <a:t>1010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                            </a:t>
            </a:r>
            <a:r>
              <a:rPr lang="en-US" sz="1600" dirty="0" smtClean="0"/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       0110</a:t>
            </a:r>
          </a:p>
          <a:p>
            <a:pPr>
              <a:buNone/>
            </a:pPr>
            <a:r>
              <a:rPr lang="en-US" sz="1600" dirty="0" smtClean="0"/>
              <a:t>                ----------------------------------</a:t>
            </a:r>
          </a:p>
          <a:p>
            <a:pPr>
              <a:buNone/>
            </a:pPr>
            <a:r>
              <a:rPr lang="en-US" sz="1600" dirty="0" smtClean="0"/>
              <a:t>                              1001  </a:t>
            </a:r>
            <a:r>
              <a:rPr lang="en-US" sz="1600" dirty="0" smtClean="0">
                <a:solidFill>
                  <a:srgbClr val="FF0000"/>
                </a:solidFill>
              </a:rPr>
              <a:t>1010</a:t>
            </a:r>
            <a:r>
              <a:rPr lang="en-US" sz="1600" dirty="0" smtClean="0"/>
              <a:t>  0000</a:t>
            </a:r>
          </a:p>
          <a:p>
            <a:pPr>
              <a:buNone/>
            </a:pPr>
            <a:r>
              <a:rPr lang="en-US" sz="1600" dirty="0" smtClean="0"/>
              <a:t>                              +         </a:t>
            </a:r>
            <a:r>
              <a:rPr lang="en-US" sz="1600" dirty="0" smtClean="0">
                <a:solidFill>
                  <a:srgbClr val="FF0000"/>
                </a:solidFill>
              </a:rPr>
              <a:t>0110</a:t>
            </a:r>
            <a:r>
              <a:rPr lang="en-US" sz="1600" dirty="0" smtClean="0"/>
              <a:t>  0000</a:t>
            </a:r>
          </a:p>
          <a:p>
            <a:pPr>
              <a:buNone/>
            </a:pPr>
            <a:r>
              <a:rPr lang="en-US" sz="1600" dirty="0" smtClean="0"/>
              <a:t>        -----------------------------------------</a:t>
            </a:r>
          </a:p>
          <a:p>
            <a:pPr>
              <a:buNone/>
            </a:pPr>
            <a:r>
              <a:rPr lang="en-US" sz="1600" dirty="0" smtClean="0"/>
              <a:t>                              1010  0000  0000</a:t>
            </a:r>
          </a:p>
          <a:p>
            <a:pPr>
              <a:buNone/>
            </a:pPr>
            <a:r>
              <a:rPr lang="en-US" sz="1600" dirty="0" smtClean="0"/>
              <a:t>                          +  </a:t>
            </a:r>
            <a:r>
              <a:rPr lang="en-US" sz="1600" dirty="0" smtClean="0">
                <a:solidFill>
                  <a:srgbClr val="FF0000"/>
                </a:solidFill>
              </a:rPr>
              <a:t>0110</a:t>
            </a:r>
            <a:r>
              <a:rPr lang="en-US" sz="1600" dirty="0" smtClean="0"/>
              <a:t>  0000  0000</a:t>
            </a:r>
          </a:p>
          <a:p>
            <a:pPr>
              <a:buNone/>
            </a:pPr>
            <a:r>
              <a:rPr lang="en-US" sz="1600" dirty="0" smtClean="0"/>
              <a:t>            ---------------------------------------</a:t>
            </a:r>
          </a:p>
          <a:p>
            <a:pPr>
              <a:buNone/>
            </a:pPr>
            <a:r>
              <a:rPr lang="en-US" sz="1600" dirty="0" smtClean="0"/>
              <a:t>                 (000)1  0000  0000  0000 =(1000)</a:t>
            </a:r>
            <a:r>
              <a:rPr lang="en-US" sz="1600" baseline="-25000" dirty="0" smtClean="0"/>
              <a:t>10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So, 3 BCD corrections are required for the given BCD addition.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Q.2. a)</a:t>
            </a:r>
            <a:r>
              <a:rPr lang="en-US" sz="1400" dirty="0" smtClean="0"/>
              <a:t> Provided the carry generate and carry propagate as </a:t>
            </a:r>
            <a:r>
              <a:rPr lang="en-US" sz="1400" dirty="0" err="1" smtClean="0"/>
              <a:t>G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err="1" smtClean="0"/>
              <a:t>A</a:t>
            </a:r>
            <a:r>
              <a:rPr lang="en-US" sz="1400" baseline="-25000" dirty="0" err="1" smtClean="0"/>
              <a:t>i</a:t>
            </a:r>
            <a:r>
              <a:rPr lang="en-US" sz="1400" dirty="0" err="1" smtClean="0"/>
              <a:t>B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 and P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=</a:t>
            </a:r>
            <a:r>
              <a:rPr lang="en-US" sz="1400" dirty="0" err="1" smtClean="0"/>
              <a:t>A</a:t>
            </a:r>
            <a:r>
              <a:rPr lang="en-US" sz="1400" baseline="-25000" dirty="0" err="1" smtClean="0"/>
              <a:t>i</a:t>
            </a:r>
            <a:r>
              <a:rPr lang="en-US" sz="1400" dirty="0" err="1" smtClean="0"/>
              <a:t>+B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 respectively, show that 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1) C</a:t>
            </a:r>
            <a:r>
              <a:rPr lang="en-US" sz="1400" baseline="-25000" dirty="0" smtClean="0"/>
              <a:t>i+1 </a:t>
            </a:r>
            <a:r>
              <a:rPr lang="en-US" sz="1400" dirty="0" smtClean="0"/>
              <a:t>= (</a:t>
            </a:r>
            <a:r>
              <a:rPr lang="en-US" sz="1400" dirty="0" err="1" smtClean="0"/>
              <a:t>C</a:t>
            </a:r>
            <a:r>
              <a:rPr lang="en-US" sz="1400" baseline="-25000" dirty="0" err="1" smtClean="0"/>
              <a:t>i</a:t>
            </a:r>
            <a:r>
              <a:rPr lang="en-US" sz="1400" dirty="0" err="1" smtClean="0"/>
              <a:t>’G</a:t>
            </a:r>
            <a:r>
              <a:rPr lang="en-US" sz="1400" baseline="-25000" dirty="0" err="1" smtClean="0"/>
              <a:t>i</a:t>
            </a:r>
            <a:r>
              <a:rPr lang="en-US" sz="1400" dirty="0" err="1" smtClean="0"/>
              <a:t>’+P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’)’</a:t>
            </a:r>
          </a:p>
          <a:p>
            <a:r>
              <a:rPr lang="en-US" sz="1400" dirty="0" smtClean="0"/>
              <a:t>       2) S</a:t>
            </a:r>
            <a:r>
              <a:rPr lang="en-US" sz="1400" baseline="-25000" dirty="0" smtClean="0"/>
              <a:t>i </a:t>
            </a:r>
            <a:r>
              <a:rPr lang="en-US" sz="1400" dirty="0" smtClean="0"/>
              <a:t>= (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i</a:t>
            </a:r>
            <a:r>
              <a:rPr lang="en-US" sz="1400" dirty="0" err="1" smtClean="0"/>
              <a:t>G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’)</a:t>
            </a:r>
            <a:r>
              <a:rPr lang="en-US" sz="1400" dirty="0" smtClean="0">
                <a:sym typeface="Symbol" panose="05050102010706020507" pitchFamily="18" charset="2"/>
              </a:rPr>
              <a:t></a:t>
            </a:r>
            <a:r>
              <a:rPr lang="en-US" sz="1400" dirty="0" err="1" smtClean="0"/>
              <a:t>C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	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 smtClean="0"/>
              <a:t>A.2. a) </a:t>
            </a:r>
            <a:r>
              <a:rPr lang="en-US" dirty="0" smtClean="0"/>
              <a:t>1.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2. 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008712"/>
            <a:ext cx="5334000" cy="2163238"/>
            <a:chOff x="1371600" y="1276350"/>
            <a:chExt cx="5334000" cy="21632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0B32148-B43F-4C86-80CD-184EA4C1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71600" y="1276350"/>
              <a:ext cx="4790909" cy="9700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D10E3AD-0DD7-4EFD-883E-C1171352E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8559"/>
            <a:stretch>
              <a:fillRect/>
            </a:stretch>
          </p:blipFill>
          <p:spPr>
            <a:xfrm>
              <a:off x="1381291" y="2876550"/>
              <a:ext cx="5324309" cy="563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Q.2. b)</a:t>
            </a:r>
            <a:r>
              <a:rPr lang="en-US" sz="1400" dirty="0" smtClean="0"/>
              <a:t> </a:t>
            </a:r>
            <a:r>
              <a:rPr lang="en-US" sz="1400" dirty="0" smtClean="0"/>
              <a:t>A 1 bit Full Adder circuit takes 75 ns to produce the sum and 60 ns to produce the carry. If a 4 bit parallel adder is to be designed with the Full Adder block, What will be the minimum propagation delay for getting the results? Maximum how many 4 bit addition per second can be expected from this design?</a:t>
            </a:r>
          </a:p>
          <a:p>
            <a:endParaRPr lang="en-US" sz="1600" dirty="0"/>
          </a:p>
          <a:p>
            <a:r>
              <a:rPr lang="en-US" b="1" dirty="0" smtClean="0"/>
              <a:t>A.2. b) </a:t>
            </a:r>
            <a:r>
              <a:rPr lang="en-US" dirty="0" smtClean="0"/>
              <a:t>For n bit binary number addition, the minimum propagation delay will take place to get the sum output at the MSB position (provided sum generation takes more time than carry generation).</a:t>
            </a:r>
          </a:p>
          <a:p>
            <a:endParaRPr lang="en-US" dirty="0" smtClean="0"/>
          </a:p>
          <a:p>
            <a:r>
              <a:rPr lang="en-US" dirty="0" smtClean="0"/>
              <a:t>Propagation delay (minimum) = sum generation delay + (n-1)* carry generation delay</a:t>
            </a:r>
          </a:p>
          <a:p>
            <a:r>
              <a:rPr lang="en-US" dirty="0" smtClean="0"/>
              <a:t>			 =75+3*60</a:t>
            </a:r>
          </a:p>
          <a:p>
            <a:r>
              <a:rPr lang="en-US" dirty="0" smtClean="0"/>
              <a:t>                                                     =255 ns</a:t>
            </a:r>
          </a:p>
          <a:p>
            <a:endParaRPr lang="en-US" dirty="0" smtClean="0"/>
          </a:p>
          <a:p>
            <a:r>
              <a:rPr lang="en-US" dirty="0" smtClean="0"/>
              <a:t>So, for each second roughly 1/255ns = 3.92 * 10</a:t>
            </a:r>
            <a:r>
              <a:rPr lang="en-US" baseline="30000" dirty="0" smtClean="0"/>
              <a:t>6 </a:t>
            </a:r>
            <a:r>
              <a:rPr lang="en-US" dirty="0" smtClean="0"/>
              <a:t>4-bit addition can take place</a:t>
            </a:r>
            <a:r>
              <a:rPr lang="en-US" sz="1600" baseline="300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873</Words>
  <Application>Microsoft Office PowerPoint</Application>
  <PresentationFormat>On-screen Show (16:9)</PresentationFormat>
  <Paragraphs>119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Tutorial 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PREMJEET</dc:creator>
  <cp:lastModifiedBy>PREMJEET</cp:lastModifiedBy>
  <cp:revision>64</cp:revision>
  <dcterms:created xsi:type="dcterms:W3CDTF">2020-10-16T14:56:55Z</dcterms:created>
  <dcterms:modified xsi:type="dcterms:W3CDTF">2020-10-17T06:15:38Z</dcterms:modified>
</cp:coreProperties>
</file>