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70" r:id="rId10"/>
    <p:sldId id="28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7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5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0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80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73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80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7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9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15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65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01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88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8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3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62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17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6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69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4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99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95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37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414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55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0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4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267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58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65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49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91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298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925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951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1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86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89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667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151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616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32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119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29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721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250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164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247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313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112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32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475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816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801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770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21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510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48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212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271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336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060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691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31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38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978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038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539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961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595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37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647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233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741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89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436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1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23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014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4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168" y="1977930"/>
            <a:ext cx="748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Digital Electronic Circuits Section 1 (EE, IE)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168" y="3665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Lecture 1</a:t>
            </a:r>
            <a:endParaRPr lang="en-IN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1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Transistor as a switch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033" y="1129500"/>
            <a:ext cx="1012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Realization of NOT gate (inverter), Input-Output Characteristics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53943" y="2103042"/>
            <a:ext cx="8238" cy="279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62181" y="4898716"/>
            <a:ext cx="3229232" cy="7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0360" y="2562352"/>
            <a:ext cx="489172" cy="210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2181" y="2539395"/>
            <a:ext cx="428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185" y="4702070"/>
            <a:ext cx="1870524" cy="10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265835" y="2540649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130808" y="361880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rc 13"/>
          <p:cNvSpPr/>
          <p:nvPr/>
        </p:nvSpPr>
        <p:spPr>
          <a:xfrm flipH="1" flipV="1">
            <a:off x="5809532" y="4648113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6475" y="2085506"/>
            <a:ext cx="2488" cy="31386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02505" y="2090423"/>
            <a:ext cx="2488" cy="31386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8103" y="3006644"/>
            <a:ext cx="10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08103" y="3468760"/>
            <a:ext cx="10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08101" y="3966924"/>
            <a:ext cx="10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8101" y="4442156"/>
            <a:ext cx="10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290" y="4843746"/>
            <a:ext cx="0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2226" y="4857049"/>
            <a:ext cx="0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0006" y="4866881"/>
            <a:ext cx="0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32765" y="4881169"/>
            <a:ext cx="0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3709" y="4881169"/>
            <a:ext cx="0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67032" y="498735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8508" y="1972510"/>
            <a:ext cx="483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703" y="2330437"/>
            <a:ext cx="4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9980" y="4478836"/>
            <a:ext cx="4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39180" y="5152886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IH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3832" y="51370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16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447088" y="4676487"/>
            <a:ext cx="1344135" cy="11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388004" y="2539395"/>
            <a:ext cx="49383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72704" y="4964996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1               2             3               4              5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8125" y="4327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8589" y="38424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3169" y="33482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58138" y="29052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9723" y="24882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5894" y="5249289"/>
            <a:ext cx="676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(in Volt)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4069690" y="3345019"/>
            <a:ext cx="676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(in Volt)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 rot="-5400000">
            <a:off x="4719519" y="4015148"/>
            <a:ext cx="69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Cut-off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 rot="-5400000">
            <a:off x="5142204" y="4021229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 rot="-5400000">
            <a:off x="5565159" y="3996489"/>
            <a:ext cx="942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Saturation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81406" y="1960892"/>
            <a:ext cx="3392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quantitative analysis: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I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10 k</a:t>
            </a: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Ω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Ω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β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I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BE(ON)</a:t>
            </a:r>
            <a:r>
              <a:rPr kumimoji="0" lang="en-I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V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BE(Sat)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0.7V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I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0.2V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87" y="2119629"/>
            <a:ext cx="3147984" cy="32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Transistor as a switch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Cut-off region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88" y="1790207"/>
            <a:ext cx="8293384" cy="361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current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till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0.7V i.e.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0.7V.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Transistor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off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with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5V over entire range.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increased beyond 0.7V, base current begins to flow and the transistor moves from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off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 to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normal active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coordinate,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0.7V,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5V mark first transition point in the transfer function of this circuit. This is also termed as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breakpoint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of cutoff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(EOC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14" y="571404"/>
            <a:ext cx="3218122" cy="2656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50553" y="62372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EOC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78298" y="816076"/>
            <a:ext cx="717755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Transistor as a switch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Active region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89" y="1790207"/>
            <a:ext cx="7485017" cy="368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Applying KVL along 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Ground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BE(on)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</a:t>
            </a: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active region,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(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long as 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altLang="en-US" sz="2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Applying KVL along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Ground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Combining,   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BE(on)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152" y="918541"/>
            <a:ext cx="2584893" cy="2683303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9064870" y="2971800"/>
            <a:ext cx="975946" cy="430823"/>
          </a:xfrm>
          <a:prstGeom prst="curvedConnector3">
            <a:avLst>
              <a:gd name="adj1" fmla="val 9504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56277" y="1208033"/>
            <a:ext cx="0" cy="20890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Transistor as a switch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Saturation region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89" y="1790207"/>
            <a:ext cx="7956235" cy="416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(or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increased a second transition point is reached when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values of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this condition (the subscript EOS means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of saturation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C(EOS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(5-0.2)/1 = 4.8mA        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and   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B(EOS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C(EOS)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4.8/50 = 0.096mA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Then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in(EOS)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BE(on)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I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B(EOS)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0.7 + (0.096)(10) =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1.66V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Thus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1.66V the transistor saturates. (Saturating Logic)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14" y="571404"/>
            <a:ext cx="3218122" cy="2656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89853" y="2205933"/>
            <a:ext cx="55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EOS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847430" y="2410700"/>
            <a:ext cx="717755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9" y="526534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Input-Output Mapping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973" y="1101217"/>
            <a:ext cx="929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Noise Margin, Transition width and Logic swing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6737" y="2146280"/>
            <a:ext cx="4407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0.7 – 0.2 = 0.5V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6737" y="2708976"/>
            <a:ext cx="48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5.0 – 1.66 = 3.34V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6737" y="3340798"/>
            <a:ext cx="3547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Transition width 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1.66 – 0.7 = 0.96V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4996" y="4279564"/>
            <a:ext cx="3097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swing 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5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0.2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4.8V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63" y="1668398"/>
            <a:ext cx="4833822" cy="416369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955073" y="3657602"/>
            <a:ext cx="726687" cy="141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5073" y="4983834"/>
            <a:ext cx="726687" cy="119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97404" y="4047133"/>
            <a:ext cx="5687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7404" y="4780533"/>
            <a:ext cx="5687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546085" y="4036545"/>
            <a:ext cx="11152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568386" y="4995553"/>
            <a:ext cx="11152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20880" y="3412423"/>
            <a:ext cx="11151" cy="24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62810" y="4538547"/>
            <a:ext cx="11151" cy="24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71491" y="4538276"/>
            <a:ext cx="0" cy="47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71491" y="3687026"/>
            <a:ext cx="0" cy="6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01988" y="3705353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NM</a:t>
            </a:r>
            <a:r>
              <a:rPr kumimoji="0" lang="en-I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14" y="471918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NM</a:t>
            </a:r>
            <a:r>
              <a:rPr kumimoji="0" lang="en-I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4290" y="4273439"/>
            <a:ext cx="51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T.W.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8762" y="4280340"/>
            <a:ext cx="515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L.S.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482574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Fanout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7511" y="1668397"/>
            <a:ext cx="40777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HIGH,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driver transistor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saturated and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be LOW.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0.2V all the load gates will be in the OFF state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restriction on number of load gates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3" y="1066049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Input to driver transistor: HIGH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" y="1668397"/>
            <a:ext cx="5602818" cy="41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06" y="561702"/>
            <a:ext cx="3578637" cy="2768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Fanout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933" y="1760014"/>
            <a:ext cx="7880198" cy="43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LOW,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driver transistor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be OFF and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be at HIGH level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limit in the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fanout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set when the voltage at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insufficient to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saturate load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transistors.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1.66V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driver, 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C(driver)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(5 – 1.66)/1 = 3.34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load,   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B(load)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BE(sat)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      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(1.66 – 0.7)/10 = 0.096 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C(driver)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B(load)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34.79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Input to driver transistor: LOW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Fanout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Effect of noise margin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389" y="1791508"/>
            <a:ext cx="7990195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0.5V noise margin,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	Minimum HIGH level voltage at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NM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1.66 + 0.5 = 2.16V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calculation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before with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2.16V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C(driver)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(5 – 2.16)/1 = 2.84 mA</a:t>
            </a:r>
            <a:endParaRPr kumimoji="0" lang="de-DE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B(load)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V</a:t>
            </a:r>
            <a:r>
              <a:rPr kumimoji="0" lang="de-DE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BE(sat)</a:t>
            </a:r>
            <a:r>
              <a:rPr kumimoji="0" lang="de-DE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)/R</a:t>
            </a:r>
            <a:r>
              <a:rPr kumimoji="0" lang="de-DE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de-DE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(2.16 – 0.7)/10 = 0.15 mA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C(driver)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/I</a:t>
            </a:r>
            <a:r>
              <a:rPr kumimoji="0" lang="en-US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B(load)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19.4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19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increased NM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reduces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fanout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 further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5515" y="1801392"/>
            <a:ext cx="30562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Other factors: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Variation 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BE(sat)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CE(sat</a:t>
            </a:r>
            <a:r>
              <a:rPr kumimoji="0" lang="de-DE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de-DE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8408" y="1000885"/>
            <a:ext cx="7363592" cy="275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References: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Grinich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V.H., and H.G. Jackson, Introduction to Integrated Circuits, McGraw-Hill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Donald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P. Leach, Albert P.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Malvino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Goutam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Saha,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Principles &amp; Applications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8e,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 Hill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Herbert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Taub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Donald Schilling, Digital Integrated Electronics,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Hill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M. Morris Mano, and Michael D. </a:t>
            </a:r>
            <a:r>
              <a:rPr lang="en-US" sz="1600" b="1" dirty="0" err="1">
                <a:solidFill>
                  <a:srgbClr val="C00000"/>
                </a:solidFill>
              </a:rPr>
              <a:t>Ciletti</a:t>
            </a:r>
            <a:r>
              <a:rPr lang="en-US" sz="1600" b="1" dirty="0">
                <a:solidFill>
                  <a:srgbClr val="C00000"/>
                </a:solidFill>
              </a:rPr>
              <a:t>, Digital Design 5e, </a:t>
            </a:r>
            <a:r>
              <a:rPr lang="en-US" sz="1600" b="1" dirty="0" smtClean="0">
                <a:solidFill>
                  <a:srgbClr val="C00000"/>
                </a:solidFill>
              </a:rPr>
              <a:t>Pearson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55629" cy="23876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https://tinyurl.com/DEC2020-Sec1-Quiz1</a:t>
            </a:r>
            <a:endParaRPr lang="en-IN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19" y="4192242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Time: 10 minutes</a:t>
            </a:r>
          </a:p>
        </p:txBody>
      </p:sp>
    </p:spTree>
    <p:extLst>
      <p:ext uri="{BB962C8B-B14F-4D97-AF65-F5344CB8AC3E}">
        <p14:creationId xmlns:p14="http://schemas.microsoft.com/office/powerpoint/2010/main" val="26990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19" y="664519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Why Digital?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149" y="2069297"/>
            <a:ext cx="95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Digital Clock, Digital Camera, Digital Money, Digital Media, 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220" y="1592099"/>
            <a:ext cx="748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terms of current times: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220" y="2812211"/>
            <a:ext cx="789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 ‘Digital’ associates a term with digital technology.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220" y="3547591"/>
            <a:ext cx="947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technology is considered more efficient for reasons such as: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261" y="4009256"/>
            <a:ext cx="896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Easy to store, copy, compress	  - Immunity: noise, interference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Various transmission options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	  - Error correction, encryption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Flexibility in processing               	  - Analysis of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Inexpensive building block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2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What is Digital?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89" y="1317191"/>
            <a:ext cx="1084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Digital </a:t>
            </a:r>
            <a:r>
              <a:rPr lang="en-US" sz="2400" b="1" dirty="0"/>
              <a:t>signals represent only finite number of discreet </a:t>
            </a:r>
            <a:r>
              <a:rPr lang="en-US" sz="2400" b="1" dirty="0" smtClean="0"/>
              <a:t>values (2 valued: Binary).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- Signal is discreet by nature         - Signal, analog by nature, converted to discreet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86" y="2251220"/>
            <a:ext cx="5577017" cy="28909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6972" y="5321949"/>
            <a:ext cx="7762574" cy="260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Digital systems represent and manipulate digital signals. </a:t>
            </a:r>
          </a:p>
        </p:txBody>
      </p:sp>
    </p:spTree>
    <p:extLst>
      <p:ext uri="{BB962C8B-B14F-4D97-AF65-F5344CB8AC3E}">
        <p14:creationId xmlns:p14="http://schemas.microsoft.com/office/powerpoint/2010/main" val="15685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80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Manipulation of Digital Signals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89" y="1445564"/>
            <a:ext cx="748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Switching is key to manipulation of digital 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Digital data storage involves switching.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77" y="2558915"/>
            <a:ext cx="3899211" cy="3005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33" y="2603739"/>
            <a:ext cx="2438399" cy="30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64408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Switching &amp; Logic Operation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22755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eorgia" pitchFamily="18" charset="0"/>
              </a:rPr>
              <a:t>Realization of AND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2" y="2056350"/>
            <a:ext cx="7925176" cy="32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5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Switching &amp; Logic Operation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eorgia" pitchFamily="18" charset="0"/>
              </a:rPr>
              <a:t>Realization of OR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8" y="1903995"/>
            <a:ext cx="8283601" cy="3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Switching &amp; Logic Operation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eorgia" pitchFamily="18" charset="0"/>
              </a:rPr>
              <a:t>Realization of NOT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8" y="1903822"/>
            <a:ext cx="9472549" cy="25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Switching Circuits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73" y="1145177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eorgia" pitchFamily="18" charset="0"/>
              </a:rPr>
              <a:t>Realization of Tristate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" y="1829855"/>
            <a:ext cx="8749638" cy="31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Georgia" pitchFamily="18" charset="0"/>
              </a:rPr>
              <a:t>Diode as a switch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005" y="1501882"/>
            <a:ext cx="8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Realization of AND, OR logic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6" y="1963547"/>
            <a:ext cx="8660046" cy="285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2908" y="5052909"/>
            <a:ext cx="4646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Possibility of realizing NOT logic </a:t>
            </a:r>
          </a:p>
        </p:txBody>
      </p:sp>
    </p:spTree>
    <p:extLst>
      <p:ext uri="{BB962C8B-B14F-4D97-AF65-F5344CB8AC3E}">
        <p14:creationId xmlns:p14="http://schemas.microsoft.com/office/powerpoint/2010/main" val="367000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A1A6E2F33F544B980D28AB0EAC86F" ma:contentTypeVersion="0" ma:contentTypeDescription="Create a new document." ma:contentTypeScope="" ma:versionID="6df139a6f5d5d55fb77d98368650d3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BD46AF-A0BB-470F-959A-D9AD2E8250F0}"/>
</file>

<file path=customXml/itemProps2.xml><?xml version="1.0" encoding="utf-8"?>
<ds:datastoreItem xmlns:ds="http://schemas.openxmlformats.org/officeDocument/2006/customXml" ds:itemID="{43FB8A87-3F38-415F-808E-F56FBC6A16D1}"/>
</file>

<file path=customXml/itemProps3.xml><?xml version="1.0" encoding="utf-8"?>
<ds:datastoreItem xmlns:ds="http://schemas.openxmlformats.org/officeDocument/2006/customXml" ds:itemID="{9AC1EC3E-FB08-4033-A516-6E41380859AA}"/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982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Georgia</vt:lpstr>
      <vt:lpstr>Symbol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https://tinyurl.com/DEC2020-Sec1-Quiz1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Prof.Goutam Saha</cp:lastModifiedBy>
  <cp:revision>51</cp:revision>
  <dcterms:created xsi:type="dcterms:W3CDTF">2018-09-11T10:32:04Z</dcterms:created>
  <dcterms:modified xsi:type="dcterms:W3CDTF">2020-09-01T01:23:04Z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0x010100634A1A6E2F33F544B980D28AB0EAC86F</vt:lpwstr>
  </property>
</Properties>
</file>