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nana sri sai manikantha" userId="d1b47f2070267985" providerId="LiveId" clId="{6A411F31-F66D-4B16-9ED8-145207B9FD31}"/>
    <pc:docChg chg="addSld modSld">
      <pc:chgData name="ponnana sri sai manikantha" userId="d1b47f2070267985" providerId="LiveId" clId="{6A411F31-F66D-4B16-9ED8-145207B9FD31}" dt="2025-04-22T09:54:22.316" v="55" actId="1076"/>
      <pc:docMkLst>
        <pc:docMk/>
      </pc:docMkLst>
      <pc:sldChg chg="modSp mod">
        <pc:chgData name="ponnana sri sai manikantha" userId="d1b47f2070267985" providerId="LiveId" clId="{6A411F31-F66D-4B16-9ED8-145207B9FD31}" dt="2025-04-22T09:54:22.316" v="55" actId="1076"/>
        <pc:sldMkLst>
          <pc:docMk/>
          <pc:sldMk cId="191714609" sldId="258"/>
        </pc:sldMkLst>
        <pc:spChg chg="mod">
          <ac:chgData name="ponnana sri sai manikantha" userId="d1b47f2070267985" providerId="LiveId" clId="{6A411F31-F66D-4B16-9ED8-145207B9FD31}" dt="2025-04-22T09:54:16.707" v="54" actId="1076"/>
          <ac:spMkLst>
            <pc:docMk/>
            <pc:sldMk cId="191714609" sldId="258"/>
            <ac:spMk id="2" creationId="{9AB2EA78-AEB3-469B-9025-3B17201A457B}"/>
          </ac:spMkLst>
        </pc:spChg>
        <pc:spChg chg="mod">
          <ac:chgData name="ponnana sri sai manikantha" userId="d1b47f2070267985" providerId="LiveId" clId="{6A411F31-F66D-4B16-9ED8-145207B9FD31}" dt="2025-04-22T09:54:22.316" v="55" actId="1076"/>
          <ac:spMkLst>
            <pc:docMk/>
            <pc:sldMk cId="191714609" sldId="258"/>
            <ac:spMk id="3" creationId="{255E1F2F-E259-4EA8-9FFD-3A10AF541859}"/>
          </ac:spMkLst>
        </pc:spChg>
      </pc:sldChg>
      <pc:sldChg chg="modSp mod">
        <pc:chgData name="ponnana sri sai manikantha" userId="d1b47f2070267985" providerId="LiveId" clId="{6A411F31-F66D-4B16-9ED8-145207B9FD31}" dt="2025-04-22T09:22:46.532" v="14" actId="20577"/>
        <pc:sldMkLst>
          <pc:docMk/>
          <pc:sldMk cId="2636841638" sldId="259"/>
        </pc:sldMkLst>
        <pc:spChg chg="mod">
          <ac:chgData name="ponnana sri sai manikantha" userId="d1b47f2070267985" providerId="LiveId" clId="{6A411F31-F66D-4B16-9ED8-145207B9FD31}" dt="2025-04-22T09:22:46.532" v="14" actId="20577"/>
          <ac:spMkLst>
            <pc:docMk/>
            <pc:sldMk cId="2636841638" sldId="259"/>
            <ac:spMk id="2" creationId="{73D6D744-E102-E0AD-E49C-8A89D3C169D5}"/>
          </ac:spMkLst>
        </pc:spChg>
        <pc:spChg chg="mod">
          <ac:chgData name="ponnana sri sai manikantha" userId="d1b47f2070267985" providerId="LiveId" clId="{6A411F31-F66D-4B16-9ED8-145207B9FD31}" dt="2025-04-22T09:21:29.320" v="1"/>
          <ac:spMkLst>
            <pc:docMk/>
            <pc:sldMk cId="2636841638" sldId="259"/>
            <ac:spMk id="3" creationId="{4A458E60-FD5A-7E68-11AE-812116A47389}"/>
          </ac:spMkLst>
        </pc:spChg>
      </pc:sldChg>
      <pc:sldChg chg="modSp mod">
        <pc:chgData name="ponnana sri sai manikantha" userId="d1b47f2070267985" providerId="LiveId" clId="{6A411F31-F66D-4B16-9ED8-145207B9FD31}" dt="2025-04-22T09:23:25.505" v="19" actId="255"/>
        <pc:sldMkLst>
          <pc:docMk/>
          <pc:sldMk cId="2629979171" sldId="260"/>
        </pc:sldMkLst>
        <pc:spChg chg="mod">
          <ac:chgData name="ponnana sri sai manikantha" userId="d1b47f2070267985" providerId="LiveId" clId="{6A411F31-F66D-4B16-9ED8-145207B9FD31}" dt="2025-04-22T09:23:25.505" v="19" actId="255"/>
          <ac:spMkLst>
            <pc:docMk/>
            <pc:sldMk cId="2629979171" sldId="260"/>
            <ac:spMk id="2" creationId="{7DD9CAC0-805B-0321-1C3C-42AAD8CF8F3D}"/>
          </ac:spMkLst>
        </pc:spChg>
        <pc:spChg chg="mod">
          <ac:chgData name="ponnana sri sai manikantha" userId="d1b47f2070267985" providerId="LiveId" clId="{6A411F31-F66D-4B16-9ED8-145207B9FD31}" dt="2025-04-22T09:23:08.815" v="16"/>
          <ac:spMkLst>
            <pc:docMk/>
            <pc:sldMk cId="2629979171" sldId="260"/>
            <ac:spMk id="3" creationId="{27185B2E-B0DB-12F0-3AA5-15F6421C1049}"/>
          </ac:spMkLst>
        </pc:spChg>
      </pc:sldChg>
      <pc:sldChg chg="modSp mod">
        <pc:chgData name="ponnana sri sai manikantha" userId="d1b47f2070267985" providerId="LiveId" clId="{6A411F31-F66D-4B16-9ED8-145207B9FD31}" dt="2025-04-22T09:25:05.276" v="26" actId="1076"/>
        <pc:sldMkLst>
          <pc:docMk/>
          <pc:sldMk cId="584766953" sldId="261"/>
        </pc:sldMkLst>
        <pc:spChg chg="mod">
          <ac:chgData name="ponnana sri sai manikantha" userId="d1b47f2070267985" providerId="LiveId" clId="{6A411F31-F66D-4B16-9ED8-145207B9FD31}" dt="2025-04-22T09:25:05.276" v="26" actId="1076"/>
          <ac:spMkLst>
            <pc:docMk/>
            <pc:sldMk cId="584766953" sldId="261"/>
            <ac:spMk id="2" creationId="{61966BFF-527E-2CCE-A566-46604DBD079E}"/>
          </ac:spMkLst>
        </pc:spChg>
        <pc:spChg chg="mod">
          <ac:chgData name="ponnana sri sai manikantha" userId="d1b47f2070267985" providerId="LiveId" clId="{6A411F31-F66D-4B16-9ED8-145207B9FD31}" dt="2025-04-22T09:24:57.224" v="25" actId="1076"/>
          <ac:spMkLst>
            <pc:docMk/>
            <pc:sldMk cId="584766953" sldId="261"/>
            <ac:spMk id="3" creationId="{250CC2BF-1FED-4984-35F4-A77531223A40}"/>
          </ac:spMkLst>
        </pc:spChg>
      </pc:sldChg>
      <pc:sldChg chg="modSp mod">
        <pc:chgData name="ponnana sri sai manikantha" userId="d1b47f2070267985" providerId="LiveId" clId="{6A411F31-F66D-4B16-9ED8-145207B9FD31}" dt="2025-04-22T09:26:01.066" v="32" actId="1076"/>
        <pc:sldMkLst>
          <pc:docMk/>
          <pc:sldMk cId="1783458781" sldId="262"/>
        </pc:sldMkLst>
        <pc:spChg chg="mod">
          <ac:chgData name="ponnana sri sai manikantha" userId="d1b47f2070267985" providerId="LiveId" clId="{6A411F31-F66D-4B16-9ED8-145207B9FD31}" dt="2025-04-22T09:26:01.066" v="32" actId="1076"/>
          <ac:spMkLst>
            <pc:docMk/>
            <pc:sldMk cId="1783458781" sldId="262"/>
            <ac:spMk id="2" creationId="{F063BE06-193C-EBD4-8137-30B9E167FCE6}"/>
          </ac:spMkLst>
        </pc:spChg>
        <pc:spChg chg="mod">
          <ac:chgData name="ponnana sri sai manikantha" userId="d1b47f2070267985" providerId="LiveId" clId="{6A411F31-F66D-4B16-9ED8-145207B9FD31}" dt="2025-04-22T09:25:43.866" v="28"/>
          <ac:spMkLst>
            <pc:docMk/>
            <pc:sldMk cId="1783458781" sldId="262"/>
            <ac:spMk id="3" creationId="{186A6555-0EDB-D966-D9D1-9B42DDEA4DFA}"/>
          </ac:spMkLst>
        </pc:spChg>
      </pc:sldChg>
      <pc:sldChg chg="modSp add mod">
        <pc:chgData name="ponnana sri sai manikantha" userId="d1b47f2070267985" providerId="LiveId" clId="{6A411F31-F66D-4B16-9ED8-145207B9FD31}" dt="2025-04-22T09:26:44.477" v="38" actId="255"/>
        <pc:sldMkLst>
          <pc:docMk/>
          <pc:sldMk cId="332618721" sldId="263"/>
        </pc:sldMkLst>
        <pc:spChg chg="mod">
          <ac:chgData name="ponnana sri sai manikantha" userId="d1b47f2070267985" providerId="LiveId" clId="{6A411F31-F66D-4B16-9ED8-145207B9FD31}" dt="2025-04-22T09:26:44.477" v="38" actId="255"/>
          <ac:spMkLst>
            <pc:docMk/>
            <pc:sldMk cId="332618721" sldId="263"/>
            <ac:spMk id="2" creationId="{F23492C2-E9D7-11D8-CAB5-5F4953F6DAEB}"/>
          </ac:spMkLst>
        </pc:spChg>
        <pc:spChg chg="mod">
          <ac:chgData name="ponnana sri sai manikantha" userId="d1b47f2070267985" providerId="LiveId" clId="{6A411F31-F66D-4B16-9ED8-145207B9FD31}" dt="2025-04-22T09:26:30.558" v="35"/>
          <ac:spMkLst>
            <pc:docMk/>
            <pc:sldMk cId="332618721" sldId="263"/>
            <ac:spMk id="3" creationId="{D236C0EB-DD69-FA98-6F45-71751BC365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98380" y="647723"/>
            <a:ext cx="6253317" cy="3686015"/>
          </a:xfrm>
        </p:spPr>
        <p:txBody>
          <a:bodyPr>
            <a:normAutofit fontScale="90000"/>
          </a:bodyPr>
          <a:lstStyle/>
          <a:p>
            <a:r>
              <a:rPr lang="en-IN" dirty="0"/>
              <a:t>Personalized E-Learning Assistant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IN" dirty="0">
                <a:solidFill>
                  <a:schemeClr val="accent6">
                    <a:lumMod val="75000"/>
                  </a:schemeClr>
                </a:solidFill>
              </a:rPr>
              <a:t>Using Image-Based Classroom Analysis</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59257" y="3036497"/>
            <a:ext cx="10058400" cy="992039"/>
          </a:xfrm>
        </p:spPr>
        <p:txBody>
          <a:bodyPr anchor="ctr">
            <a:noAutofit/>
          </a:bodyPr>
          <a:lstStyle/>
          <a:p>
            <a:pPr>
              <a:buNone/>
            </a:pPr>
            <a:r>
              <a:rPr lang="en-US" sz="2400" dirty="0"/>
              <a:t>This project monitors student engagement using webcam input by analyzing facial expressions and body posture. It uses </a:t>
            </a:r>
            <a:r>
              <a:rPr lang="en-US" sz="2400" dirty="0" err="1"/>
              <a:t>MediaPipe</a:t>
            </a:r>
            <a:r>
              <a:rPr lang="en-US" sz="2400" dirty="0"/>
              <a:t> for pose detection and FER (Facial Emotion Recognition) for emotion analysis.</a:t>
            </a:r>
            <a:br>
              <a:rPr lang="en-US" sz="2400" dirty="0"/>
            </a:br>
            <a:br>
              <a:rPr lang="en-US" sz="2400" dirty="0"/>
            </a:br>
            <a:r>
              <a:rPr lang="en-US" sz="2000" b="1" dirty="0" err="1"/>
              <a:t>MediaPipe</a:t>
            </a:r>
            <a:r>
              <a:rPr lang="en-US" sz="2000" b="1" dirty="0"/>
              <a:t> Face Mesh Model</a:t>
            </a:r>
            <a:r>
              <a:rPr lang="en-US" sz="2000" dirty="0"/>
              <a:t>:</a:t>
            </a:r>
            <a:br>
              <a:rPr lang="en-US" sz="2000" dirty="0"/>
            </a:br>
            <a:r>
              <a:rPr lang="en-US" sz="2000" dirty="0"/>
              <a:t>Used to detect facial landmarks, which are the key points on the face like the eyes, nose, and mouth. These landmarks help in understanding the structure and positioning of the face.</a:t>
            </a:r>
            <a:br>
              <a:rPr lang="en-US" sz="2000" dirty="0"/>
            </a:br>
            <a:br>
              <a:rPr lang="en-US" sz="2000" dirty="0"/>
            </a:br>
            <a:r>
              <a:rPr lang="en-US" sz="2000" b="1" dirty="0"/>
              <a:t>FER (Facial Expression Recognition) Model</a:t>
            </a:r>
            <a:r>
              <a:rPr lang="en-US" sz="2000" dirty="0"/>
              <a:t>:</a:t>
            </a:r>
            <a:br>
              <a:rPr lang="en-US" sz="2000" dirty="0"/>
            </a:br>
            <a:r>
              <a:rPr lang="en-US" sz="2000" dirty="0"/>
              <a:t>Used to analyze the facial expressions and classify emotions such as happy, sad, angry, surprised, etc., based on the detected landmarks and the overall face features</a:t>
            </a:r>
            <a:r>
              <a:rPr lang="en-US" sz="800" dirty="0"/>
              <a:t>.</a:t>
            </a:r>
            <a:br>
              <a:rPr lang="en-US" sz="800" dirty="0"/>
            </a:br>
            <a:br>
              <a:rPr lang="en-US" sz="2000" dirty="0"/>
            </a:br>
            <a:br>
              <a:rPr lang="en-US" sz="2000" dirty="0"/>
            </a:br>
            <a:br>
              <a:rPr lang="en-US" sz="2400" dirty="0"/>
            </a:br>
            <a:endParaRPr lang="en-US" sz="2400" b="1"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59257" y="144406"/>
            <a:ext cx="10058400" cy="1143000"/>
          </a:xfrm>
        </p:spPr>
        <p:txBody>
          <a:bodyPr>
            <a:noAutofit/>
          </a:bodyPr>
          <a:lstStyle/>
          <a:p>
            <a:r>
              <a:rPr lang="en-IN" sz="3200" b="1" dirty="0"/>
              <a:t>Project Description</a:t>
            </a:r>
            <a:endParaRPr lang="en-US" sz="3200" b="1"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207CF6-FB61-01BC-4C4E-0D052094C5EB}"/>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39F7E7D4-B304-81A8-42D6-699076DAC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6D744-E102-E0AD-E49C-8A89D3C169D5}"/>
              </a:ext>
            </a:extLst>
          </p:cNvPr>
          <p:cNvSpPr>
            <a:spLocks noGrp="1"/>
          </p:cNvSpPr>
          <p:nvPr>
            <p:ph type="ctrTitle"/>
          </p:nvPr>
        </p:nvSpPr>
        <p:spPr>
          <a:xfrm>
            <a:off x="950631" y="3614381"/>
            <a:ext cx="10058400" cy="716165"/>
          </a:xfrm>
        </p:spPr>
        <p:txBody>
          <a:bodyPr anchor="ctr">
            <a:noAutofit/>
          </a:bodyPr>
          <a:lstStyle/>
          <a:p>
            <a:r>
              <a:rPr lang="en-US" sz="2400" dirty="0"/>
              <a:t>Dataset: AFEW (Acted Facial Expression in the Wild)</a:t>
            </a:r>
            <a:br>
              <a:rPr lang="en-US" sz="2400" dirty="0"/>
            </a:br>
            <a:br>
              <a:rPr lang="en-US" sz="2400" dirty="0"/>
            </a:br>
            <a:r>
              <a:rPr lang="en-US" sz="2400" dirty="0"/>
              <a:t>Emotion Categories:</a:t>
            </a:r>
            <a:br>
              <a:rPr lang="en-US" sz="2400" dirty="0"/>
            </a:br>
            <a:r>
              <a:rPr lang="en-US" sz="2400" dirty="0"/>
              <a:t>       Angry, Disgust, Fear, Happy, Neutral, Sad, Surprise</a:t>
            </a:r>
            <a:br>
              <a:rPr lang="en-US" sz="2400" dirty="0"/>
            </a:br>
            <a:br>
              <a:rPr lang="en-US" sz="2400" dirty="0"/>
            </a:br>
            <a:r>
              <a:rPr lang="en-US" sz="2400" dirty="0"/>
              <a:t>Real-world video clips from movies used to train models.</a:t>
            </a:r>
            <a:br>
              <a:rPr lang="en-US" sz="2400" dirty="0"/>
            </a:br>
            <a:endParaRPr lang="en-US" sz="2400" b="1" i="1" dirty="0">
              <a:solidFill>
                <a:srgbClr val="FFFFFF"/>
              </a:solidFill>
            </a:endParaRPr>
          </a:p>
        </p:txBody>
      </p:sp>
      <p:sp>
        <p:nvSpPr>
          <p:cNvPr id="49" name="Rectangle 48">
            <a:extLst>
              <a:ext uri="{FF2B5EF4-FFF2-40B4-BE49-F238E27FC236}">
                <a16:creationId xmlns:a16="http://schemas.microsoft.com/office/drawing/2014/main" id="{6AF90E7A-1F59-DB68-F717-36FFE99A8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4A458E60-FD5A-7E68-11AE-812116A47389}"/>
              </a:ext>
            </a:extLst>
          </p:cNvPr>
          <p:cNvSpPr>
            <a:spLocks noGrp="1"/>
          </p:cNvSpPr>
          <p:nvPr>
            <p:ph type="subTitle" idx="1"/>
          </p:nvPr>
        </p:nvSpPr>
        <p:spPr>
          <a:xfrm>
            <a:off x="950631" y="420452"/>
            <a:ext cx="10058400" cy="1143000"/>
          </a:xfrm>
        </p:spPr>
        <p:txBody>
          <a:bodyPr>
            <a:noAutofit/>
          </a:bodyPr>
          <a:lstStyle/>
          <a:p>
            <a:r>
              <a:rPr lang="en-IN" sz="5400" dirty="0"/>
              <a:t>Dataset &amp; Emotion Categories</a:t>
            </a:r>
            <a:endParaRPr lang="en-US" sz="3200" b="1" dirty="0">
              <a:solidFill>
                <a:srgbClr val="FFFFFF"/>
              </a:solidFill>
            </a:endParaRPr>
          </a:p>
        </p:txBody>
      </p:sp>
    </p:spTree>
    <p:extLst>
      <p:ext uri="{BB962C8B-B14F-4D97-AF65-F5344CB8AC3E}">
        <p14:creationId xmlns:p14="http://schemas.microsoft.com/office/powerpoint/2010/main" val="263684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67AABD-B4FC-2CE4-C305-ED29EF829783}"/>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81F4E33C-A081-66FA-E777-2F07B80CF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9CAC0-805B-0321-1C3C-42AAD8CF8F3D}"/>
              </a:ext>
            </a:extLst>
          </p:cNvPr>
          <p:cNvSpPr>
            <a:spLocks noGrp="1"/>
          </p:cNvSpPr>
          <p:nvPr>
            <p:ph type="ctrTitle"/>
          </p:nvPr>
        </p:nvSpPr>
        <p:spPr>
          <a:xfrm>
            <a:off x="895997" y="2900143"/>
            <a:ext cx="10058400" cy="716165"/>
          </a:xfrm>
        </p:spPr>
        <p:txBody>
          <a:bodyPr anchor="ctr">
            <a:noAutofit/>
          </a:bodyPr>
          <a:lstStyle/>
          <a:p>
            <a:r>
              <a:rPr lang="en-IN" sz="2400" dirty="0"/>
              <a:t>1. Webcam Feed (OpenCV)</a:t>
            </a:r>
            <a:br>
              <a:rPr lang="en-IN" sz="2400" dirty="0"/>
            </a:br>
            <a:r>
              <a:rPr lang="en-IN" sz="2400" dirty="0"/>
              <a:t>2. Face Detection (</a:t>
            </a:r>
            <a:r>
              <a:rPr lang="en-IN" sz="2400" dirty="0" err="1"/>
              <a:t>Mediapipe</a:t>
            </a:r>
            <a:r>
              <a:rPr lang="en-IN" sz="2400" dirty="0"/>
              <a:t>/Haar Cascades)</a:t>
            </a:r>
            <a:br>
              <a:rPr lang="en-IN" sz="2400" dirty="0"/>
            </a:br>
            <a:r>
              <a:rPr lang="en-IN" sz="2400" dirty="0"/>
              <a:t>3. Emotion Classification (CNN model)</a:t>
            </a:r>
            <a:br>
              <a:rPr lang="en-IN" sz="2400" dirty="0"/>
            </a:br>
            <a:r>
              <a:rPr lang="en-IN" sz="2400" dirty="0"/>
              <a:t>4. Feedback Generation</a:t>
            </a:r>
            <a:br>
              <a:rPr lang="en-IN" sz="2400" dirty="0"/>
            </a:br>
            <a:br>
              <a:rPr lang="en-IN" sz="2400" dirty="0"/>
            </a:br>
            <a:r>
              <a:rPr lang="en-IN" sz="2400" dirty="0"/>
              <a:t>Optional: Posture Analysis using Pose Estimation</a:t>
            </a:r>
            <a:br>
              <a:rPr lang="en-IN" sz="2400" dirty="0"/>
            </a:br>
            <a:endParaRPr lang="en-US" sz="2400" b="1" i="1" dirty="0">
              <a:solidFill>
                <a:srgbClr val="FFFFFF"/>
              </a:solidFill>
            </a:endParaRPr>
          </a:p>
        </p:txBody>
      </p:sp>
      <p:sp>
        <p:nvSpPr>
          <p:cNvPr id="49" name="Rectangle 48">
            <a:extLst>
              <a:ext uri="{FF2B5EF4-FFF2-40B4-BE49-F238E27FC236}">
                <a16:creationId xmlns:a16="http://schemas.microsoft.com/office/drawing/2014/main" id="{ECE96E0C-8E3D-63FC-5025-6CD6D403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7185B2E-B0DB-12F0-3AA5-15F6421C1049}"/>
              </a:ext>
            </a:extLst>
          </p:cNvPr>
          <p:cNvSpPr>
            <a:spLocks noGrp="1"/>
          </p:cNvSpPr>
          <p:nvPr>
            <p:ph type="subTitle" idx="1"/>
          </p:nvPr>
        </p:nvSpPr>
        <p:spPr>
          <a:xfrm>
            <a:off x="950631" y="420452"/>
            <a:ext cx="10058400" cy="1143000"/>
          </a:xfrm>
        </p:spPr>
        <p:txBody>
          <a:bodyPr>
            <a:noAutofit/>
          </a:bodyPr>
          <a:lstStyle/>
          <a:p>
            <a:r>
              <a:rPr lang="en-IN" sz="5400" dirty="0"/>
              <a:t>System Architecture</a:t>
            </a:r>
            <a:endParaRPr lang="en-US" sz="3200" b="1" dirty="0">
              <a:solidFill>
                <a:srgbClr val="FFFFFF"/>
              </a:solidFill>
            </a:endParaRPr>
          </a:p>
        </p:txBody>
      </p:sp>
    </p:spTree>
    <p:extLst>
      <p:ext uri="{BB962C8B-B14F-4D97-AF65-F5344CB8AC3E}">
        <p14:creationId xmlns:p14="http://schemas.microsoft.com/office/powerpoint/2010/main" val="262997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CA559-9929-265F-1FB0-F52711631E89}"/>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87895A35-1E4E-64F9-98C3-A165A1A11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66BFF-527E-2CCE-A566-46604DBD079E}"/>
              </a:ext>
            </a:extLst>
          </p:cNvPr>
          <p:cNvSpPr>
            <a:spLocks noGrp="1"/>
          </p:cNvSpPr>
          <p:nvPr>
            <p:ph type="ctrTitle"/>
          </p:nvPr>
        </p:nvSpPr>
        <p:spPr>
          <a:xfrm>
            <a:off x="895997" y="3210694"/>
            <a:ext cx="10058400" cy="716165"/>
          </a:xfrm>
        </p:spPr>
        <p:txBody>
          <a:bodyPr anchor="ctr">
            <a:noAutofit/>
          </a:bodyPr>
          <a:lstStyle/>
          <a:p>
            <a:r>
              <a:rPr lang="en-IN" sz="2000" dirty="0"/>
              <a:t>Example Accuracy on AFEW Dataset:</a:t>
            </a:r>
            <a:br>
              <a:rPr lang="en-IN" sz="2000" dirty="0"/>
            </a:br>
            <a:br>
              <a:rPr lang="en-IN" sz="2000" dirty="0"/>
            </a:br>
            <a:r>
              <a:rPr lang="en-IN" sz="2000" dirty="0"/>
              <a:t>Audio Only: ~22.4%</a:t>
            </a:r>
            <a:br>
              <a:rPr lang="en-IN" sz="2000" dirty="0"/>
            </a:br>
            <a:r>
              <a:rPr lang="en-IN" sz="2000" dirty="0"/>
              <a:t>Video Only: ~22.7%</a:t>
            </a:r>
            <a:br>
              <a:rPr lang="en-IN" sz="2000" dirty="0"/>
            </a:br>
            <a:r>
              <a:rPr lang="en-IN" sz="2000" dirty="0"/>
              <a:t>Audio-Video: ~27.5%</a:t>
            </a:r>
            <a:br>
              <a:rPr lang="en-IN" sz="2000" dirty="0"/>
            </a:br>
            <a:br>
              <a:rPr lang="en-IN" sz="2000" dirty="0"/>
            </a:br>
            <a:r>
              <a:rPr lang="en-IN" sz="2000" dirty="0"/>
              <a:t>Highest Accuracy in Neutral and Angry classes</a:t>
            </a:r>
            <a:br>
              <a:rPr lang="en-IN" sz="2000" dirty="0"/>
            </a:br>
            <a:br>
              <a:rPr lang="en-IN" sz="2000" dirty="0"/>
            </a:br>
            <a:r>
              <a:rPr lang="en-IN" sz="2000" dirty="0"/>
              <a:t>Uses baseline model from </a:t>
            </a:r>
            <a:r>
              <a:rPr lang="en-IN" sz="2000" dirty="0" err="1"/>
              <a:t>EmotiW</a:t>
            </a:r>
            <a:r>
              <a:rPr lang="en-IN" sz="2000" dirty="0"/>
              <a:t> Challenge</a:t>
            </a:r>
            <a:br>
              <a:rPr lang="en-IN" sz="2000" dirty="0"/>
            </a:br>
            <a:endParaRPr lang="en-US" sz="2000" b="1" i="1" dirty="0">
              <a:solidFill>
                <a:srgbClr val="FFFFFF"/>
              </a:solidFill>
            </a:endParaRPr>
          </a:p>
        </p:txBody>
      </p:sp>
      <p:sp>
        <p:nvSpPr>
          <p:cNvPr id="49" name="Rectangle 48">
            <a:extLst>
              <a:ext uri="{FF2B5EF4-FFF2-40B4-BE49-F238E27FC236}">
                <a16:creationId xmlns:a16="http://schemas.microsoft.com/office/drawing/2014/main" id="{928F83EF-88B2-AD52-04F1-94578F719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0CC2BF-1FED-4984-35F4-A77531223A40}"/>
              </a:ext>
            </a:extLst>
          </p:cNvPr>
          <p:cNvSpPr>
            <a:spLocks noGrp="1"/>
          </p:cNvSpPr>
          <p:nvPr>
            <p:ph type="subTitle" idx="1"/>
          </p:nvPr>
        </p:nvSpPr>
        <p:spPr>
          <a:xfrm>
            <a:off x="895997" y="153033"/>
            <a:ext cx="10058400" cy="1143000"/>
          </a:xfrm>
        </p:spPr>
        <p:txBody>
          <a:bodyPr>
            <a:noAutofit/>
          </a:bodyPr>
          <a:lstStyle/>
          <a:p>
            <a:r>
              <a:rPr lang="en-IN" sz="5400" dirty="0"/>
              <a:t>Experimental Results Snapshot</a:t>
            </a:r>
            <a:endParaRPr lang="en-US" sz="3200" b="1" dirty="0">
              <a:solidFill>
                <a:srgbClr val="FFFFFF"/>
              </a:solidFill>
            </a:endParaRPr>
          </a:p>
        </p:txBody>
      </p:sp>
    </p:spTree>
    <p:extLst>
      <p:ext uri="{BB962C8B-B14F-4D97-AF65-F5344CB8AC3E}">
        <p14:creationId xmlns:p14="http://schemas.microsoft.com/office/powerpoint/2010/main" val="5847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DC7C6F-6DDB-7695-42E3-862A95A88FCB}"/>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FC6C59FD-EF11-34F8-6F0A-6F6F69AC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3BE06-193C-EBD4-8137-30B9E167FCE6}"/>
              </a:ext>
            </a:extLst>
          </p:cNvPr>
          <p:cNvSpPr>
            <a:spLocks noGrp="1"/>
          </p:cNvSpPr>
          <p:nvPr>
            <p:ph type="ctrTitle"/>
          </p:nvPr>
        </p:nvSpPr>
        <p:spPr>
          <a:xfrm>
            <a:off x="950631" y="2900143"/>
            <a:ext cx="10058400" cy="716165"/>
          </a:xfrm>
        </p:spPr>
        <p:txBody>
          <a:bodyPr anchor="ctr">
            <a:noAutofit/>
          </a:bodyPr>
          <a:lstStyle/>
          <a:p>
            <a:r>
              <a:rPr lang="en-US" sz="2000" dirty="0"/>
              <a:t>Workflow:</a:t>
            </a:r>
            <a:br>
              <a:rPr lang="en-US" sz="2000" dirty="0"/>
            </a:br>
            <a:r>
              <a:rPr lang="en-US" sz="2000" dirty="0"/>
              <a:t>- Start webcam in Colab</a:t>
            </a:r>
            <a:br>
              <a:rPr lang="en-US" sz="2000" dirty="0"/>
            </a:br>
            <a:r>
              <a:rPr lang="en-US" sz="2000" dirty="0"/>
              <a:t>- Detect face &amp; predict emotion</a:t>
            </a:r>
            <a:br>
              <a:rPr lang="en-US" sz="2000" dirty="0"/>
            </a:br>
            <a:r>
              <a:rPr lang="en-US" sz="2000" dirty="0"/>
              <a:t>- Display feedback</a:t>
            </a:r>
            <a:br>
              <a:rPr lang="en-US" sz="2000" dirty="0"/>
            </a:br>
            <a:br>
              <a:rPr lang="en-US" sz="2000" dirty="0"/>
            </a:br>
            <a:r>
              <a:rPr lang="en-US" sz="2000" dirty="0"/>
              <a:t>Applications:</a:t>
            </a:r>
            <a:br>
              <a:rPr lang="en-US" sz="2000" dirty="0"/>
            </a:br>
            <a:r>
              <a:rPr lang="en-US" sz="2000" dirty="0"/>
              <a:t>- Online classes</a:t>
            </a:r>
            <a:br>
              <a:rPr lang="en-US" sz="2000" dirty="0"/>
            </a:br>
            <a:r>
              <a:rPr lang="en-US" sz="2000" dirty="0"/>
              <a:t>- Corporate training</a:t>
            </a:r>
            <a:br>
              <a:rPr lang="en-US" sz="2000" dirty="0"/>
            </a:br>
            <a:r>
              <a:rPr lang="en-US" sz="2000" dirty="0"/>
              <a:t>- Inclusive education</a:t>
            </a:r>
            <a:br>
              <a:rPr lang="en-US" sz="2000" dirty="0"/>
            </a:br>
            <a:r>
              <a:rPr lang="en-US" sz="2000" dirty="0"/>
              <a:t>- EdTech tools</a:t>
            </a:r>
            <a:br>
              <a:rPr lang="en-US" sz="2000" dirty="0"/>
            </a:br>
            <a:endParaRPr lang="en-US" sz="2000" b="1" i="1" dirty="0">
              <a:solidFill>
                <a:srgbClr val="FFFFFF"/>
              </a:solidFill>
            </a:endParaRPr>
          </a:p>
        </p:txBody>
      </p:sp>
      <p:sp>
        <p:nvSpPr>
          <p:cNvPr id="49" name="Rectangle 48">
            <a:extLst>
              <a:ext uri="{FF2B5EF4-FFF2-40B4-BE49-F238E27FC236}">
                <a16:creationId xmlns:a16="http://schemas.microsoft.com/office/drawing/2014/main" id="{624DA6A9-5D79-F652-BA11-D459339D2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186A6555-0EDB-D966-D9D1-9B42DDEA4DFA}"/>
              </a:ext>
            </a:extLst>
          </p:cNvPr>
          <p:cNvSpPr>
            <a:spLocks noGrp="1"/>
          </p:cNvSpPr>
          <p:nvPr>
            <p:ph type="subTitle" idx="1"/>
          </p:nvPr>
        </p:nvSpPr>
        <p:spPr>
          <a:xfrm>
            <a:off x="950631" y="420452"/>
            <a:ext cx="10058400" cy="1143000"/>
          </a:xfrm>
        </p:spPr>
        <p:txBody>
          <a:bodyPr>
            <a:noAutofit/>
          </a:bodyPr>
          <a:lstStyle/>
          <a:p>
            <a:r>
              <a:rPr lang="en-IN" sz="5400" dirty="0"/>
              <a:t>Real-Time Demo &amp; Use Cases</a:t>
            </a:r>
            <a:endParaRPr lang="en-US" sz="3200" b="1" dirty="0">
              <a:solidFill>
                <a:srgbClr val="FFFFFF"/>
              </a:solidFill>
            </a:endParaRPr>
          </a:p>
        </p:txBody>
      </p:sp>
    </p:spTree>
    <p:extLst>
      <p:ext uri="{BB962C8B-B14F-4D97-AF65-F5344CB8AC3E}">
        <p14:creationId xmlns:p14="http://schemas.microsoft.com/office/powerpoint/2010/main" val="178345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4F1614-9B45-2E7D-A70E-F7898A9699BB}"/>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2033C21B-6C67-F267-90EB-57DBEA832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492C2-E9D7-11D8-CAB5-5F4953F6DAEB}"/>
              </a:ext>
            </a:extLst>
          </p:cNvPr>
          <p:cNvSpPr>
            <a:spLocks noGrp="1"/>
          </p:cNvSpPr>
          <p:nvPr>
            <p:ph type="ctrTitle"/>
          </p:nvPr>
        </p:nvSpPr>
        <p:spPr>
          <a:xfrm>
            <a:off x="950631" y="2900143"/>
            <a:ext cx="10058400" cy="716165"/>
          </a:xfrm>
        </p:spPr>
        <p:txBody>
          <a:bodyPr anchor="ctr">
            <a:noAutofit/>
          </a:bodyPr>
          <a:lstStyle/>
          <a:p>
            <a:r>
              <a:rPr lang="en-US" sz="2000" dirty="0"/>
              <a:t>Conclusion:</a:t>
            </a:r>
            <a:br>
              <a:rPr lang="en-US" sz="2000" dirty="0"/>
            </a:br>
            <a:r>
              <a:rPr lang="en-US" sz="2000" dirty="0"/>
              <a:t>- Enhances e-learning with emotion-aware feedback</a:t>
            </a:r>
            <a:br>
              <a:rPr lang="en-US" sz="2000" dirty="0"/>
            </a:br>
            <a:r>
              <a:rPr lang="en-US" sz="2000" dirty="0"/>
              <a:t>- Real-time adaptable assistant</a:t>
            </a:r>
            <a:br>
              <a:rPr lang="en-US" sz="2000" dirty="0"/>
            </a:br>
            <a:br>
              <a:rPr lang="en-US" sz="2000" dirty="0"/>
            </a:br>
            <a:r>
              <a:rPr lang="en-US" sz="2000" dirty="0"/>
              <a:t>Future Work:</a:t>
            </a:r>
            <a:br>
              <a:rPr lang="en-US" sz="2000" dirty="0"/>
            </a:br>
            <a:r>
              <a:rPr lang="en-US" sz="2000" dirty="0"/>
              <a:t>- Add audio emotion analysis</a:t>
            </a:r>
            <a:br>
              <a:rPr lang="en-US" sz="2000" dirty="0"/>
            </a:br>
            <a:r>
              <a:rPr lang="en-US" sz="2000" dirty="0"/>
              <a:t>- Improve real-time accuracy</a:t>
            </a:r>
            <a:br>
              <a:rPr lang="en-US" sz="2000" dirty="0"/>
            </a:br>
            <a:r>
              <a:rPr lang="en-US" sz="2000" dirty="0"/>
              <a:t>- Build dashboard for teachers</a:t>
            </a:r>
            <a:br>
              <a:rPr lang="en-US" sz="2000" dirty="0"/>
            </a:br>
            <a:endParaRPr lang="en-US" sz="2000" b="1" i="1" dirty="0">
              <a:solidFill>
                <a:srgbClr val="FFFFFF"/>
              </a:solidFill>
            </a:endParaRPr>
          </a:p>
        </p:txBody>
      </p:sp>
      <p:sp>
        <p:nvSpPr>
          <p:cNvPr id="49" name="Rectangle 48">
            <a:extLst>
              <a:ext uri="{FF2B5EF4-FFF2-40B4-BE49-F238E27FC236}">
                <a16:creationId xmlns:a16="http://schemas.microsoft.com/office/drawing/2014/main" id="{83F6D00F-E074-29AE-9843-A454C33D6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236C0EB-DD69-FA98-6F45-71751BC365C1}"/>
              </a:ext>
            </a:extLst>
          </p:cNvPr>
          <p:cNvSpPr>
            <a:spLocks noGrp="1"/>
          </p:cNvSpPr>
          <p:nvPr>
            <p:ph type="subTitle" idx="1"/>
          </p:nvPr>
        </p:nvSpPr>
        <p:spPr>
          <a:xfrm>
            <a:off x="950631" y="420452"/>
            <a:ext cx="10058400" cy="1143000"/>
          </a:xfrm>
        </p:spPr>
        <p:txBody>
          <a:bodyPr>
            <a:noAutofit/>
          </a:bodyPr>
          <a:lstStyle/>
          <a:p>
            <a:r>
              <a:rPr lang="en-IN" sz="5400" dirty="0"/>
              <a:t>Conclusion &amp; Future Scope</a:t>
            </a:r>
            <a:endParaRPr lang="en-US" sz="3200" b="1" dirty="0">
              <a:solidFill>
                <a:srgbClr val="FFFFFF"/>
              </a:solidFill>
            </a:endParaRPr>
          </a:p>
        </p:txBody>
      </p:sp>
    </p:spTree>
    <p:extLst>
      <p:ext uri="{BB962C8B-B14F-4D97-AF65-F5344CB8AC3E}">
        <p14:creationId xmlns:p14="http://schemas.microsoft.com/office/powerpoint/2010/main" val="33261872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{CEA56505-4AA2-4F05-B5CE-35759AAAA19F}tf56160789_win32</Template>
  <TotalTime>49</TotalTime>
  <Words>359</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Custom</vt:lpstr>
      <vt:lpstr>Personalized E-Learning Assistant</vt:lpstr>
      <vt:lpstr>This project monitors student engagement using webcam input by analyzing facial expressions and body posture. It uses MediaPipe for pose detection and FER (Facial Emotion Recognition) for emotion analysis.  MediaPipe Face Mesh Model: Used to detect facial landmarks, which are the key points on the face like the eyes, nose, and mouth. These landmarks help in understanding the structure and positioning of the face.  FER (Facial Expression Recognition) Model: Used to analyze the facial expressions and classify emotions such as happy, sad, angry, surprised, etc., based on the detected landmarks and the overall face features.    </vt:lpstr>
      <vt:lpstr>Dataset: AFEW (Acted Facial Expression in the Wild)  Emotion Categories:        Angry, Disgust, Fear, Happy, Neutral, Sad, Surprise  Real-world video clips from movies used to train models. </vt:lpstr>
      <vt:lpstr>1. Webcam Feed (OpenCV) 2. Face Detection (Mediapipe/Haar Cascades) 3. Emotion Classification (CNN model) 4. Feedback Generation  Optional: Posture Analysis using Pose Estimation </vt:lpstr>
      <vt:lpstr>Example Accuracy on AFEW Dataset:  Audio Only: ~22.4% Video Only: ~22.7% Audio-Video: ~27.5%  Highest Accuracy in Neutral and Angry classes  Uses baseline model from EmotiW Challenge </vt:lpstr>
      <vt:lpstr>Workflow: - Start webcam in Colab - Detect face &amp; predict emotion - Display feedback  Applications: - Online classes - Corporate training - Inclusive education - EdTech tools </vt:lpstr>
      <vt:lpstr>Conclusion: - Enhances e-learning with emotion-aware feedback - Real-time adaptable assistant  Future Work: - Add audio emotion analysis - Improve real-time accuracy - Build dashboard for teachers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ponnana sri sai manikantha</dc:creator>
  <cp:lastModifiedBy>ponnana sri sai manikantha</cp:lastModifiedBy>
  <cp:revision>1</cp:revision>
  <dcterms:created xsi:type="dcterms:W3CDTF">2025-04-22T06:39:48Z</dcterms:created>
  <dcterms:modified xsi:type="dcterms:W3CDTF">2025-04-22T09:54:27Z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