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146"/>
    <a:srgbClr val="435337"/>
    <a:srgbClr val="3D5D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26686-7204-4FDE-9B4D-455ACA12E17A}"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F036135C-418F-4C96-9226-1C398EFA4E7F}">
      <dgm:prSet phldrT="[Text]" custT="1"/>
      <dgm:spPr>
        <a:solidFill>
          <a:schemeClr val="accent2">
            <a:lumMod val="50000"/>
          </a:schemeClr>
        </a:solidFill>
      </dgm:spPr>
      <dgm:t>
        <a:bodyPr/>
        <a:lstStyle/>
        <a:p>
          <a:r>
            <a:rPr lang="en-US" sz="1400" dirty="0" smtClean="0"/>
            <a:t>The customer is provided with a rack with multiple levels of arrays which contains all the provisions for constant irrigation, temperature and light control, nutrient level monitoring, etc.</a:t>
          </a:r>
          <a:endParaRPr lang="en-US" sz="1600" dirty="0"/>
        </a:p>
      </dgm:t>
    </dgm:pt>
    <dgm:pt modelId="{601336A7-E4FF-42BD-BBB1-6A740A131D5C}" type="parTrans" cxnId="{4A036006-8C9F-4E94-81B8-414DD8E67A26}">
      <dgm:prSet/>
      <dgm:spPr/>
      <dgm:t>
        <a:bodyPr/>
        <a:lstStyle/>
        <a:p>
          <a:endParaRPr lang="en-US"/>
        </a:p>
      </dgm:t>
    </dgm:pt>
    <dgm:pt modelId="{1C0D536B-5F9E-45C1-9001-79978894B1A1}" type="sibTrans" cxnId="{4A036006-8C9F-4E94-81B8-414DD8E67A26}">
      <dgm:prSet/>
      <dgm:spPr/>
      <dgm:t>
        <a:bodyPr/>
        <a:lstStyle/>
        <a:p>
          <a:endParaRPr lang="en-US"/>
        </a:p>
      </dgm:t>
    </dgm:pt>
    <dgm:pt modelId="{1F2BD689-BF10-4B0B-BA8E-C52B1CB174E6}">
      <dgm:prSet phldrT="[Text]" custT="1"/>
      <dgm:spPr>
        <a:solidFill>
          <a:srgbClr val="3D5D45"/>
        </a:solidFill>
      </dgm:spPr>
      <dgm:t>
        <a:bodyPr/>
        <a:lstStyle/>
        <a:p>
          <a:r>
            <a:rPr lang="en-US" sz="1400" dirty="0" smtClean="0"/>
            <a:t>The customer can choose any suitable crop and sow them in the arrays. The type of crop is updated to the system via an app.</a:t>
          </a:r>
          <a:endParaRPr lang="en-US" sz="1400" dirty="0"/>
        </a:p>
      </dgm:t>
    </dgm:pt>
    <dgm:pt modelId="{41AD8428-4162-4BBC-BD13-7FA374E79489}" type="parTrans" cxnId="{52DE67D1-2351-43B1-97DB-B4647F35659D}">
      <dgm:prSet/>
      <dgm:spPr/>
      <dgm:t>
        <a:bodyPr/>
        <a:lstStyle/>
        <a:p>
          <a:endParaRPr lang="en-US"/>
        </a:p>
      </dgm:t>
    </dgm:pt>
    <dgm:pt modelId="{F89848EF-687E-46B4-916C-8C730B1C5BF0}" type="sibTrans" cxnId="{52DE67D1-2351-43B1-97DB-B4647F35659D}">
      <dgm:prSet/>
      <dgm:spPr/>
      <dgm:t>
        <a:bodyPr/>
        <a:lstStyle/>
        <a:p>
          <a:endParaRPr lang="en-US"/>
        </a:p>
      </dgm:t>
    </dgm:pt>
    <dgm:pt modelId="{E0542417-2F0C-440B-89E8-E01D649773CF}">
      <dgm:prSet phldrT="[Text]" custT="1"/>
      <dgm:spPr>
        <a:solidFill>
          <a:srgbClr val="435337"/>
        </a:solidFill>
      </dgm:spPr>
      <dgm:t>
        <a:bodyPr/>
        <a:lstStyle/>
        <a:p>
          <a:r>
            <a:rPr lang="en-US" sz="1400" dirty="0" smtClean="0"/>
            <a:t>The customer can fill the reservoir with a hydroponic solution as suggested by the app. Every parameter of the crop can be viewed by the customer via the app through various sensors.  </a:t>
          </a:r>
          <a:endParaRPr lang="en-US" sz="1400" dirty="0"/>
        </a:p>
      </dgm:t>
    </dgm:pt>
    <dgm:pt modelId="{849A88CC-08C9-4184-9F46-C2649E239383}" type="parTrans" cxnId="{576F3CDF-F7AD-43EA-8AFE-1E67FC9A01D1}">
      <dgm:prSet/>
      <dgm:spPr/>
      <dgm:t>
        <a:bodyPr/>
        <a:lstStyle/>
        <a:p>
          <a:endParaRPr lang="en-US"/>
        </a:p>
      </dgm:t>
    </dgm:pt>
    <dgm:pt modelId="{7AE9E376-134C-4431-9766-ABBE416E62E4}" type="sibTrans" cxnId="{576F3CDF-F7AD-43EA-8AFE-1E67FC9A01D1}">
      <dgm:prSet/>
      <dgm:spPr/>
      <dgm:t>
        <a:bodyPr/>
        <a:lstStyle/>
        <a:p>
          <a:endParaRPr lang="en-US"/>
        </a:p>
      </dgm:t>
    </dgm:pt>
    <dgm:pt modelId="{D54C9B8A-630F-40C4-93BB-62BA58D1A2C2}">
      <dgm:prSet custT="1"/>
      <dgm:spPr>
        <a:solidFill>
          <a:srgbClr val="666146"/>
        </a:solidFill>
      </dgm:spPr>
      <dgm:t>
        <a:bodyPr/>
        <a:lstStyle/>
        <a:p>
          <a:r>
            <a:rPr lang="en-US" sz="1400" dirty="0" smtClean="0"/>
            <a:t>The customer will get constant updates on when to refill the reservoir and harvesting period. When the crops are ready to harvest they can be sold and the process can be continued any time of the year</a:t>
          </a:r>
          <a:endParaRPr lang="en-US" sz="1400" dirty="0"/>
        </a:p>
      </dgm:t>
    </dgm:pt>
    <dgm:pt modelId="{C5903959-3AE4-40F8-865C-4209655B1997}" type="parTrans" cxnId="{38E742E4-E3DA-4968-83C6-637DF15FE575}">
      <dgm:prSet/>
      <dgm:spPr/>
      <dgm:t>
        <a:bodyPr/>
        <a:lstStyle/>
        <a:p>
          <a:endParaRPr lang="en-US"/>
        </a:p>
      </dgm:t>
    </dgm:pt>
    <dgm:pt modelId="{A7D70C3A-05D6-4685-B5A4-2A5F6F051463}" type="sibTrans" cxnId="{38E742E4-E3DA-4968-83C6-637DF15FE575}">
      <dgm:prSet/>
      <dgm:spPr/>
      <dgm:t>
        <a:bodyPr/>
        <a:lstStyle/>
        <a:p>
          <a:endParaRPr lang="en-US"/>
        </a:p>
      </dgm:t>
    </dgm:pt>
    <dgm:pt modelId="{1440F3F8-EA54-4F31-8C3A-EA9CF400EC06}" type="pres">
      <dgm:prSet presAssocID="{21B26686-7204-4FDE-9B4D-455ACA12E17A}" presName="Name0" presStyleCnt="0">
        <dgm:presLayoutVars>
          <dgm:chMax val="7"/>
          <dgm:chPref val="7"/>
          <dgm:dir/>
        </dgm:presLayoutVars>
      </dgm:prSet>
      <dgm:spPr/>
      <dgm:t>
        <a:bodyPr/>
        <a:lstStyle/>
        <a:p>
          <a:endParaRPr lang="en-US"/>
        </a:p>
      </dgm:t>
    </dgm:pt>
    <dgm:pt modelId="{8AA666FF-AAC5-434C-9F1B-78B7E8234D16}" type="pres">
      <dgm:prSet presAssocID="{21B26686-7204-4FDE-9B4D-455ACA12E17A}" presName="Name1" presStyleCnt="0"/>
      <dgm:spPr/>
    </dgm:pt>
    <dgm:pt modelId="{DBC6BD26-BF79-4911-A54F-81612AC0DE27}" type="pres">
      <dgm:prSet presAssocID="{21B26686-7204-4FDE-9B4D-455ACA12E17A}" presName="cycle" presStyleCnt="0"/>
      <dgm:spPr/>
    </dgm:pt>
    <dgm:pt modelId="{6B8C45F3-3917-4A47-92A3-182BB63824FB}" type="pres">
      <dgm:prSet presAssocID="{21B26686-7204-4FDE-9B4D-455ACA12E17A}" presName="srcNode" presStyleLbl="node1" presStyleIdx="0" presStyleCnt="4"/>
      <dgm:spPr/>
    </dgm:pt>
    <dgm:pt modelId="{7462BE0C-4D5F-4353-A2E0-3F11B1B4E704}" type="pres">
      <dgm:prSet presAssocID="{21B26686-7204-4FDE-9B4D-455ACA12E17A}" presName="conn" presStyleLbl="parChTrans1D2" presStyleIdx="0" presStyleCnt="1"/>
      <dgm:spPr/>
      <dgm:t>
        <a:bodyPr/>
        <a:lstStyle/>
        <a:p>
          <a:endParaRPr lang="en-US"/>
        </a:p>
      </dgm:t>
    </dgm:pt>
    <dgm:pt modelId="{FB128E49-DAC4-4C16-8D7F-E230E88BE95E}" type="pres">
      <dgm:prSet presAssocID="{21B26686-7204-4FDE-9B4D-455ACA12E17A}" presName="extraNode" presStyleLbl="node1" presStyleIdx="0" presStyleCnt="4"/>
      <dgm:spPr/>
    </dgm:pt>
    <dgm:pt modelId="{FF4F50C0-0E77-4F0F-86B1-0A06324D297D}" type="pres">
      <dgm:prSet presAssocID="{21B26686-7204-4FDE-9B4D-455ACA12E17A}" presName="dstNode" presStyleLbl="node1" presStyleIdx="0" presStyleCnt="4"/>
      <dgm:spPr/>
    </dgm:pt>
    <dgm:pt modelId="{26870836-4155-45C9-9627-D7B4DF35A633}" type="pres">
      <dgm:prSet presAssocID="{F036135C-418F-4C96-9226-1C398EFA4E7F}" presName="text_1" presStyleLbl="node1" presStyleIdx="0" presStyleCnt="4" custScaleY="142739" custLinFactNeighborX="836" custLinFactNeighborY="510">
        <dgm:presLayoutVars>
          <dgm:bulletEnabled val="1"/>
        </dgm:presLayoutVars>
      </dgm:prSet>
      <dgm:spPr/>
      <dgm:t>
        <a:bodyPr/>
        <a:lstStyle/>
        <a:p>
          <a:endParaRPr lang="en-US"/>
        </a:p>
      </dgm:t>
    </dgm:pt>
    <dgm:pt modelId="{98730437-5B29-4552-9F81-2E070D8CFE9C}" type="pres">
      <dgm:prSet presAssocID="{F036135C-418F-4C96-9226-1C398EFA4E7F}" presName="accent_1" presStyleCnt="0"/>
      <dgm:spPr/>
    </dgm:pt>
    <dgm:pt modelId="{331F0DE1-2224-45CF-970B-E26C76465AD6}" type="pres">
      <dgm:prSet presAssocID="{F036135C-418F-4C96-9226-1C398EFA4E7F}" presName="accentRepeatNode" presStyleLbl="solidFgAcc1" presStyleIdx="0" presStyleCnt="4"/>
      <dgm:spPr/>
    </dgm:pt>
    <dgm:pt modelId="{FDDFDA19-AD72-4C61-8D39-9E2A29300FB1}" type="pres">
      <dgm:prSet presAssocID="{1F2BD689-BF10-4B0B-BA8E-C52B1CB174E6}" presName="text_2" presStyleLbl="node1" presStyleIdx="1" presStyleCnt="4" custScaleY="139717">
        <dgm:presLayoutVars>
          <dgm:bulletEnabled val="1"/>
        </dgm:presLayoutVars>
      </dgm:prSet>
      <dgm:spPr/>
      <dgm:t>
        <a:bodyPr/>
        <a:lstStyle/>
        <a:p>
          <a:endParaRPr lang="en-US"/>
        </a:p>
      </dgm:t>
    </dgm:pt>
    <dgm:pt modelId="{8455AD57-5677-481E-B513-9C40CCA60FA5}" type="pres">
      <dgm:prSet presAssocID="{1F2BD689-BF10-4B0B-BA8E-C52B1CB174E6}" presName="accent_2" presStyleCnt="0"/>
      <dgm:spPr/>
    </dgm:pt>
    <dgm:pt modelId="{C4CD42E3-B918-4812-8CB8-9F421707CD4F}" type="pres">
      <dgm:prSet presAssocID="{1F2BD689-BF10-4B0B-BA8E-C52B1CB174E6}" presName="accentRepeatNode" presStyleLbl="solidFgAcc1" presStyleIdx="1" presStyleCnt="4"/>
      <dgm:spPr/>
    </dgm:pt>
    <dgm:pt modelId="{AA9AE2FC-5652-4CC0-A646-0638AF1F8362}" type="pres">
      <dgm:prSet presAssocID="{E0542417-2F0C-440B-89E8-E01D649773CF}" presName="text_3" presStyleLbl="node1" presStyleIdx="2" presStyleCnt="4" custScaleY="121933">
        <dgm:presLayoutVars>
          <dgm:bulletEnabled val="1"/>
        </dgm:presLayoutVars>
      </dgm:prSet>
      <dgm:spPr/>
      <dgm:t>
        <a:bodyPr/>
        <a:lstStyle/>
        <a:p>
          <a:endParaRPr lang="en-US"/>
        </a:p>
      </dgm:t>
    </dgm:pt>
    <dgm:pt modelId="{AB4D1E4C-DAFA-4988-B3F0-1C652D5A29FE}" type="pres">
      <dgm:prSet presAssocID="{E0542417-2F0C-440B-89E8-E01D649773CF}" presName="accent_3" presStyleCnt="0"/>
      <dgm:spPr/>
    </dgm:pt>
    <dgm:pt modelId="{885A4E61-952B-4D6D-8FA2-9726F281CCD7}" type="pres">
      <dgm:prSet presAssocID="{E0542417-2F0C-440B-89E8-E01D649773CF}" presName="accentRepeatNode" presStyleLbl="solidFgAcc1" presStyleIdx="2" presStyleCnt="4"/>
      <dgm:spPr/>
    </dgm:pt>
    <dgm:pt modelId="{84CACB22-61DD-4AB0-8905-63B8AA3604E7}" type="pres">
      <dgm:prSet presAssocID="{D54C9B8A-630F-40C4-93BB-62BA58D1A2C2}" presName="text_4" presStyleLbl="node1" presStyleIdx="3" presStyleCnt="4" custScaleY="137121">
        <dgm:presLayoutVars>
          <dgm:bulletEnabled val="1"/>
        </dgm:presLayoutVars>
      </dgm:prSet>
      <dgm:spPr/>
      <dgm:t>
        <a:bodyPr/>
        <a:lstStyle/>
        <a:p>
          <a:endParaRPr lang="en-US"/>
        </a:p>
      </dgm:t>
    </dgm:pt>
    <dgm:pt modelId="{0C05319E-AE5D-4710-9249-2F8ED737DE5D}" type="pres">
      <dgm:prSet presAssocID="{D54C9B8A-630F-40C4-93BB-62BA58D1A2C2}" presName="accent_4" presStyleCnt="0"/>
      <dgm:spPr/>
    </dgm:pt>
    <dgm:pt modelId="{37F305D0-B9B6-4EB7-A0A1-3AAD0D500A2F}" type="pres">
      <dgm:prSet presAssocID="{D54C9B8A-630F-40C4-93BB-62BA58D1A2C2}" presName="accentRepeatNode" presStyleLbl="solidFgAcc1" presStyleIdx="3" presStyleCnt="4"/>
      <dgm:spPr/>
    </dgm:pt>
  </dgm:ptLst>
  <dgm:cxnLst>
    <dgm:cxn modelId="{4A036006-8C9F-4E94-81B8-414DD8E67A26}" srcId="{21B26686-7204-4FDE-9B4D-455ACA12E17A}" destId="{F036135C-418F-4C96-9226-1C398EFA4E7F}" srcOrd="0" destOrd="0" parTransId="{601336A7-E4FF-42BD-BBB1-6A740A131D5C}" sibTransId="{1C0D536B-5F9E-45C1-9001-79978894B1A1}"/>
    <dgm:cxn modelId="{77592753-1E1C-47C2-947D-D26B9F76FC49}" type="presOf" srcId="{1C0D536B-5F9E-45C1-9001-79978894B1A1}" destId="{7462BE0C-4D5F-4353-A2E0-3F11B1B4E704}" srcOrd="0" destOrd="0" presId="urn:microsoft.com/office/officeart/2008/layout/VerticalCurvedList"/>
    <dgm:cxn modelId="{38E742E4-E3DA-4968-83C6-637DF15FE575}" srcId="{21B26686-7204-4FDE-9B4D-455ACA12E17A}" destId="{D54C9B8A-630F-40C4-93BB-62BA58D1A2C2}" srcOrd="3" destOrd="0" parTransId="{C5903959-3AE4-40F8-865C-4209655B1997}" sibTransId="{A7D70C3A-05D6-4685-B5A4-2A5F6F051463}"/>
    <dgm:cxn modelId="{52DE67D1-2351-43B1-97DB-B4647F35659D}" srcId="{21B26686-7204-4FDE-9B4D-455ACA12E17A}" destId="{1F2BD689-BF10-4B0B-BA8E-C52B1CB174E6}" srcOrd="1" destOrd="0" parTransId="{41AD8428-4162-4BBC-BD13-7FA374E79489}" sibTransId="{F89848EF-687E-46B4-916C-8C730B1C5BF0}"/>
    <dgm:cxn modelId="{C34E6205-C7A5-4695-BBCA-AF3636B49CD1}" type="presOf" srcId="{1F2BD689-BF10-4B0B-BA8E-C52B1CB174E6}" destId="{FDDFDA19-AD72-4C61-8D39-9E2A29300FB1}" srcOrd="0" destOrd="0" presId="urn:microsoft.com/office/officeart/2008/layout/VerticalCurvedList"/>
    <dgm:cxn modelId="{B903D213-A95B-48D7-B2A8-A310F43A259D}" type="presOf" srcId="{E0542417-2F0C-440B-89E8-E01D649773CF}" destId="{AA9AE2FC-5652-4CC0-A646-0638AF1F8362}" srcOrd="0" destOrd="0" presId="urn:microsoft.com/office/officeart/2008/layout/VerticalCurvedList"/>
    <dgm:cxn modelId="{576F3CDF-F7AD-43EA-8AFE-1E67FC9A01D1}" srcId="{21B26686-7204-4FDE-9B4D-455ACA12E17A}" destId="{E0542417-2F0C-440B-89E8-E01D649773CF}" srcOrd="2" destOrd="0" parTransId="{849A88CC-08C9-4184-9F46-C2649E239383}" sibTransId="{7AE9E376-134C-4431-9766-ABBE416E62E4}"/>
    <dgm:cxn modelId="{99C94975-65AB-4C1F-8697-B1303D48833B}" type="presOf" srcId="{F036135C-418F-4C96-9226-1C398EFA4E7F}" destId="{26870836-4155-45C9-9627-D7B4DF35A633}" srcOrd="0" destOrd="0" presId="urn:microsoft.com/office/officeart/2008/layout/VerticalCurvedList"/>
    <dgm:cxn modelId="{1420871D-CD2F-46CD-AA50-519319B346DB}" type="presOf" srcId="{D54C9B8A-630F-40C4-93BB-62BA58D1A2C2}" destId="{84CACB22-61DD-4AB0-8905-63B8AA3604E7}" srcOrd="0" destOrd="0" presId="urn:microsoft.com/office/officeart/2008/layout/VerticalCurvedList"/>
    <dgm:cxn modelId="{28FE0E37-F7A5-4B1C-BB54-35E637A1B663}" type="presOf" srcId="{21B26686-7204-4FDE-9B4D-455ACA12E17A}" destId="{1440F3F8-EA54-4F31-8C3A-EA9CF400EC06}" srcOrd="0" destOrd="0" presId="urn:microsoft.com/office/officeart/2008/layout/VerticalCurvedList"/>
    <dgm:cxn modelId="{BE8FC641-D462-48E5-83FA-DF499C87C091}" type="presParOf" srcId="{1440F3F8-EA54-4F31-8C3A-EA9CF400EC06}" destId="{8AA666FF-AAC5-434C-9F1B-78B7E8234D16}" srcOrd="0" destOrd="0" presId="urn:microsoft.com/office/officeart/2008/layout/VerticalCurvedList"/>
    <dgm:cxn modelId="{EF78A93C-710A-4AD2-B40D-843987E21EBE}" type="presParOf" srcId="{8AA666FF-AAC5-434C-9F1B-78B7E8234D16}" destId="{DBC6BD26-BF79-4911-A54F-81612AC0DE27}" srcOrd="0" destOrd="0" presId="urn:microsoft.com/office/officeart/2008/layout/VerticalCurvedList"/>
    <dgm:cxn modelId="{D1D9A4A9-6BB7-44D4-BBE1-707B78E50E07}" type="presParOf" srcId="{DBC6BD26-BF79-4911-A54F-81612AC0DE27}" destId="{6B8C45F3-3917-4A47-92A3-182BB63824FB}" srcOrd="0" destOrd="0" presId="urn:microsoft.com/office/officeart/2008/layout/VerticalCurvedList"/>
    <dgm:cxn modelId="{BC9C0718-0519-4EC5-8A3D-B334566819D9}" type="presParOf" srcId="{DBC6BD26-BF79-4911-A54F-81612AC0DE27}" destId="{7462BE0C-4D5F-4353-A2E0-3F11B1B4E704}" srcOrd="1" destOrd="0" presId="urn:microsoft.com/office/officeart/2008/layout/VerticalCurvedList"/>
    <dgm:cxn modelId="{416DE070-E808-4E48-9044-4EEC823BAAD0}" type="presParOf" srcId="{DBC6BD26-BF79-4911-A54F-81612AC0DE27}" destId="{FB128E49-DAC4-4C16-8D7F-E230E88BE95E}" srcOrd="2" destOrd="0" presId="urn:microsoft.com/office/officeart/2008/layout/VerticalCurvedList"/>
    <dgm:cxn modelId="{E00B576B-16AB-4739-BE59-AD0944CF447A}" type="presParOf" srcId="{DBC6BD26-BF79-4911-A54F-81612AC0DE27}" destId="{FF4F50C0-0E77-4F0F-86B1-0A06324D297D}" srcOrd="3" destOrd="0" presId="urn:microsoft.com/office/officeart/2008/layout/VerticalCurvedList"/>
    <dgm:cxn modelId="{9ADDDC9B-DF15-4C81-9686-E10F497501E9}" type="presParOf" srcId="{8AA666FF-AAC5-434C-9F1B-78B7E8234D16}" destId="{26870836-4155-45C9-9627-D7B4DF35A633}" srcOrd="1" destOrd="0" presId="urn:microsoft.com/office/officeart/2008/layout/VerticalCurvedList"/>
    <dgm:cxn modelId="{9D9AFA2B-F15C-45CA-BB4E-E04BE56D17F6}" type="presParOf" srcId="{8AA666FF-AAC5-434C-9F1B-78B7E8234D16}" destId="{98730437-5B29-4552-9F81-2E070D8CFE9C}" srcOrd="2" destOrd="0" presId="urn:microsoft.com/office/officeart/2008/layout/VerticalCurvedList"/>
    <dgm:cxn modelId="{69EF76A0-0D94-402F-8F2E-084B5120B60B}" type="presParOf" srcId="{98730437-5B29-4552-9F81-2E070D8CFE9C}" destId="{331F0DE1-2224-45CF-970B-E26C76465AD6}" srcOrd="0" destOrd="0" presId="urn:microsoft.com/office/officeart/2008/layout/VerticalCurvedList"/>
    <dgm:cxn modelId="{D63C24F4-A08D-4482-BE04-EFB3BDF2A9FA}" type="presParOf" srcId="{8AA666FF-AAC5-434C-9F1B-78B7E8234D16}" destId="{FDDFDA19-AD72-4C61-8D39-9E2A29300FB1}" srcOrd="3" destOrd="0" presId="urn:microsoft.com/office/officeart/2008/layout/VerticalCurvedList"/>
    <dgm:cxn modelId="{5BD017FC-223A-4C31-9582-495D1451E05E}" type="presParOf" srcId="{8AA666FF-AAC5-434C-9F1B-78B7E8234D16}" destId="{8455AD57-5677-481E-B513-9C40CCA60FA5}" srcOrd="4" destOrd="0" presId="urn:microsoft.com/office/officeart/2008/layout/VerticalCurvedList"/>
    <dgm:cxn modelId="{30B5D034-2BB6-4EC7-BE94-772B49862526}" type="presParOf" srcId="{8455AD57-5677-481E-B513-9C40CCA60FA5}" destId="{C4CD42E3-B918-4812-8CB8-9F421707CD4F}" srcOrd="0" destOrd="0" presId="urn:microsoft.com/office/officeart/2008/layout/VerticalCurvedList"/>
    <dgm:cxn modelId="{0ED86658-1900-4ABC-935B-4986AF818F7F}" type="presParOf" srcId="{8AA666FF-AAC5-434C-9F1B-78B7E8234D16}" destId="{AA9AE2FC-5652-4CC0-A646-0638AF1F8362}" srcOrd="5" destOrd="0" presId="urn:microsoft.com/office/officeart/2008/layout/VerticalCurvedList"/>
    <dgm:cxn modelId="{43117708-DB1E-463A-8281-D08BF3D8514E}" type="presParOf" srcId="{8AA666FF-AAC5-434C-9F1B-78B7E8234D16}" destId="{AB4D1E4C-DAFA-4988-B3F0-1C652D5A29FE}" srcOrd="6" destOrd="0" presId="urn:microsoft.com/office/officeart/2008/layout/VerticalCurvedList"/>
    <dgm:cxn modelId="{619878B6-8734-4EC6-81D3-D8E998AAD0C7}" type="presParOf" srcId="{AB4D1E4C-DAFA-4988-B3F0-1C652D5A29FE}" destId="{885A4E61-952B-4D6D-8FA2-9726F281CCD7}" srcOrd="0" destOrd="0" presId="urn:microsoft.com/office/officeart/2008/layout/VerticalCurvedList"/>
    <dgm:cxn modelId="{184F649D-7A28-4A22-94D8-9C486F1132AD}" type="presParOf" srcId="{8AA666FF-AAC5-434C-9F1B-78B7E8234D16}" destId="{84CACB22-61DD-4AB0-8905-63B8AA3604E7}" srcOrd="7" destOrd="0" presId="urn:microsoft.com/office/officeart/2008/layout/VerticalCurvedList"/>
    <dgm:cxn modelId="{A2E2172D-15B9-4E1E-82AD-90BEDE1EAC9E}" type="presParOf" srcId="{8AA666FF-AAC5-434C-9F1B-78B7E8234D16}" destId="{0C05319E-AE5D-4710-9249-2F8ED737DE5D}" srcOrd="8" destOrd="0" presId="urn:microsoft.com/office/officeart/2008/layout/VerticalCurvedList"/>
    <dgm:cxn modelId="{91CE96F2-2793-423F-AC5E-76F616D70B1A}" type="presParOf" srcId="{0C05319E-AE5D-4710-9249-2F8ED737DE5D}" destId="{37F305D0-B9B6-4EB7-A0A1-3AAD0D500A2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2BE0C-4D5F-4353-A2E0-3F11B1B4E704}">
      <dsp:nvSpPr>
        <dsp:cNvPr id="0" name=""/>
        <dsp:cNvSpPr/>
      </dsp:nvSpPr>
      <dsp:spPr>
        <a:xfrm>
          <a:off x="-5080403" y="-778303"/>
          <a:ext cx="6050229" cy="6050229"/>
        </a:xfrm>
        <a:prstGeom prst="blockArc">
          <a:avLst>
            <a:gd name="adj1" fmla="val 18900000"/>
            <a:gd name="adj2" fmla="val 2700000"/>
            <a:gd name="adj3" fmla="val 357"/>
          </a:avLst>
        </a:pr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70836-4155-45C9-9627-D7B4DF35A633}">
      <dsp:nvSpPr>
        <dsp:cNvPr id="0" name=""/>
        <dsp:cNvSpPr/>
      </dsp:nvSpPr>
      <dsp:spPr>
        <a:xfrm>
          <a:off x="569791" y="201268"/>
          <a:ext cx="10142069" cy="986753"/>
        </a:xfrm>
        <a:prstGeom prst="rect">
          <a:avLst/>
        </a:prstGeom>
        <a:solidFill>
          <a:schemeClr val="accent2">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19"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customer is provided with a rack with multiple levels of arrays which contains all the provisions for constant irrigation, temperature and light control, nutrient level monitoring, etc.</a:t>
          </a:r>
          <a:endParaRPr lang="en-US" sz="1600" kern="1200" dirty="0"/>
        </a:p>
      </dsp:txBody>
      <dsp:txXfrm>
        <a:off x="569791" y="201268"/>
        <a:ext cx="10142069" cy="986753"/>
      </dsp:txXfrm>
    </dsp:sp>
    <dsp:sp modelId="{331F0DE1-2224-45CF-970B-E26C76465AD6}">
      <dsp:nvSpPr>
        <dsp:cNvPr id="0" name=""/>
        <dsp:cNvSpPr/>
      </dsp:nvSpPr>
      <dsp:spPr>
        <a:xfrm>
          <a:off x="75757" y="259057"/>
          <a:ext cx="864123" cy="864123"/>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DFDA19-AD72-4C61-8D39-9E2A29300FB1}">
      <dsp:nvSpPr>
        <dsp:cNvPr id="0" name=""/>
        <dsp:cNvSpPr/>
      </dsp:nvSpPr>
      <dsp:spPr>
        <a:xfrm>
          <a:off x="904156" y="1245316"/>
          <a:ext cx="9745732" cy="965862"/>
        </a:xfrm>
        <a:prstGeom prst="rect">
          <a:avLst/>
        </a:prstGeom>
        <a:solidFill>
          <a:srgbClr val="3D5D4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19"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customer can choose any suitable crop and sow them in the arrays. The type of crop is updated to the system via an app.</a:t>
          </a:r>
          <a:endParaRPr lang="en-US" sz="1400" kern="1200" dirty="0"/>
        </a:p>
      </dsp:txBody>
      <dsp:txXfrm>
        <a:off x="904156" y="1245316"/>
        <a:ext cx="9745732" cy="965862"/>
      </dsp:txXfrm>
    </dsp:sp>
    <dsp:sp modelId="{C4CD42E3-B918-4812-8CB8-9F421707CD4F}">
      <dsp:nvSpPr>
        <dsp:cNvPr id="0" name=""/>
        <dsp:cNvSpPr/>
      </dsp:nvSpPr>
      <dsp:spPr>
        <a:xfrm>
          <a:off x="472095" y="1296185"/>
          <a:ext cx="864123" cy="864123"/>
        </a:xfrm>
        <a:prstGeom prst="ellipse">
          <a:avLst/>
        </a:prstGeom>
        <a:solidFill>
          <a:schemeClr val="lt1">
            <a:hueOff val="0"/>
            <a:satOff val="0"/>
            <a:lumOff val="0"/>
            <a:alphaOff val="0"/>
          </a:schemeClr>
        </a:solidFill>
        <a:ln w="12700" cap="flat" cmpd="sng" algn="ctr">
          <a:solidFill>
            <a:schemeClr val="accent2">
              <a:hueOff val="-2469290"/>
              <a:satOff val="-916"/>
              <a:lumOff val="2092"/>
              <a:alphaOff val="0"/>
            </a:schemeClr>
          </a:solidFill>
          <a:prstDash val="solid"/>
        </a:ln>
        <a:effectLst/>
      </dsp:spPr>
      <dsp:style>
        <a:lnRef idx="2">
          <a:scrgbClr r="0" g="0" b="0"/>
        </a:lnRef>
        <a:fillRef idx="1">
          <a:scrgbClr r="0" g="0" b="0"/>
        </a:fillRef>
        <a:effectRef idx="0">
          <a:scrgbClr r="0" g="0" b="0"/>
        </a:effectRef>
        <a:fontRef idx="minor"/>
      </dsp:style>
    </dsp:sp>
    <dsp:sp modelId="{AA9AE2FC-5652-4CC0-A646-0638AF1F8362}">
      <dsp:nvSpPr>
        <dsp:cNvPr id="0" name=""/>
        <dsp:cNvSpPr/>
      </dsp:nvSpPr>
      <dsp:spPr>
        <a:xfrm>
          <a:off x="904156" y="2343914"/>
          <a:ext cx="9745732" cy="842921"/>
        </a:xfrm>
        <a:prstGeom prst="rect">
          <a:avLst/>
        </a:prstGeom>
        <a:solidFill>
          <a:srgbClr val="435337"/>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19"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customer can fill the reservoir with a hydroponic solution as suggested by the app. Every parameter of the crop can be viewed by the customer via the app through various sensors.  </a:t>
          </a:r>
          <a:endParaRPr lang="en-US" sz="1400" kern="1200" dirty="0"/>
        </a:p>
      </dsp:txBody>
      <dsp:txXfrm>
        <a:off x="904156" y="2343914"/>
        <a:ext cx="9745732" cy="842921"/>
      </dsp:txXfrm>
    </dsp:sp>
    <dsp:sp modelId="{885A4E61-952B-4D6D-8FA2-9726F281CCD7}">
      <dsp:nvSpPr>
        <dsp:cNvPr id="0" name=""/>
        <dsp:cNvSpPr/>
      </dsp:nvSpPr>
      <dsp:spPr>
        <a:xfrm>
          <a:off x="472095" y="2333313"/>
          <a:ext cx="864123" cy="864123"/>
        </a:xfrm>
        <a:prstGeom prst="ellipse">
          <a:avLst/>
        </a:prstGeom>
        <a:solidFill>
          <a:schemeClr val="lt1">
            <a:hueOff val="0"/>
            <a:satOff val="0"/>
            <a:lumOff val="0"/>
            <a:alphaOff val="0"/>
          </a:schemeClr>
        </a:solidFill>
        <a:ln w="12700" cap="flat" cmpd="sng" algn="ctr">
          <a:solidFill>
            <a:schemeClr val="accent2">
              <a:hueOff val="-4938581"/>
              <a:satOff val="-1833"/>
              <a:lumOff val="4183"/>
              <a:alphaOff val="0"/>
            </a:schemeClr>
          </a:solidFill>
          <a:prstDash val="solid"/>
        </a:ln>
        <a:effectLst/>
      </dsp:spPr>
      <dsp:style>
        <a:lnRef idx="2">
          <a:scrgbClr r="0" g="0" b="0"/>
        </a:lnRef>
        <a:fillRef idx="1">
          <a:scrgbClr r="0" g="0" b="0"/>
        </a:fillRef>
        <a:effectRef idx="0">
          <a:scrgbClr r="0" g="0" b="0"/>
        </a:effectRef>
        <a:fontRef idx="minor"/>
      </dsp:style>
    </dsp:sp>
    <dsp:sp modelId="{84CACB22-61DD-4AB0-8905-63B8AA3604E7}">
      <dsp:nvSpPr>
        <dsp:cNvPr id="0" name=""/>
        <dsp:cNvSpPr/>
      </dsp:nvSpPr>
      <dsp:spPr>
        <a:xfrm>
          <a:off x="507819" y="3328545"/>
          <a:ext cx="10142069" cy="947916"/>
        </a:xfrm>
        <a:prstGeom prst="rect">
          <a:avLst/>
        </a:prstGeom>
        <a:solidFill>
          <a:srgbClr val="666146"/>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8719"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The customer will get constant updates on when to refill the reservoir and harvesting period. When the crops are ready to harvest they can be sold and the process can be continued any time of the year</a:t>
          </a:r>
          <a:endParaRPr lang="en-US" sz="1400" kern="1200" dirty="0"/>
        </a:p>
      </dsp:txBody>
      <dsp:txXfrm>
        <a:off x="507819" y="3328545"/>
        <a:ext cx="10142069" cy="947916"/>
      </dsp:txXfrm>
    </dsp:sp>
    <dsp:sp modelId="{37F305D0-B9B6-4EB7-A0A1-3AAD0D500A2F}">
      <dsp:nvSpPr>
        <dsp:cNvPr id="0" name=""/>
        <dsp:cNvSpPr/>
      </dsp:nvSpPr>
      <dsp:spPr>
        <a:xfrm>
          <a:off x="75757" y="3370441"/>
          <a:ext cx="864123" cy="864123"/>
        </a:xfrm>
        <a:prstGeom prst="ellipse">
          <a:avLst/>
        </a:prstGeom>
        <a:solidFill>
          <a:schemeClr val="lt1">
            <a:hueOff val="0"/>
            <a:satOff val="0"/>
            <a:lumOff val="0"/>
            <a:alphaOff val="0"/>
          </a:schemeClr>
        </a:solidFill>
        <a:ln w="12700" cap="flat" cmpd="sng" algn="ctr">
          <a:solidFill>
            <a:schemeClr val="accent2">
              <a:hueOff val="-7407870"/>
              <a:satOff val="-2749"/>
              <a:lumOff val="627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95C7280-B57C-411E-A917-250F1B08AC30}" type="datetimeFigureOut">
              <a:rPr lang="en-US" smtClean="0"/>
              <a:t>6/21/2020</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1EEC417B-AAF0-4E95-B43F-6BED9D09B5F9}"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54973938"/>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5C7280-B57C-411E-A917-250F1B08AC3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C417B-AAF0-4E95-B43F-6BED9D09B5F9}" type="slidenum">
              <a:rPr lang="en-US" smtClean="0"/>
              <a:t>‹#›</a:t>
            </a:fld>
            <a:endParaRPr lang="en-US"/>
          </a:p>
        </p:txBody>
      </p:sp>
    </p:spTree>
    <p:extLst>
      <p:ext uri="{BB962C8B-B14F-4D97-AF65-F5344CB8AC3E}">
        <p14:creationId xmlns:p14="http://schemas.microsoft.com/office/powerpoint/2010/main" val="74282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95C7280-B57C-411E-A917-250F1B08AC30}" type="datetimeFigureOut">
              <a:rPr lang="en-US" smtClean="0"/>
              <a:t>6/21/2020</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EEC417B-AAF0-4E95-B43F-6BED9D09B5F9}"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8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5C7280-B57C-411E-A917-250F1B08AC30}" type="datetimeFigureOut">
              <a:rPr lang="en-US" smtClean="0"/>
              <a:t>6/21/2020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C417B-AAF0-4E95-B43F-6BED9D09B5F9}" type="slidenum">
              <a:rPr lang="en-US" smtClean="0"/>
              <a:t>‹#›</a:t>
            </a:fld>
            <a:endParaRPr lang="en-US"/>
          </a:p>
        </p:txBody>
      </p:sp>
    </p:spTree>
    <p:extLst>
      <p:ext uri="{BB962C8B-B14F-4D97-AF65-F5344CB8AC3E}">
        <p14:creationId xmlns:p14="http://schemas.microsoft.com/office/powerpoint/2010/main" val="25293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95C7280-B57C-411E-A917-250F1B08AC30}" type="datetimeFigureOut">
              <a:rPr lang="en-US" smtClean="0"/>
              <a:t>6/21/2020</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EEC417B-AAF0-4E95-B43F-6BED9D09B5F9}"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357961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5C7280-B57C-411E-A917-250F1B08AC30}" type="datetimeFigureOut">
              <a:rPr lang="en-US" smtClean="0"/>
              <a:t>6/21/2020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C417B-AAF0-4E95-B43F-6BED9D09B5F9}" type="slidenum">
              <a:rPr lang="en-US" smtClean="0"/>
              <a:t>‹#›</a:t>
            </a:fld>
            <a:endParaRPr lang="en-US"/>
          </a:p>
        </p:txBody>
      </p:sp>
    </p:spTree>
    <p:extLst>
      <p:ext uri="{BB962C8B-B14F-4D97-AF65-F5344CB8AC3E}">
        <p14:creationId xmlns:p14="http://schemas.microsoft.com/office/powerpoint/2010/main" val="3898098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5C7280-B57C-411E-A917-250F1B08AC30}" type="datetimeFigureOut">
              <a:rPr lang="en-US" smtClean="0"/>
              <a:t>6/21/2020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C417B-AAF0-4E95-B43F-6BED9D09B5F9}" type="slidenum">
              <a:rPr lang="en-US" smtClean="0"/>
              <a:t>‹#›</a:t>
            </a:fld>
            <a:endParaRPr lang="en-US"/>
          </a:p>
        </p:txBody>
      </p:sp>
    </p:spTree>
    <p:extLst>
      <p:ext uri="{BB962C8B-B14F-4D97-AF65-F5344CB8AC3E}">
        <p14:creationId xmlns:p14="http://schemas.microsoft.com/office/powerpoint/2010/main" val="145691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5C7280-B57C-411E-A917-250F1B08AC30}" type="datetimeFigureOut">
              <a:rPr lang="en-US" smtClean="0"/>
              <a:t>6/21/2020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C417B-AAF0-4E95-B43F-6BED9D09B5F9}" type="slidenum">
              <a:rPr lang="en-US" smtClean="0"/>
              <a:t>‹#›</a:t>
            </a:fld>
            <a:endParaRPr lang="en-US"/>
          </a:p>
        </p:txBody>
      </p:sp>
    </p:spTree>
    <p:extLst>
      <p:ext uri="{BB962C8B-B14F-4D97-AF65-F5344CB8AC3E}">
        <p14:creationId xmlns:p14="http://schemas.microsoft.com/office/powerpoint/2010/main" val="41169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95C7280-B57C-411E-A917-250F1B08AC30}" type="datetimeFigureOut">
              <a:rPr lang="en-US" smtClean="0"/>
              <a:t>6/21/2020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EC417B-AAF0-4E95-B43F-6BED9D09B5F9}" type="slidenum">
              <a:rPr lang="en-US" smtClean="0"/>
              <a:t>‹#›</a:t>
            </a:fld>
            <a:endParaRPr lang="en-US"/>
          </a:p>
        </p:txBody>
      </p:sp>
    </p:spTree>
    <p:extLst>
      <p:ext uri="{BB962C8B-B14F-4D97-AF65-F5344CB8AC3E}">
        <p14:creationId xmlns:p14="http://schemas.microsoft.com/office/powerpoint/2010/main" val="257987161"/>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95C7280-B57C-411E-A917-250F1B08AC30}" type="datetimeFigureOut">
              <a:rPr lang="en-US" smtClean="0"/>
              <a:t>6/21/2020</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EEC417B-AAF0-4E95-B43F-6BED9D09B5F9}" type="slidenum">
              <a:rPr lang="en-US" smtClean="0"/>
              <a:t>‹#›</a:t>
            </a:fld>
            <a:endParaRPr lang="en-US"/>
          </a:p>
        </p:txBody>
      </p:sp>
    </p:spTree>
    <p:extLst>
      <p:ext uri="{BB962C8B-B14F-4D97-AF65-F5344CB8AC3E}">
        <p14:creationId xmlns:p14="http://schemas.microsoft.com/office/powerpoint/2010/main" val="391699424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95C7280-B57C-411E-A917-250F1B08AC30}" type="datetimeFigureOut">
              <a:rPr lang="en-US" smtClean="0"/>
              <a:t>6/21/2020</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EEC417B-AAF0-4E95-B43F-6BED9D09B5F9}" type="slidenum">
              <a:rPr lang="en-US" smtClean="0"/>
              <a:t>‹#›</a:t>
            </a:fld>
            <a:endParaRPr lang="en-US"/>
          </a:p>
        </p:txBody>
      </p:sp>
    </p:spTree>
    <p:extLst>
      <p:ext uri="{BB962C8B-B14F-4D97-AF65-F5344CB8AC3E}">
        <p14:creationId xmlns:p14="http://schemas.microsoft.com/office/powerpoint/2010/main" val="286903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95C7280-B57C-411E-A917-250F1B08AC30}" type="datetimeFigureOut">
              <a:rPr lang="en-US" smtClean="0"/>
              <a:t>6/21/2020</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1EEC417B-AAF0-4E95-B43F-6BED9D09B5F9}"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533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46432" y="749547"/>
            <a:ext cx="4384458" cy="3349641"/>
          </a:xfrm>
        </p:spPr>
        <p:txBody>
          <a:bodyPr>
            <a:normAutofit/>
          </a:bodyPr>
          <a:lstStyle/>
          <a:p>
            <a:r>
              <a:rPr lang="en-US" sz="3600" b="1" u="sng" dirty="0">
                <a:solidFill>
                  <a:schemeClr val="bg1"/>
                </a:solidFill>
                <a:latin typeface="Monotype Corsiva" panose="03010101010201010101" pitchFamily="66" charset="0"/>
              </a:rPr>
              <a:t>Fully automated hydroponic system for small scale </a:t>
            </a:r>
            <a:r>
              <a:rPr lang="en-US" sz="3600" b="1" u="sng" dirty="0" smtClean="0">
                <a:solidFill>
                  <a:schemeClr val="bg1"/>
                </a:solidFill>
                <a:latin typeface="Monotype Corsiva" panose="03010101010201010101" pitchFamily="66" charset="0"/>
              </a:rPr>
              <a:t>production</a:t>
            </a:r>
            <a:endParaRPr lang="en-US" dirty="0">
              <a:solidFill>
                <a:schemeClr val="bg1"/>
              </a:solidFill>
              <a:latin typeface="Monotype Corsiva" panose="03010101010201010101" pitchFamily="66" charset="0"/>
            </a:endParaRPr>
          </a:p>
        </p:txBody>
      </p:sp>
      <p:sp>
        <p:nvSpPr>
          <p:cNvPr id="3" name="Subtitle 2"/>
          <p:cNvSpPr>
            <a:spLocks noGrp="1"/>
          </p:cNvSpPr>
          <p:nvPr>
            <p:ph type="subTitle" idx="1"/>
          </p:nvPr>
        </p:nvSpPr>
        <p:spPr>
          <a:xfrm>
            <a:off x="7920751" y="4676503"/>
            <a:ext cx="4110139" cy="1306634"/>
          </a:xfrm>
        </p:spPr>
        <p:txBody>
          <a:bodyPr>
            <a:normAutofit fontScale="92500" lnSpcReduction="20000"/>
          </a:bodyPr>
          <a:lstStyle/>
          <a:p>
            <a:pPr lvl="0">
              <a:lnSpc>
                <a:spcPct val="100000"/>
              </a:lnSpc>
              <a:spcBef>
                <a:spcPts val="0"/>
              </a:spcBef>
              <a:buSzPts val="2800"/>
            </a:pPr>
            <a:r>
              <a:rPr lang="en-GB" i="1" dirty="0" smtClean="0">
                <a:solidFill>
                  <a:schemeClr val="bg1"/>
                </a:solidFill>
                <a:latin typeface="Times New Roman" panose="02020603050405020304" pitchFamily="18" charset="0"/>
                <a:cs typeface="Times New Roman" panose="02020603050405020304" pitchFamily="18" charset="0"/>
              </a:rPr>
              <a:t>By:</a:t>
            </a:r>
          </a:p>
          <a:p>
            <a:pPr>
              <a:lnSpc>
                <a:spcPct val="100000"/>
              </a:lnSpc>
              <a:spcBef>
                <a:spcPts val="0"/>
              </a:spcBef>
              <a:buSzPts val="2800"/>
            </a:pPr>
            <a:r>
              <a:rPr lang="en-GB" i="1" dirty="0">
                <a:solidFill>
                  <a:schemeClr val="bg1"/>
                </a:solidFill>
                <a:latin typeface="Times New Roman" panose="02020603050405020304" pitchFamily="18" charset="0"/>
                <a:cs typeface="Times New Roman" panose="02020603050405020304" pitchFamily="18" charset="0"/>
              </a:rPr>
              <a:t>UMESH HARIHARA SUDAN M</a:t>
            </a:r>
          </a:p>
          <a:p>
            <a:pPr lvl="0">
              <a:lnSpc>
                <a:spcPct val="100000"/>
              </a:lnSpc>
              <a:spcBef>
                <a:spcPts val="0"/>
              </a:spcBef>
              <a:buSzPts val="2800"/>
            </a:pPr>
            <a:r>
              <a:rPr lang="en-GB" i="1" dirty="0" smtClean="0">
                <a:solidFill>
                  <a:schemeClr val="bg1"/>
                </a:solidFill>
                <a:latin typeface="Times New Roman" panose="02020603050405020304" pitchFamily="18" charset="0"/>
                <a:cs typeface="Times New Roman" panose="02020603050405020304" pitchFamily="18" charset="0"/>
              </a:rPr>
              <a:t>PIRYANKA </a:t>
            </a:r>
            <a:r>
              <a:rPr lang="en-GB" i="1" dirty="0">
                <a:solidFill>
                  <a:schemeClr val="bg1"/>
                </a:solidFill>
                <a:latin typeface="Times New Roman" panose="02020603050405020304" pitchFamily="18" charset="0"/>
                <a:cs typeface="Times New Roman" panose="02020603050405020304" pitchFamily="18" charset="0"/>
              </a:rPr>
              <a:t>K</a:t>
            </a:r>
            <a:br>
              <a:rPr lang="en-GB" i="1" dirty="0">
                <a:solidFill>
                  <a:schemeClr val="bg1"/>
                </a:solidFill>
                <a:latin typeface="Times New Roman" panose="02020603050405020304" pitchFamily="18" charset="0"/>
                <a:cs typeface="Times New Roman" panose="02020603050405020304" pitchFamily="18" charset="0"/>
              </a:rPr>
            </a:br>
            <a:r>
              <a:rPr lang="en-GB" i="1" dirty="0">
                <a:solidFill>
                  <a:schemeClr val="bg1"/>
                </a:solidFill>
                <a:latin typeface="Times New Roman" panose="02020603050405020304" pitchFamily="18" charset="0"/>
                <a:cs typeface="Times New Roman" panose="02020603050405020304" pitchFamily="18" charset="0"/>
              </a:rPr>
              <a:t>ROJIN RAJU </a:t>
            </a:r>
          </a:p>
          <a:p>
            <a:pPr lvl="0">
              <a:lnSpc>
                <a:spcPct val="100000"/>
              </a:lnSpc>
              <a:spcBef>
                <a:spcPts val="0"/>
              </a:spcBef>
              <a:buSzPts val="2800"/>
            </a:pPr>
            <a:r>
              <a:rPr lang="en-GB" i="1" dirty="0">
                <a:solidFill>
                  <a:schemeClr val="bg1"/>
                </a:solidFill>
                <a:latin typeface="Times New Roman" panose="02020603050405020304" pitchFamily="18" charset="0"/>
                <a:cs typeface="Times New Roman" panose="02020603050405020304" pitchFamily="18" charset="0"/>
              </a:rPr>
              <a:t>SRI SAKTICHARAN N</a:t>
            </a:r>
          </a:p>
          <a:p>
            <a:endParaRPr lang="en-US"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09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699" y="986356"/>
            <a:ext cx="8770571" cy="1560716"/>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2690949" y="2468510"/>
            <a:ext cx="8490808" cy="3651504"/>
          </a:xfrm>
        </p:spPr>
        <p:txBody>
          <a:bodyPr>
            <a:normAutofit/>
          </a:bodyPr>
          <a:lstStyle/>
          <a:p>
            <a:pPr marL="0" indent="0">
              <a:buNone/>
            </a:pPr>
            <a:r>
              <a:rPr lang="en-US" b="1" dirty="0"/>
              <a:t>Climate change and population increase </a:t>
            </a:r>
            <a:r>
              <a:rPr lang="en-US" dirty="0"/>
              <a:t>are some major threats to the community. Climate change has caused </a:t>
            </a:r>
            <a:r>
              <a:rPr lang="en-US" b="1" dirty="0"/>
              <a:t>a rise of 1 degree in earths temperature</a:t>
            </a:r>
            <a:r>
              <a:rPr lang="en-US" dirty="0"/>
              <a:t>. Continued changes in the frequency and intensity of precipitation, heat waves, and other extreme events are likely, all which will impact agricultural production. Furthermore, </a:t>
            </a:r>
            <a:r>
              <a:rPr lang="en-US" b="1" dirty="0"/>
              <a:t>compounded climate factors can decrease plant productivity</a:t>
            </a:r>
            <a:r>
              <a:rPr lang="en-US" dirty="0"/>
              <a:t>, resulting in </a:t>
            </a:r>
            <a:r>
              <a:rPr lang="en-US" b="1" dirty="0"/>
              <a:t>price increases </a:t>
            </a:r>
            <a:r>
              <a:rPr lang="en-US" dirty="0"/>
              <a:t>for many important agricultural crops. Global food production patterns would be fundamentally altered by climate change, causing </a:t>
            </a:r>
            <a:r>
              <a:rPr lang="en-US" b="1" dirty="0"/>
              <a:t>food insecurity, Increase in demand for food </a:t>
            </a:r>
            <a:r>
              <a:rPr lang="en-US" dirty="0"/>
              <a:t>because of small shifts in seasonality and water availability. </a:t>
            </a:r>
          </a:p>
          <a:p>
            <a:endParaRPr lang="en-US" dirty="0"/>
          </a:p>
        </p:txBody>
      </p:sp>
    </p:spTree>
    <p:extLst>
      <p:ext uri="{BB962C8B-B14F-4D97-AF65-F5344CB8AC3E}">
        <p14:creationId xmlns:p14="http://schemas.microsoft.com/office/powerpoint/2010/main" val="795408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195363"/>
            <a:ext cx="8770571" cy="1560716"/>
          </a:xfrm>
        </p:spPr>
        <p:txBody>
          <a:bodyPr/>
          <a:lstStyle/>
          <a:p>
            <a:pPr algn="ctr"/>
            <a:r>
              <a:rPr lang="en-US" dirty="0" smtClean="0"/>
              <a:t>Proposed solution</a:t>
            </a:r>
            <a:endParaRPr lang="en-US" dirty="0"/>
          </a:p>
        </p:txBody>
      </p:sp>
      <p:sp>
        <p:nvSpPr>
          <p:cNvPr id="3" name="Content Placeholder 2"/>
          <p:cNvSpPr>
            <a:spLocks noGrp="1"/>
          </p:cNvSpPr>
          <p:nvPr>
            <p:ph idx="1"/>
          </p:nvPr>
        </p:nvSpPr>
        <p:spPr/>
        <p:txBody>
          <a:bodyPr>
            <a:normAutofit/>
          </a:bodyPr>
          <a:lstStyle/>
          <a:p>
            <a:r>
              <a:rPr lang="en-US" b="1" dirty="0" smtClean="0"/>
              <a:t>Indoor </a:t>
            </a:r>
            <a:r>
              <a:rPr lang="en-US" b="1" dirty="0"/>
              <a:t>hydroponic vertical farm </a:t>
            </a:r>
            <a:r>
              <a:rPr lang="en-US" dirty="0"/>
              <a:t>is the most logical way to overcome the issues of lack of land, water and </a:t>
            </a:r>
            <a:r>
              <a:rPr lang="en-US" dirty="0" smtClean="0"/>
              <a:t>resources.</a:t>
            </a:r>
          </a:p>
          <a:p>
            <a:r>
              <a:rPr lang="en-US" dirty="0" smtClean="0"/>
              <a:t>In </a:t>
            </a:r>
            <a:r>
              <a:rPr lang="en-US" dirty="0"/>
              <a:t>a hydroponic farm the </a:t>
            </a:r>
            <a:r>
              <a:rPr lang="en-US" b="1" dirty="0"/>
              <a:t>crops are grown in the absence of soil </a:t>
            </a:r>
            <a:r>
              <a:rPr lang="en-US" dirty="0"/>
              <a:t>with only the </a:t>
            </a:r>
            <a:r>
              <a:rPr lang="en-US" b="1" dirty="0"/>
              <a:t>nutrient filled water </a:t>
            </a:r>
            <a:r>
              <a:rPr lang="en-US" dirty="0"/>
              <a:t>given to the </a:t>
            </a:r>
            <a:r>
              <a:rPr lang="en-US" dirty="0" smtClean="0"/>
              <a:t>roots.</a:t>
            </a:r>
          </a:p>
          <a:p>
            <a:r>
              <a:rPr lang="en-US" dirty="0" smtClean="0"/>
              <a:t>In  </a:t>
            </a:r>
            <a:r>
              <a:rPr lang="en-US" dirty="0"/>
              <a:t>order to make vertical farming a </a:t>
            </a:r>
            <a:r>
              <a:rPr lang="en-US" b="1" dirty="0"/>
              <a:t>more feasible </a:t>
            </a:r>
            <a:r>
              <a:rPr lang="en-US" dirty="0"/>
              <a:t>alternative we can provide a </a:t>
            </a:r>
            <a:r>
              <a:rPr lang="en-US" b="1" dirty="0"/>
              <a:t>fully automated </a:t>
            </a:r>
            <a:r>
              <a:rPr lang="en-US" dirty="0"/>
              <a:t>and </a:t>
            </a:r>
            <a:r>
              <a:rPr lang="en-US" b="1" dirty="0"/>
              <a:t>easily portable </a:t>
            </a:r>
            <a:r>
              <a:rPr lang="en-US" dirty="0"/>
              <a:t>solution </a:t>
            </a:r>
            <a:r>
              <a:rPr lang="en-US" b="1" dirty="0"/>
              <a:t>with the help of </a:t>
            </a:r>
            <a:r>
              <a:rPr lang="en-US" b="1" dirty="0" smtClean="0"/>
              <a:t>IOT</a:t>
            </a:r>
            <a:r>
              <a:rPr lang="en-US" dirty="0" smtClean="0"/>
              <a:t>.</a:t>
            </a:r>
          </a:p>
          <a:p>
            <a:r>
              <a:rPr lang="en-US" dirty="0" smtClean="0"/>
              <a:t>This </a:t>
            </a:r>
            <a:r>
              <a:rPr lang="en-US" dirty="0"/>
              <a:t>way people who are enthusiastic to try out vertical farming can easily exercise it, making vertical farming a </a:t>
            </a:r>
            <a:r>
              <a:rPr lang="en-US" b="1" dirty="0"/>
              <a:t>more commercially viable </a:t>
            </a:r>
            <a:r>
              <a:rPr lang="en-US" dirty="0"/>
              <a:t>solution</a:t>
            </a:r>
            <a:r>
              <a:rPr lang="en-US" dirty="0" smtClean="0"/>
              <a:t>.</a:t>
            </a:r>
            <a:endParaRPr lang="en-US" dirty="0"/>
          </a:p>
        </p:txBody>
      </p:sp>
    </p:spTree>
    <p:extLst>
      <p:ext uri="{BB962C8B-B14F-4D97-AF65-F5344CB8AC3E}">
        <p14:creationId xmlns:p14="http://schemas.microsoft.com/office/powerpoint/2010/main" val="2989178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4067" y="1260676"/>
            <a:ext cx="8770571" cy="1560716"/>
          </a:xfrm>
        </p:spPr>
        <p:txBody>
          <a:bodyPr/>
          <a:lstStyle/>
          <a:p>
            <a:pPr algn="ctr"/>
            <a:r>
              <a:rPr lang="en-US" dirty="0" smtClean="0"/>
              <a:t>Working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2786695"/>
              </p:ext>
            </p:extLst>
          </p:nvPr>
        </p:nvGraphicFramePr>
        <p:xfrm>
          <a:off x="992777" y="2246811"/>
          <a:ext cx="10711861" cy="4493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264182" y="2612570"/>
            <a:ext cx="345465" cy="646331"/>
          </a:xfrm>
          <a:prstGeom prst="rect">
            <a:avLst/>
          </a:prstGeom>
          <a:noFill/>
        </p:spPr>
        <p:txBody>
          <a:bodyPr wrap="square" rtlCol="0">
            <a:spAutoFit/>
          </a:bodyPr>
          <a:lstStyle/>
          <a:p>
            <a:r>
              <a:rPr lang="en-US" sz="3600" b="1" dirty="0" smtClean="0"/>
              <a:t>1</a:t>
            </a:r>
            <a:endParaRPr lang="en-US" sz="3600" b="1" dirty="0"/>
          </a:p>
        </p:txBody>
      </p:sp>
      <p:sp>
        <p:nvSpPr>
          <p:cNvPr id="6" name="TextBox 5"/>
          <p:cNvSpPr txBox="1"/>
          <p:nvPr/>
        </p:nvSpPr>
        <p:spPr>
          <a:xfrm>
            <a:off x="1274366" y="5743301"/>
            <a:ext cx="464470" cy="646331"/>
          </a:xfrm>
          <a:prstGeom prst="rect">
            <a:avLst/>
          </a:prstGeom>
          <a:noFill/>
        </p:spPr>
        <p:txBody>
          <a:bodyPr wrap="square" rtlCol="0">
            <a:spAutoFit/>
          </a:bodyPr>
          <a:lstStyle/>
          <a:p>
            <a:r>
              <a:rPr lang="en-US" sz="3600" b="1" dirty="0"/>
              <a:t>4</a:t>
            </a:r>
            <a:endParaRPr lang="en-US" sz="3600" b="1" dirty="0"/>
          </a:p>
        </p:txBody>
      </p:sp>
      <p:sp>
        <p:nvSpPr>
          <p:cNvPr id="7" name="TextBox 6"/>
          <p:cNvSpPr txBox="1"/>
          <p:nvPr/>
        </p:nvSpPr>
        <p:spPr>
          <a:xfrm>
            <a:off x="1762047" y="4720044"/>
            <a:ext cx="345465" cy="646331"/>
          </a:xfrm>
          <a:prstGeom prst="rect">
            <a:avLst/>
          </a:prstGeom>
          <a:noFill/>
        </p:spPr>
        <p:txBody>
          <a:bodyPr wrap="square" rtlCol="0">
            <a:spAutoFit/>
          </a:bodyPr>
          <a:lstStyle/>
          <a:p>
            <a:r>
              <a:rPr lang="en-US" sz="3600" b="1" dirty="0" smtClean="0"/>
              <a:t>3</a:t>
            </a:r>
            <a:endParaRPr lang="en-US" sz="3600" b="1" dirty="0"/>
          </a:p>
        </p:txBody>
      </p:sp>
      <p:sp>
        <p:nvSpPr>
          <p:cNvPr id="8" name="TextBox 7"/>
          <p:cNvSpPr txBox="1"/>
          <p:nvPr/>
        </p:nvSpPr>
        <p:spPr>
          <a:xfrm>
            <a:off x="1740275" y="3590009"/>
            <a:ext cx="345465" cy="646331"/>
          </a:xfrm>
          <a:prstGeom prst="rect">
            <a:avLst/>
          </a:prstGeom>
          <a:noFill/>
        </p:spPr>
        <p:txBody>
          <a:bodyPr wrap="square" rtlCol="0">
            <a:spAutoFit/>
          </a:bodyPr>
          <a:lstStyle/>
          <a:p>
            <a:r>
              <a:rPr lang="en-US" sz="3600" b="1" dirty="0"/>
              <a:t>2</a:t>
            </a:r>
            <a:endParaRPr lang="en-US" sz="3600" b="1" dirty="0"/>
          </a:p>
        </p:txBody>
      </p:sp>
    </p:spTree>
    <p:extLst>
      <p:ext uri="{BB962C8B-B14F-4D97-AF65-F5344CB8AC3E}">
        <p14:creationId xmlns:p14="http://schemas.microsoft.com/office/powerpoint/2010/main" val="154669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9326" y="1118385"/>
            <a:ext cx="8770571" cy="1560716"/>
          </a:xfrm>
        </p:spPr>
        <p:txBody>
          <a:bodyPr/>
          <a:lstStyle/>
          <a:p>
            <a:pPr algn="ctr"/>
            <a:r>
              <a:rPr lang="en-US" dirty="0" smtClean="0"/>
              <a:t>Diagram</a:t>
            </a:r>
            <a:endParaRPr lang="en-US"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68463"/>
          <a:stretch/>
        </p:blipFill>
        <p:spPr>
          <a:xfrm>
            <a:off x="242068" y="1193018"/>
            <a:ext cx="2527258" cy="5288517"/>
          </a:xfr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42547" t="30491" r="558"/>
          <a:stretch/>
        </p:blipFill>
        <p:spPr>
          <a:xfrm>
            <a:off x="4464749" y="1898743"/>
            <a:ext cx="5499463" cy="4540399"/>
          </a:xfrm>
          <a:prstGeom prst="rect">
            <a:avLst/>
          </a:prstGeom>
        </p:spPr>
      </p:pic>
    </p:spTree>
    <p:extLst>
      <p:ext uri="{BB962C8B-B14F-4D97-AF65-F5344CB8AC3E}">
        <p14:creationId xmlns:p14="http://schemas.microsoft.com/office/powerpoint/2010/main" val="2501873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25990"/>
            <a:ext cx="8770571" cy="1560716"/>
          </a:xfrm>
        </p:spPr>
        <p:txBody>
          <a:bodyPr/>
          <a:lstStyle/>
          <a:p>
            <a:pPr algn="ctr"/>
            <a:r>
              <a:rPr lang="en-US" dirty="0" smtClean="0"/>
              <a:t>Future Scope</a:t>
            </a:r>
            <a:endParaRPr lang="en-US" dirty="0"/>
          </a:p>
        </p:txBody>
      </p:sp>
      <p:sp>
        <p:nvSpPr>
          <p:cNvPr id="3" name="Content Placeholder 2"/>
          <p:cNvSpPr>
            <a:spLocks noGrp="1"/>
          </p:cNvSpPr>
          <p:nvPr>
            <p:ph idx="1"/>
          </p:nvPr>
        </p:nvSpPr>
        <p:spPr/>
        <p:txBody>
          <a:bodyPr/>
          <a:lstStyle/>
          <a:p>
            <a:r>
              <a:rPr lang="en-US" dirty="0"/>
              <a:t>The target beneficiaries for this project is anyone aspiring to make and sell </a:t>
            </a:r>
            <a:r>
              <a:rPr lang="en-US" b="1" dirty="0"/>
              <a:t>off-season crops </a:t>
            </a:r>
            <a:r>
              <a:rPr lang="en-US" dirty="0"/>
              <a:t>in the cityscape.</a:t>
            </a:r>
          </a:p>
          <a:p>
            <a:r>
              <a:rPr lang="en-US" dirty="0"/>
              <a:t>Our product can be used by </a:t>
            </a:r>
            <a:r>
              <a:rPr lang="en-US" b="1" dirty="0"/>
              <a:t>hotels to obtain fresh crops</a:t>
            </a:r>
            <a:r>
              <a:rPr lang="en-US" dirty="0"/>
              <a:t>.</a:t>
            </a:r>
          </a:p>
          <a:p>
            <a:r>
              <a:rPr lang="en-US" dirty="0"/>
              <a:t>Super markets and malls can also use this technology to </a:t>
            </a:r>
            <a:r>
              <a:rPr lang="en-US" b="1" dirty="0"/>
              <a:t>provide fresh food much cheaper </a:t>
            </a:r>
            <a:r>
              <a:rPr lang="en-US" dirty="0"/>
              <a:t>as transportation cost will not be an issue. They can grow plants in their premises. </a:t>
            </a:r>
          </a:p>
          <a:p>
            <a:r>
              <a:rPr lang="en-US" dirty="0"/>
              <a:t>This project aims to resolve the major problem that will faced by the community in future .(Taking the Increasing population in mind)</a:t>
            </a:r>
          </a:p>
          <a:p>
            <a:r>
              <a:rPr lang="en-US" dirty="0"/>
              <a:t>Round the year we can produce crops irrespective of the climatic conditions.</a:t>
            </a:r>
          </a:p>
          <a:p>
            <a:endParaRPr lang="en-US" dirty="0"/>
          </a:p>
        </p:txBody>
      </p:sp>
    </p:spTree>
    <p:extLst>
      <p:ext uri="{BB962C8B-B14F-4D97-AF65-F5344CB8AC3E}">
        <p14:creationId xmlns:p14="http://schemas.microsoft.com/office/powerpoint/2010/main" val="1830576100"/>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66</TotalTime>
  <Words>460</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Century Schoolbook</vt:lpstr>
      <vt:lpstr>Corbel</vt:lpstr>
      <vt:lpstr>Monotype Corsiva</vt:lpstr>
      <vt:lpstr>Times New Roman</vt:lpstr>
      <vt:lpstr>Feathered</vt:lpstr>
      <vt:lpstr>Fully automated hydroponic system for small scale production</vt:lpstr>
      <vt:lpstr>Introduction:</vt:lpstr>
      <vt:lpstr>Proposed solution</vt:lpstr>
      <vt:lpstr>Working</vt:lpstr>
      <vt:lpstr>Diagram</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Fully automated hydroponic system for small scale production</dc:title>
  <dc:creator>Windows User</dc:creator>
  <cp:lastModifiedBy>Windows User</cp:lastModifiedBy>
  <cp:revision>4</cp:revision>
  <dcterms:created xsi:type="dcterms:W3CDTF">2020-06-21T17:08:54Z</dcterms:created>
  <dcterms:modified xsi:type="dcterms:W3CDTF">2020-06-21T18:15:12Z</dcterms:modified>
</cp:coreProperties>
</file>