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0" r:id="rId1"/>
  </p:sldMasterIdLst>
  <p:notesMasterIdLst>
    <p:notesMasterId r:id="rId12"/>
  </p:notesMasterIdLst>
  <p:handoutMasterIdLst>
    <p:handoutMasterId r:id="rId13"/>
  </p:handoutMasterIdLst>
  <p:sldIdLst>
    <p:sldId id="257" r:id="rId2"/>
    <p:sldId id="258" r:id="rId3"/>
    <p:sldId id="270" r:id="rId4"/>
    <p:sldId id="282" r:id="rId5"/>
    <p:sldId id="265" r:id="rId6"/>
    <p:sldId id="259" r:id="rId7"/>
    <p:sldId id="261" r:id="rId8"/>
    <p:sldId id="262" r:id="rId9"/>
    <p:sldId id="281" r:id="rId10"/>
    <p:sldId id="263"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00" autoAdjust="0"/>
    <p:restoredTop sz="94718"/>
  </p:normalViewPr>
  <p:slideViewPr>
    <p:cSldViewPr snapToGrid="0">
      <p:cViewPr varScale="1">
        <p:scale>
          <a:sx n="156" d="100"/>
          <a:sy n="156" d="100"/>
        </p:scale>
        <p:origin x="776" y="168"/>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B26686-7204-4FDE-9B4D-455ACA12E17A}"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F036135C-418F-4C96-9226-1C398EFA4E7F}">
      <dgm:prSet phldrT="[Text]" custT="1"/>
      <dgm:spPr/>
      <dgm:t>
        <a:bodyPr/>
        <a:lstStyle/>
        <a:p>
          <a:r>
            <a:rPr lang="en-US" sz="1400" dirty="0"/>
            <a:t>The customer is provided with a rack with multiple levels of arrays which contains all the provisions for constant irrigation, temperature and light control, nutrient level monitoring, etc.</a:t>
          </a:r>
          <a:endParaRPr lang="en-US" sz="1600" dirty="0"/>
        </a:p>
      </dgm:t>
    </dgm:pt>
    <dgm:pt modelId="{601336A7-E4FF-42BD-BBB1-6A740A131D5C}" type="parTrans" cxnId="{4A036006-8C9F-4E94-81B8-414DD8E67A26}">
      <dgm:prSet/>
      <dgm:spPr/>
      <dgm:t>
        <a:bodyPr/>
        <a:lstStyle/>
        <a:p>
          <a:endParaRPr lang="en-US"/>
        </a:p>
      </dgm:t>
    </dgm:pt>
    <dgm:pt modelId="{1C0D536B-5F9E-45C1-9001-79978894B1A1}" type="sibTrans" cxnId="{4A036006-8C9F-4E94-81B8-414DD8E67A26}">
      <dgm:prSet/>
      <dgm:spPr/>
      <dgm:t>
        <a:bodyPr/>
        <a:lstStyle/>
        <a:p>
          <a:endParaRPr lang="en-US"/>
        </a:p>
      </dgm:t>
    </dgm:pt>
    <dgm:pt modelId="{1F2BD689-BF10-4B0B-BA8E-C52B1CB174E6}">
      <dgm:prSet phldrT="[Text]" custT="1"/>
      <dgm:spPr/>
      <dgm:t>
        <a:bodyPr/>
        <a:lstStyle/>
        <a:p>
          <a:r>
            <a:rPr lang="en-US" sz="1400" dirty="0"/>
            <a:t>The customer can choose any suitable crop and sow them in the arrays. The type of crop is updated to the system via an app.</a:t>
          </a:r>
        </a:p>
      </dgm:t>
    </dgm:pt>
    <dgm:pt modelId="{41AD8428-4162-4BBC-BD13-7FA374E79489}" type="parTrans" cxnId="{52DE67D1-2351-43B1-97DB-B4647F35659D}">
      <dgm:prSet/>
      <dgm:spPr/>
      <dgm:t>
        <a:bodyPr/>
        <a:lstStyle/>
        <a:p>
          <a:endParaRPr lang="en-US"/>
        </a:p>
      </dgm:t>
    </dgm:pt>
    <dgm:pt modelId="{F89848EF-687E-46B4-916C-8C730B1C5BF0}" type="sibTrans" cxnId="{52DE67D1-2351-43B1-97DB-B4647F35659D}">
      <dgm:prSet/>
      <dgm:spPr/>
      <dgm:t>
        <a:bodyPr/>
        <a:lstStyle/>
        <a:p>
          <a:endParaRPr lang="en-US"/>
        </a:p>
      </dgm:t>
    </dgm:pt>
    <dgm:pt modelId="{E0542417-2F0C-440B-89E8-E01D649773CF}">
      <dgm:prSet phldrT="[Text]" custT="1"/>
      <dgm:spPr/>
      <dgm:t>
        <a:bodyPr/>
        <a:lstStyle/>
        <a:p>
          <a:r>
            <a:rPr lang="en-US" sz="1400" dirty="0"/>
            <a:t>The customer can fill the reservoir with a hydroponic solution as suggested by the app. Every parameter of the crop can be viewed by the customer via the app through various sensors.  </a:t>
          </a:r>
        </a:p>
      </dgm:t>
    </dgm:pt>
    <dgm:pt modelId="{849A88CC-08C9-4184-9F46-C2649E239383}" type="parTrans" cxnId="{576F3CDF-F7AD-43EA-8AFE-1E67FC9A01D1}">
      <dgm:prSet/>
      <dgm:spPr/>
      <dgm:t>
        <a:bodyPr/>
        <a:lstStyle/>
        <a:p>
          <a:endParaRPr lang="en-US"/>
        </a:p>
      </dgm:t>
    </dgm:pt>
    <dgm:pt modelId="{7AE9E376-134C-4431-9766-ABBE416E62E4}" type="sibTrans" cxnId="{576F3CDF-F7AD-43EA-8AFE-1E67FC9A01D1}">
      <dgm:prSet/>
      <dgm:spPr/>
      <dgm:t>
        <a:bodyPr/>
        <a:lstStyle/>
        <a:p>
          <a:endParaRPr lang="en-US"/>
        </a:p>
      </dgm:t>
    </dgm:pt>
    <dgm:pt modelId="{D54C9B8A-630F-40C4-93BB-62BA58D1A2C2}">
      <dgm:prSet custT="1"/>
      <dgm:spPr/>
      <dgm:t>
        <a:bodyPr/>
        <a:lstStyle/>
        <a:p>
          <a:r>
            <a:rPr lang="en-US" sz="1400" dirty="0"/>
            <a:t>The customer will get constant updates on when to refill the reservoir and harvesting period. When the crops are ready to harvest they can be sold and the process can be continued any time of the year</a:t>
          </a:r>
        </a:p>
      </dgm:t>
    </dgm:pt>
    <dgm:pt modelId="{C5903959-3AE4-40F8-865C-4209655B1997}" type="parTrans" cxnId="{38E742E4-E3DA-4968-83C6-637DF15FE575}">
      <dgm:prSet/>
      <dgm:spPr/>
      <dgm:t>
        <a:bodyPr/>
        <a:lstStyle/>
        <a:p>
          <a:endParaRPr lang="en-US"/>
        </a:p>
      </dgm:t>
    </dgm:pt>
    <dgm:pt modelId="{A7D70C3A-05D6-4685-B5A4-2A5F6F051463}" type="sibTrans" cxnId="{38E742E4-E3DA-4968-83C6-637DF15FE575}">
      <dgm:prSet/>
      <dgm:spPr/>
      <dgm:t>
        <a:bodyPr/>
        <a:lstStyle/>
        <a:p>
          <a:endParaRPr lang="en-US"/>
        </a:p>
      </dgm:t>
    </dgm:pt>
    <dgm:pt modelId="{1440F3F8-EA54-4F31-8C3A-EA9CF400EC06}" type="pres">
      <dgm:prSet presAssocID="{21B26686-7204-4FDE-9B4D-455ACA12E17A}" presName="Name0" presStyleCnt="0">
        <dgm:presLayoutVars>
          <dgm:chMax val="7"/>
          <dgm:chPref val="7"/>
          <dgm:dir/>
        </dgm:presLayoutVars>
      </dgm:prSet>
      <dgm:spPr/>
    </dgm:pt>
    <dgm:pt modelId="{8AA666FF-AAC5-434C-9F1B-78B7E8234D16}" type="pres">
      <dgm:prSet presAssocID="{21B26686-7204-4FDE-9B4D-455ACA12E17A}" presName="Name1" presStyleCnt="0"/>
      <dgm:spPr/>
    </dgm:pt>
    <dgm:pt modelId="{DBC6BD26-BF79-4911-A54F-81612AC0DE27}" type="pres">
      <dgm:prSet presAssocID="{21B26686-7204-4FDE-9B4D-455ACA12E17A}" presName="cycle" presStyleCnt="0"/>
      <dgm:spPr/>
    </dgm:pt>
    <dgm:pt modelId="{6B8C45F3-3917-4A47-92A3-182BB63824FB}" type="pres">
      <dgm:prSet presAssocID="{21B26686-7204-4FDE-9B4D-455ACA12E17A}" presName="srcNode" presStyleLbl="node1" presStyleIdx="0" presStyleCnt="4"/>
      <dgm:spPr/>
    </dgm:pt>
    <dgm:pt modelId="{7462BE0C-4D5F-4353-A2E0-3F11B1B4E704}" type="pres">
      <dgm:prSet presAssocID="{21B26686-7204-4FDE-9B4D-455ACA12E17A}" presName="conn" presStyleLbl="parChTrans1D2" presStyleIdx="0" presStyleCnt="1"/>
      <dgm:spPr/>
    </dgm:pt>
    <dgm:pt modelId="{FB128E49-DAC4-4C16-8D7F-E230E88BE95E}" type="pres">
      <dgm:prSet presAssocID="{21B26686-7204-4FDE-9B4D-455ACA12E17A}" presName="extraNode" presStyleLbl="node1" presStyleIdx="0" presStyleCnt="4"/>
      <dgm:spPr/>
    </dgm:pt>
    <dgm:pt modelId="{FF4F50C0-0E77-4F0F-86B1-0A06324D297D}" type="pres">
      <dgm:prSet presAssocID="{21B26686-7204-4FDE-9B4D-455ACA12E17A}" presName="dstNode" presStyleLbl="node1" presStyleIdx="0" presStyleCnt="4"/>
      <dgm:spPr/>
    </dgm:pt>
    <dgm:pt modelId="{26870836-4155-45C9-9627-D7B4DF35A633}" type="pres">
      <dgm:prSet presAssocID="{F036135C-418F-4C96-9226-1C398EFA4E7F}" presName="text_1" presStyleLbl="node1" presStyleIdx="0" presStyleCnt="4" custScaleY="142739" custLinFactNeighborX="836" custLinFactNeighborY="510">
        <dgm:presLayoutVars>
          <dgm:bulletEnabled val="1"/>
        </dgm:presLayoutVars>
      </dgm:prSet>
      <dgm:spPr/>
    </dgm:pt>
    <dgm:pt modelId="{98730437-5B29-4552-9F81-2E070D8CFE9C}" type="pres">
      <dgm:prSet presAssocID="{F036135C-418F-4C96-9226-1C398EFA4E7F}" presName="accent_1" presStyleCnt="0"/>
      <dgm:spPr/>
    </dgm:pt>
    <dgm:pt modelId="{331F0DE1-2224-45CF-970B-E26C76465AD6}" type="pres">
      <dgm:prSet presAssocID="{F036135C-418F-4C96-9226-1C398EFA4E7F}" presName="accentRepeatNode" presStyleLbl="solidFgAcc1" presStyleIdx="0" presStyleCnt="4"/>
      <dgm:spPr/>
    </dgm:pt>
    <dgm:pt modelId="{FDDFDA19-AD72-4C61-8D39-9E2A29300FB1}" type="pres">
      <dgm:prSet presAssocID="{1F2BD689-BF10-4B0B-BA8E-C52B1CB174E6}" presName="text_2" presStyleLbl="node1" presStyleIdx="1" presStyleCnt="4" custScaleY="139717">
        <dgm:presLayoutVars>
          <dgm:bulletEnabled val="1"/>
        </dgm:presLayoutVars>
      </dgm:prSet>
      <dgm:spPr/>
    </dgm:pt>
    <dgm:pt modelId="{8455AD57-5677-481E-B513-9C40CCA60FA5}" type="pres">
      <dgm:prSet presAssocID="{1F2BD689-BF10-4B0B-BA8E-C52B1CB174E6}" presName="accent_2" presStyleCnt="0"/>
      <dgm:spPr/>
    </dgm:pt>
    <dgm:pt modelId="{C4CD42E3-B918-4812-8CB8-9F421707CD4F}" type="pres">
      <dgm:prSet presAssocID="{1F2BD689-BF10-4B0B-BA8E-C52B1CB174E6}" presName="accentRepeatNode" presStyleLbl="solidFgAcc1" presStyleIdx="1" presStyleCnt="4"/>
      <dgm:spPr/>
    </dgm:pt>
    <dgm:pt modelId="{AA9AE2FC-5652-4CC0-A646-0638AF1F8362}" type="pres">
      <dgm:prSet presAssocID="{E0542417-2F0C-440B-89E8-E01D649773CF}" presName="text_3" presStyleLbl="node1" presStyleIdx="2" presStyleCnt="4" custScaleY="121933">
        <dgm:presLayoutVars>
          <dgm:bulletEnabled val="1"/>
        </dgm:presLayoutVars>
      </dgm:prSet>
      <dgm:spPr/>
    </dgm:pt>
    <dgm:pt modelId="{AB4D1E4C-DAFA-4988-B3F0-1C652D5A29FE}" type="pres">
      <dgm:prSet presAssocID="{E0542417-2F0C-440B-89E8-E01D649773CF}" presName="accent_3" presStyleCnt="0"/>
      <dgm:spPr/>
    </dgm:pt>
    <dgm:pt modelId="{885A4E61-952B-4D6D-8FA2-9726F281CCD7}" type="pres">
      <dgm:prSet presAssocID="{E0542417-2F0C-440B-89E8-E01D649773CF}" presName="accentRepeatNode" presStyleLbl="solidFgAcc1" presStyleIdx="2" presStyleCnt="4"/>
      <dgm:spPr/>
    </dgm:pt>
    <dgm:pt modelId="{84CACB22-61DD-4AB0-8905-63B8AA3604E7}" type="pres">
      <dgm:prSet presAssocID="{D54C9B8A-630F-40C4-93BB-62BA58D1A2C2}" presName="text_4" presStyleLbl="node1" presStyleIdx="3" presStyleCnt="4" custScaleY="137121">
        <dgm:presLayoutVars>
          <dgm:bulletEnabled val="1"/>
        </dgm:presLayoutVars>
      </dgm:prSet>
      <dgm:spPr/>
    </dgm:pt>
    <dgm:pt modelId="{0C05319E-AE5D-4710-9249-2F8ED737DE5D}" type="pres">
      <dgm:prSet presAssocID="{D54C9B8A-630F-40C4-93BB-62BA58D1A2C2}" presName="accent_4" presStyleCnt="0"/>
      <dgm:spPr/>
    </dgm:pt>
    <dgm:pt modelId="{37F305D0-B9B6-4EB7-A0A1-3AAD0D500A2F}" type="pres">
      <dgm:prSet presAssocID="{D54C9B8A-630F-40C4-93BB-62BA58D1A2C2}" presName="accentRepeatNode" presStyleLbl="solidFgAcc1" presStyleIdx="3" presStyleCnt="4"/>
      <dgm:spPr/>
    </dgm:pt>
  </dgm:ptLst>
  <dgm:cxnLst>
    <dgm:cxn modelId="{C34E6205-C7A5-4695-BBCA-AF3636B49CD1}" type="presOf" srcId="{1F2BD689-BF10-4B0B-BA8E-C52B1CB174E6}" destId="{FDDFDA19-AD72-4C61-8D39-9E2A29300FB1}" srcOrd="0" destOrd="0" presId="urn:microsoft.com/office/officeart/2008/layout/VerticalCurvedList"/>
    <dgm:cxn modelId="{4A036006-8C9F-4E94-81B8-414DD8E67A26}" srcId="{21B26686-7204-4FDE-9B4D-455ACA12E17A}" destId="{F036135C-418F-4C96-9226-1C398EFA4E7F}" srcOrd="0" destOrd="0" parTransId="{601336A7-E4FF-42BD-BBB1-6A740A131D5C}" sibTransId="{1C0D536B-5F9E-45C1-9001-79978894B1A1}"/>
    <dgm:cxn modelId="{B903D213-A95B-48D7-B2A8-A310F43A259D}" type="presOf" srcId="{E0542417-2F0C-440B-89E8-E01D649773CF}" destId="{AA9AE2FC-5652-4CC0-A646-0638AF1F8362}" srcOrd="0" destOrd="0" presId="urn:microsoft.com/office/officeart/2008/layout/VerticalCurvedList"/>
    <dgm:cxn modelId="{1420871D-CD2F-46CD-AA50-519319B346DB}" type="presOf" srcId="{D54C9B8A-630F-40C4-93BB-62BA58D1A2C2}" destId="{84CACB22-61DD-4AB0-8905-63B8AA3604E7}" srcOrd="0" destOrd="0" presId="urn:microsoft.com/office/officeart/2008/layout/VerticalCurvedList"/>
    <dgm:cxn modelId="{28FE0E37-F7A5-4B1C-BB54-35E637A1B663}" type="presOf" srcId="{21B26686-7204-4FDE-9B4D-455ACA12E17A}" destId="{1440F3F8-EA54-4F31-8C3A-EA9CF400EC06}" srcOrd="0" destOrd="0" presId="urn:microsoft.com/office/officeart/2008/layout/VerticalCurvedList"/>
    <dgm:cxn modelId="{77592753-1E1C-47C2-947D-D26B9F76FC49}" type="presOf" srcId="{1C0D536B-5F9E-45C1-9001-79978894B1A1}" destId="{7462BE0C-4D5F-4353-A2E0-3F11B1B4E704}" srcOrd="0" destOrd="0" presId="urn:microsoft.com/office/officeart/2008/layout/VerticalCurvedList"/>
    <dgm:cxn modelId="{99C94975-65AB-4C1F-8697-B1303D48833B}" type="presOf" srcId="{F036135C-418F-4C96-9226-1C398EFA4E7F}" destId="{26870836-4155-45C9-9627-D7B4DF35A633}" srcOrd="0" destOrd="0" presId="urn:microsoft.com/office/officeart/2008/layout/VerticalCurvedList"/>
    <dgm:cxn modelId="{52DE67D1-2351-43B1-97DB-B4647F35659D}" srcId="{21B26686-7204-4FDE-9B4D-455ACA12E17A}" destId="{1F2BD689-BF10-4B0B-BA8E-C52B1CB174E6}" srcOrd="1" destOrd="0" parTransId="{41AD8428-4162-4BBC-BD13-7FA374E79489}" sibTransId="{F89848EF-687E-46B4-916C-8C730B1C5BF0}"/>
    <dgm:cxn modelId="{576F3CDF-F7AD-43EA-8AFE-1E67FC9A01D1}" srcId="{21B26686-7204-4FDE-9B4D-455ACA12E17A}" destId="{E0542417-2F0C-440B-89E8-E01D649773CF}" srcOrd="2" destOrd="0" parTransId="{849A88CC-08C9-4184-9F46-C2649E239383}" sibTransId="{7AE9E376-134C-4431-9766-ABBE416E62E4}"/>
    <dgm:cxn modelId="{38E742E4-E3DA-4968-83C6-637DF15FE575}" srcId="{21B26686-7204-4FDE-9B4D-455ACA12E17A}" destId="{D54C9B8A-630F-40C4-93BB-62BA58D1A2C2}" srcOrd="3" destOrd="0" parTransId="{C5903959-3AE4-40F8-865C-4209655B1997}" sibTransId="{A7D70C3A-05D6-4685-B5A4-2A5F6F051463}"/>
    <dgm:cxn modelId="{BE8FC641-D462-48E5-83FA-DF499C87C091}" type="presParOf" srcId="{1440F3F8-EA54-4F31-8C3A-EA9CF400EC06}" destId="{8AA666FF-AAC5-434C-9F1B-78B7E8234D16}" srcOrd="0" destOrd="0" presId="urn:microsoft.com/office/officeart/2008/layout/VerticalCurvedList"/>
    <dgm:cxn modelId="{EF78A93C-710A-4AD2-B40D-843987E21EBE}" type="presParOf" srcId="{8AA666FF-AAC5-434C-9F1B-78B7E8234D16}" destId="{DBC6BD26-BF79-4911-A54F-81612AC0DE27}" srcOrd="0" destOrd="0" presId="urn:microsoft.com/office/officeart/2008/layout/VerticalCurvedList"/>
    <dgm:cxn modelId="{D1D9A4A9-6BB7-44D4-BBE1-707B78E50E07}" type="presParOf" srcId="{DBC6BD26-BF79-4911-A54F-81612AC0DE27}" destId="{6B8C45F3-3917-4A47-92A3-182BB63824FB}" srcOrd="0" destOrd="0" presId="urn:microsoft.com/office/officeart/2008/layout/VerticalCurvedList"/>
    <dgm:cxn modelId="{BC9C0718-0519-4EC5-8A3D-B334566819D9}" type="presParOf" srcId="{DBC6BD26-BF79-4911-A54F-81612AC0DE27}" destId="{7462BE0C-4D5F-4353-A2E0-3F11B1B4E704}" srcOrd="1" destOrd="0" presId="urn:microsoft.com/office/officeart/2008/layout/VerticalCurvedList"/>
    <dgm:cxn modelId="{416DE070-E808-4E48-9044-4EEC823BAAD0}" type="presParOf" srcId="{DBC6BD26-BF79-4911-A54F-81612AC0DE27}" destId="{FB128E49-DAC4-4C16-8D7F-E230E88BE95E}" srcOrd="2" destOrd="0" presId="urn:microsoft.com/office/officeart/2008/layout/VerticalCurvedList"/>
    <dgm:cxn modelId="{E00B576B-16AB-4739-BE59-AD0944CF447A}" type="presParOf" srcId="{DBC6BD26-BF79-4911-A54F-81612AC0DE27}" destId="{FF4F50C0-0E77-4F0F-86B1-0A06324D297D}" srcOrd="3" destOrd="0" presId="urn:microsoft.com/office/officeart/2008/layout/VerticalCurvedList"/>
    <dgm:cxn modelId="{9ADDDC9B-DF15-4C81-9686-E10F497501E9}" type="presParOf" srcId="{8AA666FF-AAC5-434C-9F1B-78B7E8234D16}" destId="{26870836-4155-45C9-9627-D7B4DF35A633}" srcOrd="1" destOrd="0" presId="urn:microsoft.com/office/officeart/2008/layout/VerticalCurvedList"/>
    <dgm:cxn modelId="{9D9AFA2B-F15C-45CA-BB4E-E04BE56D17F6}" type="presParOf" srcId="{8AA666FF-AAC5-434C-9F1B-78B7E8234D16}" destId="{98730437-5B29-4552-9F81-2E070D8CFE9C}" srcOrd="2" destOrd="0" presId="urn:microsoft.com/office/officeart/2008/layout/VerticalCurvedList"/>
    <dgm:cxn modelId="{69EF76A0-0D94-402F-8F2E-084B5120B60B}" type="presParOf" srcId="{98730437-5B29-4552-9F81-2E070D8CFE9C}" destId="{331F0DE1-2224-45CF-970B-E26C76465AD6}" srcOrd="0" destOrd="0" presId="urn:microsoft.com/office/officeart/2008/layout/VerticalCurvedList"/>
    <dgm:cxn modelId="{D63C24F4-A08D-4482-BE04-EFB3BDF2A9FA}" type="presParOf" srcId="{8AA666FF-AAC5-434C-9F1B-78B7E8234D16}" destId="{FDDFDA19-AD72-4C61-8D39-9E2A29300FB1}" srcOrd="3" destOrd="0" presId="urn:microsoft.com/office/officeart/2008/layout/VerticalCurvedList"/>
    <dgm:cxn modelId="{5BD017FC-223A-4C31-9582-495D1451E05E}" type="presParOf" srcId="{8AA666FF-AAC5-434C-9F1B-78B7E8234D16}" destId="{8455AD57-5677-481E-B513-9C40CCA60FA5}" srcOrd="4" destOrd="0" presId="urn:microsoft.com/office/officeart/2008/layout/VerticalCurvedList"/>
    <dgm:cxn modelId="{30B5D034-2BB6-4EC7-BE94-772B49862526}" type="presParOf" srcId="{8455AD57-5677-481E-B513-9C40CCA60FA5}" destId="{C4CD42E3-B918-4812-8CB8-9F421707CD4F}" srcOrd="0" destOrd="0" presId="urn:microsoft.com/office/officeart/2008/layout/VerticalCurvedList"/>
    <dgm:cxn modelId="{0ED86658-1900-4ABC-935B-4986AF818F7F}" type="presParOf" srcId="{8AA666FF-AAC5-434C-9F1B-78B7E8234D16}" destId="{AA9AE2FC-5652-4CC0-A646-0638AF1F8362}" srcOrd="5" destOrd="0" presId="urn:microsoft.com/office/officeart/2008/layout/VerticalCurvedList"/>
    <dgm:cxn modelId="{43117708-DB1E-463A-8281-D08BF3D8514E}" type="presParOf" srcId="{8AA666FF-AAC5-434C-9F1B-78B7E8234D16}" destId="{AB4D1E4C-DAFA-4988-B3F0-1C652D5A29FE}" srcOrd="6" destOrd="0" presId="urn:microsoft.com/office/officeart/2008/layout/VerticalCurvedList"/>
    <dgm:cxn modelId="{619878B6-8734-4EC6-81D3-D8E998AAD0C7}" type="presParOf" srcId="{AB4D1E4C-DAFA-4988-B3F0-1C652D5A29FE}" destId="{885A4E61-952B-4D6D-8FA2-9726F281CCD7}" srcOrd="0" destOrd="0" presId="urn:microsoft.com/office/officeart/2008/layout/VerticalCurvedList"/>
    <dgm:cxn modelId="{184F649D-7A28-4A22-94D8-9C486F1132AD}" type="presParOf" srcId="{8AA666FF-AAC5-434C-9F1B-78B7E8234D16}" destId="{84CACB22-61DD-4AB0-8905-63B8AA3604E7}" srcOrd="7" destOrd="0" presId="urn:microsoft.com/office/officeart/2008/layout/VerticalCurvedList"/>
    <dgm:cxn modelId="{A2E2172D-15B9-4E1E-82AD-90BEDE1EAC9E}" type="presParOf" srcId="{8AA666FF-AAC5-434C-9F1B-78B7E8234D16}" destId="{0C05319E-AE5D-4710-9249-2F8ED737DE5D}" srcOrd="8" destOrd="0" presId="urn:microsoft.com/office/officeart/2008/layout/VerticalCurvedList"/>
    <dgm:cxn modelId="{91CE96F2-2793-423F-AC5E-76F616D70B1A}" type="presParOf" srcId="{0C05319E-AE5D-4710-9249-2F8ED737DE5D}" destId="{37F305D0-B9B6-4EB7-A0A1-3AAD0D500A2F}"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2BE0C-4D5F-4353-A2E0-3F11B1B4E704}">
      <dsp:nvSpPr>
        <dsp:cNvPr id="0" name=""/>
        <dsp:cNvSpPr/>
      </dsp:nvSpPr>
      <dsp:spPr>
        <a:xfrm>
          <a:off x="-2795294" y="-430906"/>
          <a:ext cx="3335685" cy="3335685"/>
        </a:xfrm>
        <a:prstGeom prst="blockArc">
          <a:avLst>
            <a:gd name="adj1" fmla="val 18900000"/>
            <a:gd name="adj2" fmla="val 2700000"/>
            <a:gd name="adj3" fmla="val 648"/>
          </a:avLst>
        </a:prstGeom>
        <a:noFill/>
        <a:ln w="19050" cap="rnd"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870836-4155-45C9-9627-D7B4DF35A633}">
      <dsp:nvSpPr>
        <dsp:cNvPr id="0" name=""/>
        <dsp:cNvSpPr/>
      </dsp:nvSpPr>
      <dsp:spPr>
        <a:xfrm>
          <a:off x="313687" y="110804"/>
          <a:ext cx="8735719" cy="543236"/>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2086"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t>The customer is provided with a rack with multiple levels of arrays which contains all the provisions for constant irrigation, temperature and light control, nutrient level monitoring, etc.</a:t>
          </a:r>
          <a:endParaRPr lang="en-US" sz="1600" kern="1200" dirty="0"/>
        </a:p>
      </dsp:txBody>
      <dsp:txXfrm>
        <a:off x="313687" y="110804"/>
        <a:ext cx="8735719" cy="543236"/>
      </dsp:txXfrm>
    </dsp:sp>
    <dsp:sp modelId="{331F0DE1-2224-45CF-970B-E26C76465AD6}">
      <dsp:nvSpPr>
        <dsp:cNvPr id="0" name=""/>
        <dsp:cNvSpPr/>
      </dsp:nvSpPr>
      <dsp:spPr>
        <a:xfrm>
          <a:off x="45752" y="142618"/>
          <a:ext cx="475725" cy="475725"/>
        </a:xfrm>
        <a:prstGeom prst="ellipse">
          <a:avLst/>
        </a:prstGeom>
        <a:solidFill>
          <a:schemeClr val="lt1">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DFDA19-AD72-4C61-8D39-9E2A29300FB1}">
      <dsp:nvSpPr>
        <dsp:cNvPr id="0" name=""/>
        <dsp:cNvSpPr/>
      </dsp:nvSpPr>
      <dsp:spPr>
        <a:xfrm>
          <a:off x="501810" y="685583"/>
          <a:ext cx="8517524" cy="531735"/>
        </a:xfrm>
        <a:prstGeom prst="rect">
          <a:avLst/>
        </a:prstGeom>
        <a:solidFill>
          <a:schemeClr val="accent2">
            <a:hueOff val="-988095"/>
            <a:satOff val="4733"/>
            <a:lumOff val="437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2086"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t>The customer can choose any suitable crop and sow them in the arrays. The type of crop is updated to the system via an app.</a:t>
          </a:r>
        </a:p>
      </dsp:txBody>
      <dsp:txXfrm>
        <a:off x="501810" y="685583"/>
        <a:ext cx="8517524" cy="531735"/>
      </dsp:txXfrm>
    </dsp:sp>
    <dsp:sp modelId="{C4CD42E3-B918-4812-8CB8-9F421707CD4F}">
      <dsp:nvSpPr>
        <dsp:cNvPr id="0" name=""/>
        <dsp:cNvSpPr/>
      </dsp:nvSpPr>
      <dsp:spPr>
        <a:xfrm>
          <a:off x="263947" y="713588"/>
          <a:ext cx="475725" cy="475725"/>
        </a:xfrm>
        <a:prstGeom prst="ellipse">
          <a:avLst/>
        </a:prstGeom>
        <a:solidFill>
          <a:schemeClr val="lt1">
            <a:hueOff val="0"/>
            <a:satOff val="0"/>
            <a:lumOff val="0"/>
            <a:alphaOff val="0"/>
          </a:schemeClr>
        </a:solidFill>
        <a:ln w="19050" cap="rnd" cmpd="sng" algn="ctr">
          <a:solidFill>
            <a:schemeClr val="accent2">
              <a:hueOff val="-988095"/>
              <a:satOff val="4733"/>
              <a:lumOff val="4379"/>
              <a:alphaOff val="0"/>
            </a:schemeClr>
          </a:solidFill>
          <a:prstDash val="solid"/>
        </a:ln>
        <a:effectLst/>
      </dsp:spPr>
      <dsp:style>
        <a:lnRef idx="2">
          <a:scrgbClr r="0" g="0" b="0"/>
        </a:lnRef>
        <a:fillRef idx="1">
          <a:scrgbClr r="0" g="0" b="0"/>
        </a:fillRef>
        <a:effectRef idx="0">
          <a:scrgbClr r="0" g="0" b="0"/>
        </a:effectRef>
        <a:fontRef idx="minor"/>
      </dsp:style>
    </dsp:sp>
    <dsp:sp modelId="{AA9AE2FC-5652-4CC0-A646-0638AF1F8362}">
      <dsp:nvSpPr>
        <dsp:cNvPr id="0" name=""/>
        <dsp:cNvSpPr/>
      </dsp:nvSpPr>
      <dsp:spPr>
        <a:xfrm>
          <a:off x="501810" y="1290394"/>
          <a:ext cx="8517524" cy="464053"/>
        </a:xfrm>
        <a:prstGeom prst="rect">
          <a:avLst/>
        </a:prstGeom>
        <a:solidFill>
          <a:schemeClr val="accent2">
            <a:hueOff val="-1976191"/>
            <a:satOff val="9467"/>
            <a:lumOff val="875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2086"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t>The customer can fill the reservoir with a hydroponic solution as suggested by the app. Every parameter of the crop can be viewed by the customer via the app through various sensors.  </a:t>
          </a:r>
        </a:p>
      </dsp:txBody>
      <dsp:txXfrm>
        <a:off x="501810" y="1290394"/>
        <a:ext cx="8517524" cy="464053"/>
      </dsp:txXfrm>
    </dsp:sp>
    <dsp:sp modelId="{885A4E61-952B-4D6D-8FA2-9726F281CCD7}">
      <dsp:nvSpPr>
        <dsp:cNvPr id="0" name=""/>
        <dsp:cNvSpPr/>
      </dsp:nvSpPr>
      <dsp:spPr>
        <a:xfrm>
          <a:off x="263947" y="1284558"/>
          <a:ext cx="475725" cy="475725"/>
        </a:xfrm>
        <a:prstGeom prst="ellipse">
          <a:avLst/>
        </a:prstGeom>
        <a:solidFill>
          <a:schemeClr val="lt1">
            <a:hueOff val="0"/>
            <a:satOff val="0"/>
            <a:lumOff val="0"/>
            <a:alphaOff val="0"/>
          </a:schemeClr>
        </a:solidFill>
        <a:ln w="19050" cap="rnd" cmpd="sng" algn="ctr">
          <a:solidFill>
            <a:schemeClr val="accent2">
              <a:hueOff val="-1976191"/>
              <a:satOff val="9467"/>
              <a:lumOff val="8758"/>
              <a:alphaOff val="0"/>
            </a:schemeClr>
          </a:solidFill>
          <a:prstDash val="solid"/>
        </a:ln>
        <a:effectLst/>
      </dsp:spPr>
      <dsp:style>
        <a:lnRef idx="2">
          <a:scrgbClr r="0" g="0" b="0"/>
        </a:lnRef>
        <a:fillRef idx="1">
          <a:scrgbClr r="0" g="0" b="0"/>
        </a:fillRef>
        <a:effectRef idx="0">
          <a:scrgbClr r="0" g="0" b="0"/>
        </a:effectRef>
        <a:fontRef idx="minor"/>
      </dsp:style>
    </dsp:sp>
    <dsp:sp modelId="{84CACB22-61DD-4AB0-8905-63B8AA3604E7}">
      <dsp:nvSpPr>
        <dsp:cNvPr id="0" name=""/>
        <dsp:cNvSpPr/>
      </dsp:nvSpPr>
      <dsp:spPr>
        <a:xfrm>
          <a:off x="283614" y="1832463"/>
          <a:ext cx="8735719" cy="521855"/>
        </a:xfrm>
        <a:prstGeom prst="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2086" tIns="35560" rIns="35560" bIns="35560" numCol="1" spcCol="1270" anchor="ctr" anchorCtr="0">
          <a:noAutofit/>
        </a:bodyPr>
        <a:lstStyle/>
        <a:p>
          <a:pPr marL="0" lvl="0" indent="0" algn="l" defTabSz="622300">
            <a:lnSpc>
              <a:spcPct val="90000"/>
            </a:lnSpc>
            <a:spcBef>
              <a:spcPct val="0"/>
            </a:spcBef>
            <a:spcAft>
              <a:spcPct val="35000"/>
            </a:spcAft>
            <a:buNone/>
          </a:pPr>
          <a:r>
            <a:rPr lang="en-US" sz="1400" kern="1200" dirty="0"/>
            <a:t>The customer will get constant updates on when to refill the reservoir and harvesting period. When the crops are ready to harvest they can be sold and the process can be continued any time of the year</a:t>
          </a:r>
        </a:p>
      </dsp:txBody>
      <dsp:txXfrm>
        <a:off x="283614" y="1832463"/>
        <a:ext cx="8735719" cy="521855"/>
      </dsp:txXfrm>
    </dsp:sp>
    <dsp:sp modelId="{37F305D0-B9B6-4EB7-A0A1-3AAD0D500A2F}">
      <dsp:nvSpPr>
        <dsp:cNvPr id="0" name=""/>
        <dsp:cNvSpPr/>
      </dsp:nvSpPr>
      <dsp:spPr>
        <a:xfrm>
          <a:off x="45752" y="1855528"/>
          <a:ext cx="475725" cy="475725"/>
        </a:xfrm>
        <a:prstGeom prst="ellipse">
          <a:avLst/>
        </a:prstGeom>
        <a:solidFill>
          <a:schemeClr val="lt1">
            <a:hueOff val="0"/>
            <a:satOff val="0"/>
            <a:lumOff val="0"/>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C42F96-4109-45A9-B027-57D7C8A93833}" type="datetimeFigureOut">
              <a:rPr lang="en-IN" smtClean="0"/>
              <a:t>12/01/25</a:t>
            </a:fld>
            <a:endParaRPr lang="en-IN"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4DBE58-EB2F-4F41-8C22-68ED28296C26}" type="slidenum">
              <a:rPr lang="en-IN" smtClean="0"/>
              <a:t>‹#›</a:t>
            </a:fld>
            <a:endParaRPr lang="en-IN" dirty="0"/>
          </a:p>
        </p:txBody>
      </p:sp>
    </p:spTree>
    <p:extLst>
      <p:ext uri="{BB962C8B-B14F-4D97-AF65-F5344CB8AC3E}">
        <p14:creationId xmlns:p14="http://schemas.microsoft.com/office/powerpoint/2010/main" val="32099386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extLst>
      <p:ext uri="{BB962C8B-B14F-4D97-AF65-F5344CB8AC3E}">
        <p14:creationId xmlns:p14="http://schemas.microsoft.com/office/powerpoint/2010/main" val="8993583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85546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908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77747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7e91d6700b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7e91d6700b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1036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40343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7e91d6700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7e91d6700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9841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389378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822068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788845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291184815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295464845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050" dirty="0">
              <a:solidFill>
                <a:schemeClr val="accent1">
                  <a:lumMod val="60000"/>
                  <a:lumOff val="40000"/>
                </a:schemeClr>
              </a:solidFill>
              <a:latin typeface="Arial"/>
            </a:endParaRPr>
          </a:p>
        </p:txBody>
      </p:sp>
    </p:spTree>
    <p:extLst>
      <p:ext uri="{BB962C8B-B14F-4D97-AF65-F5344CB8AC3E}">
        <p14:creationId xmlns:p14="http://schemas.microsoft.com/office/powerpoint/2010/main" val="375173999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149842860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5650364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2028410465"/>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5743711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239293014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dirty="0"/>
          </a:p>
        </p:txBody>
      </p:sp>
    </p:spTree>
    <p:extLst>
      <p:ext uri="{BB962C8B-B14F-4D97-AF65-F5344CB8AC3E}">
        <p14:creationId xmlns:p14="http://schemas.microsoft.com/office/powerpoint/2010/main" val="3627243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127103445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193702067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1/12/25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183084396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345079004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82266645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156425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58678008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dirty="0"/>
              <a:t>Click icon to add picture</a:t>
            </a:r>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190597491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1/12/25</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GB" smtClean="0"/>
              <a:t>‹#›</a:t>
            </a:fld>
            <a:endParaRPr lang="en-GB" dirty="0"/>
          </a:p>
        </p:txBody>
      </p:sp>
    </p:spTree>
    <p:extLst>
      <p:ext uri="{BB962C8B-B14F-4D97-AF65-F5344CB8AC3E}">
        <p14:creationId xmlns:p14="http://schemas.microsoft.com/office/powerpoint/2010/main" val="3138066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ctrTitle"/>
          </p:nvPr>
        </p:nvSpPr>
        <p:spPr>
          <a:xfrm>
            <a:off x="311700" y="439132"/>
            <a:ext cx="8520600" cy="984417"/>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GB" sz="3600" b="1" dirty="0"/>
              <a:t>Team name:</a:t>
            </a:r>
            <a:endParaRPr sz="3600" b="1" dirty="0"/>
          </a:p>
          <a:p>
            <a:pPr marL="0" lvl="0" indent="0" algn="ctr" rtl="0">
              <a:lnSpc>
                <a:spcPct val="100000"/>
              </a:lnSpc>
              <a:spcBef>
                <a:spcPts val="0"/>
              </a:spcBef>
              <a:spcAft>
                <a:spcPts val="0"/>
              </a:spcAft>
              <a:buSzPts val="5200"/>
              <a:buNone/>
            </a:pPr>
            <a:r>
              <a:rPr lang="en-GB" sz="1600" dirty="0"/>
              <a:t>TEAM Fuego</a:t>
            </a:r>
            <a:endParaRPr sz="1600" dirty="0"/>
          </a:p>
        </p:txBody>
      </p:sp>
      <p:sp>
        <p:nvSpPr>
          <p:cNvPr id="62" name="Google Shape;62;p14"/>
          <p:cNvSpPr txBox="1">
            <a:spLocks noGrp="1"/>
          </p:cNvSpPr>
          <p:nvPr>
            <p:ph type="subTitle" idx="1"/>
          </p:nvPr>
        </p:nvSpPr>
        <p:spPr>
          <a:xfrm>
            <a:off x="383890" y="1587091"/>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endParaRPr b="1" dirty="0">
              <a:solidFill>
                <a:schemeClr val="tx1"/>
              </a:solidFill>
            </a:endParaRPr>
          </a:p>
          <a:p>
            <a:pPr marL="0" lvl="0" indent="0" algn="ctr" rtl="0">
              <a:lnSpc>
                <a:spcPct val="100000"/>
              </a:lnSpc>
              <a:spcBef>
                <a:spcPts val="0"/>
              </a:spcBef>
              <a:spcAft>
                <a:spcPts val="0"/>
              </a:spcAft>
              <a:buSzPts val="2800"/>
              <a:buNone/>
            </a:pPr>
            <a:r>
              <a:rPr lang="en-GB" b="1" dirty="0">
                <a:solidFill>
                  <a:schemeClr val="tx1"/>
                </a:solidFill>
              </a:rPr>
              <a:t>Team members details:</a:t>
            </a:r>
          </a:p>
          <a:p>
            <a:pPr marL="0" lvl="0" indent="0" algn="ctr" rtl="0">
              <a:lnSpc>
                <a:spcPct val="100000"/>
              </a:lnSpc>
              <a:spcBef>
                <a:spcPts val="0"/>
              </a:spcBef>
              <a:spcAft>
                <a:spcPts val="0"/>
              </a:spcAft>
              <a:buSzPts val="2800"/>
              <a:buNone/>
            </a:pPr>
            <a:endParaRPr b="1" dirty="0">
              <a:solidFill>
                <a:schemeClr val="tx1"/>
              </a:solidFill>
            </a:endParaRPr>
          </a:p>
          <a:p>
            <a:pPr marL="0" lvl="0" indent="0" algn="ctr" rtl="0">
              <a:lnSpc>
                <a:spcPct val="100000"/>
              </a:lnSpc>
              <a:spcBef>
                <a:spcPts val="0"/>
              </a:spcBef>
              <a:spcAft>
                <a:spcPts val="0"/>
              </a:spcAft>
              <a:buSzPts val="2800"/>
              <a:buNone/>
            </a:pPr>
            <a:br>
              <a:rPr lang="en-GB" sz="1800" dirty="0">
                <a:solidFill>
                  <a:schemeClr val="tx1"/>
                </a:solidFill>
              </a:rPr>
            </a:br>
            <a:r>
              <a:rPr lang="en-GB" sz="1800" dirty="0">
                <a:solidFill>
                  <a:schemeClr val="tx1"/>
                </a:solidFill>
              </a:rPr>
              <a:t>ROJIN RAJU </a:t>
            </a:r>
          </a:p>
          <a:p>
            <a:pPr marL="0" lvl="0" indent="0" algn="ctr" rtl="0">
              <a:lnSpc>
                <a:spcPct val="100000"/>
              </a:lnSpc>
              <a:spcBef>
                <a:spcPts val="0"/>
              </a:spcBef>
              <a:spcAft>
                <a:spcPts val="0"/>
              </a:spcAft>
              <a:buSzPts val="2800"/>
              <a:buNone/>
            </a:pPr>
            <a:r>
              <a:rPr lang="en-GB" sz="1800" dirty="0">
                <a:solidFill>
                  <a:schemeClr val="tx1"/>
                </a:solidFill>
              </a:rPr>
              <a:t>SRI SAKTICHARAN N</a:t>
            </a:r>
          </a:p>
          <a:p>
            <a:pPr marL="0" lvl="0" indent="0" algn="ctr" rtl="0">
              <a:lnSpc>
                <a:spcPct val="100000"/>
              </a:lnSpc>
              <a:spcBef>
                <a:spcPts val="0"/>
              </a:spcBef>
              <a:spcAft>
                <a:spcPts val="0"/>
              </a:spcAft>
              <a:buSzPts val="2800"/>
              <a:buNone/>
            </a:pPr>
            <a:r>
              <a:rPr lang="en-GB" sz="1800" dirty="0">
                <a:solidFill>
                  <a:schemeClr val="tx1"/>
                </a:solidFill>
              </a:rPr>
              <a:t>UMESH HARIHARA SUDAN M</a:t>
            </a:r>
          </a:p>
        </p:txBody>
      </p:sp>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1</a:t>
            </a:fld>
            <a:endParaRPr lang="en-GB" dirty="0"/>
          </a:p>
        </p:txBody>
      </p:sp>
      <p:sp>
        <p:nvSpPr>
          <p:cNvPr id="5" name="Rectangle 4"/>
          <p:cNvSpPr/>
          <p:nvPr/>
        </p:nvSpPr>
        <p:spPr>
          <a:xfrm>
            <a:off x="0" y="4367480"/>
            <a:ext cx="9143999" cy="369332"/>
          </a:xfrm>
          <a:prstGeom prst="rect">
            <a:avLst/>
          </a:prstGeom>
        </p:spPr>
        <p:txBody>
          <a:bodyPr wrap="square">
            <a:spAutoFit/>
          </a:bodyPr>
          <a:lstStyle/>
          <a:p>
            <a:pPr lvl="0" algn="ctr">
              <a:buSzPts val="2800"/>
            </a:pPr>
            <a:r>
              <a:rPr lang="en-IN" dirty="0">
                <a:solidFill>
                  <a:schemeClr val="tx1"/>
                </a:solidFill>
              </a:rPr>
              <a:t>IEEE YESIST12 – </a:t>
            </a:r>
            <a:r>
              <a:rPr lang="en-IN" dirty="0" err="1">
                <a:solidFill>
                  <a:schemeClr val="tx1"/>
                </a:solidFill>
              </a:rPr>
              <a:t>Makerfair</a:t>
            </a:r>
            <a:r>
              <a:rPr lang="en-IN" dirty="0">
                <a:solidFill>
                  <a:schemeClr val="tx1"/>
                </a:solidFill>
              </a:rPr>
              <a:t> 2020 – Project Submission</a:t>
            </a:r>
          </a:p>
        </p:txBody>
      </p:sp>
      <p:pic>
        <p:nvPicPr>
          <p:cNvPr id="6" name="Picture 2" descr="Image result for ieee yesist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8348" y="3878725"/>
            <a:ext cx="1587303" cy="476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166254" y="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3000" b="1" dirty="0"/>
              <a:t>Components u</a:t>
            </a:r>
            <a:r>
              <a:rPr lang="en-US" altLang="en-GB" sz="3000" b="1" dirty="0"/>
              <a:t>sed</a:t>
            </a:r>
            <a:r>
              <a:rPr lang="en-GB" sz="3000" b="1" dirty="0"/>
              <a:t>:</a:t>
            </a:r>
            <a:endParaRPr sz="3000" b="1" dirty="0"/>
          </a:p>
        </p:txBody>
      </p:sp>
      <p:sp>
        <p:nvSpPr>
          <p:cNvPr id="2" name="Slide Number Placeholder 1"/>
          <p:cNvSpPr>
            <a:spLocks noGrp="1"/>
          </p:cNvSpPr>
          <p:nvPr>
            <p:ph type="sldNum" idx="12"/>
          </p:nvPr>
        </p:nvSpPr>
        <p:spPr>
          <a:xfrm>
            <a:off x="8327012" y="4218192"/>
            <a:ext cx="548700" cy="393600"/>
          </a:xfrm>
        </p:spPr>
        <p:txBody>
          <a:bodyPr/>
          <a:lstStyle/>
          <a:p>
            <a:pPr marL="0" lvl="0" indent="0" algn="r" rtl="0">
              <a:spcBef>
                <a:spcPts val="0"/>
              </a:spcBef>
              <a:spcAft>
                <a:spcPts val="0"/>
              </a:spcAft>
              <a:buNone/>
            </a:pPr>
            <a:fld id="{00000000-1234-1234-1234-123412341234}" type="slidenum">
              <a:rPr lang="en-GB" smtClean="0"/>
              <a:t>10</a:t>
            </a:fld>
            <a:endParaRPr lang="en-GB" dirty="0"/>
          </a:p>
        </p:txBody>
      </p:sp>
      <p:sp>
        <p:nvSpPr>
          <p:cNvPr id="3" name="TextBox 2">
            <a:extLst>
              <a:ext uri="{FF2B5EF4-FFF2-40B4-BE49-F238E27FC236}">
                <a16:creationId xmlns:a16="http://schemas.microsoft.com/office/drawing/2014/main" id="{E24C9D19-0704-43A8-9C36-6C6ED30E8518}"/>
              </a:ext>
            </a:extLst>
          </p:cNvPr>
          <p:cNvSpPr txBox="1"/>
          <p:nvPr/>
        </p:nvSpPr>
        <p:spPr>
          <a:xfrm>
            <a:off x="498791" y="799893"/>
            <a:ext cx="4802469" cy="369332"/>
          </a:xfrm>
          <a:prstGeom prst="rect">
            <a:avLst/>
          </a:prstGeom>
          <a:noFill/>
        </p:spPr>
        <p:txBody>
          <a:bodyPr wrap="none" rtlCol="0">
            <a:spAutoFit/>
          </a:bodyPr>
          <a:lstStyle/>
          <a:p>
            <a:pPr marL="285750" indent="-285750">
              <a:buFont typeface="Arial" panose="020B0604020202020204" pitchFamily="34" charset="0"/>
              <a:buChar char="•"/>
            </a:pPr>
            <a:r>
              <a:rPr lang="en-IN" dirty="0"/>
              <a:t>Vertical pipe setup for planting the crops </a:t>
            </a:r>
          </a:p>
        </p:txBody>
      </p:sp>
      <p:pic>
        <p:nvPicPr>
          <p:cNvPr id="1026" name="Picture 2" descr="DreamJoy 4 Layers 72 Plant Sites Hydroponic Site Grow Kit 8 Pipes ...">
            <a:extLst>
              <a:ext uri="{FF2B5EF4-FFF2-40B4-BE49-F238E27FC236}">
                <a16:creationId xmlns:a16="http://schemas.microsoft.com/office/drawing/2014/main" id="{EF75AAC1-7CBE-4C16-B945-EDD341F5071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568" b="29647"/>
          <a:stretch/>
        </p:blipFill>
        <p:spPr bwMode="auto">
          <a:xfrm>
            <a:off x="0" y="1470572"/>
            <a:ext cx="2078209" cy="215717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AF03327-92ED-48EF-8E18-16945F6F21DE}"/>
              </a:ext>
            </a:extLst>
          </p:cNvPr>
          <p:cNvSpPr txBox="1"/>
          <p:nvPr/>
        </p:nvSpPr>
        <p:spPr>
          <a:xfrm>
            <a:off x="2129931" y="1169225"/>
            <a:ext cx="6805084" cy="2031325"/>
          </a:xfrm>
          <a:prstGeom prst="rect">
            <a:avLst/>
          </a:prstGeom>
          <a:noFill/>
        </p:spPr>
        <p:txBody>
          <a:bodyPr wrap="square" rtlCol="0">
            <a:spAutoFit/>
          </a:bodyPr>
          <a:lstStyle/>
          <a:p>
            <a:pPr marL="285750" indent="-285750">
              <a:buFont typeface="Arial" panose="020B0604020202020204" pitchFamily="34" charset="0"/>
              <a:buChar char="•"/>
            </a:pPr>
            <a:r>
              <a:rPr lang="en-IN" dirty="0"/>
              <a:t>Motor pup for circulating the hydroponic solution </a:t>
            </a:r>
          </a:p>
          <a:p>
            <a:pPr marL="285750" indent="-285750">
              <a:buFont typeface="Arial" panose="020B0604020202020204" pitchFamily="34" charset="0"/>
              <a:buChar char="•"/>
            </a:pPr>
            <a:r>
              <a:rPr lang="en-IN" dirty="0"/>
              <a:t>IoT Sensor for Monitoring and controlling the solution.</a:t>
            </a:r>
          </a:p>
          <a:p>
            <a:pPr marL="285750" indent="-285750">
              <a:buFont typeface="Arial" panose="020B0604020202020204" pitchFamily="34" charset="0"/>
              <a:buChar char="•"/>
            </a:pPr>
            <a:r>
              <a:rPr lang="en-IN" dirty="0" err="1"/>
              <a:t>Foggers</a:t>
            </a:r>
            <a:r>
              <a:rPr lang="en-IN" dirty="0"/>
              <a:t> and Moisturizing valve that will control the humidity and temperature.</a:t>
            </a:r>
          </a:p>
          <a:p>
            <a:pPr marL="285750" indent="-285750">
              <a:buFont typeface="Arial" panose="020B0604020202020204" pitchFamily="34" charset="0"/>
              <a:buChar char="•"/>
            </a:pPr>
            <a:r>
              <a:rPr lang="en-IN" dirty="0"/>
              <a:t>Sterilizing tanks(It is done by Natural purification methods).</a:t>
            </a:r>
          </a:p>
          <a:p>
            <a:pPr marL="285750" indent="-285750">
              <a:buFont typeface="Arial" panose="020B0604020202020204" pitchFamily="34" charset="0"/>
              <a:buChar char="•"/>
            </a:pPr>
            <a:r>
              <a:rPr lang="en-IN" dirty="0"/>
              <a:t>All the process are controlled via App or Website or Central hub.</a:t>
            </a:r>
          </a:p>
        </p:txBody>
      </p:sp>
      <p:pic>
        <p:nvPicPr>
          <p:cNvPr id="1028" name="Picture 4" descr="Make homemade 'charred' biomass. Filter out industrial and ...">
            <a:extLst>
              <a:ext uri="{FF2B5EF4-FFF2-40B4-BE49-F238E27FC236}">
                <a16:creationId xmlns:a16="http://schemas.microsoft.com/office/drawing/2014/main" id="{4F9D78E1-DE51-4C9B-9C73-30ACEAB284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6734" y="3157286"/>
            <a:ext cx="4478259" cy="20338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70" name="Google Shape;70;p15"/>
          <p:cNvSpPr txBox="1">
            <a:spLocks noGrp="1"/>
          </p:cNvSpPr>
          <p:nvPr>
            <p:ph type="subTitle" idx="1"/>
          </p:nvPr>
        </p:nvSpPr>
        <p:spPr>
          <a:xfrm>
            <a:off x="226206" y="235974"/>
            <a:ext cx="8119007" cy="658762"/>
          </a:xfrm>
          <a:prstGeom prst="rect">
            <a:avLst/>
          </a:prstGeom>
          <a:noFill/>
          <a:ln>
            <a:noFill/>
          </a:ln>
        </p:spPr>
        <p:txBody>
          <a:bodyPr spcFirstLastPara="1" wrap="square" lIns="91425" tIns="91425" rIns="91425" bIns="91425" anchor="t" anchorCtr="0">
            <a:noAutofit/>
          </a:bodyPr>
          <a:lstStyle/>
          <a:p>
            <a:pPr algn="ctr"/>
            <a:r>
              <a:rPr lang="en-US" sz="1800" b="1" u="sng" dirty="0">
                <a:solidFill>
                  <a:schemeClr val="accent1">
                    <a:lumMod val="50000"/>
                  </a:schemeClr>
                </a:solidFill>
                <a:latin typeface="Arial Black" panose="020B0A04020102020204" pitchFamily="34" charset="0"/>
              </a:rPr>
              <a:t>Fully automated hydroponic system for small scale production</a:t>
            </a:r>
            <a:endParaRPr lang="en-US" sz="2800" b="1" u="sng" dirty="0">
              <a:solidFill>
                <a:schemeClr val="accent1">
                  <a:lumMod val="50000"/>
                </a:schemeClr>
              </a:solidFill>
              <a:latin typeface="Arial Black" panose="020B0A04020102020204" pitchFamily="34" charset="0"/>
            </a:endParaRPr>
          </a:p>
          <a:p>
            <a:br>
              <a:rPr lang="en-US" sz="2800" dirty="0">
                <a:solidFill>
                  <a:srgbClr val="FF0000"/>
                </a:solidFill>
              </a:rPr>
            </a:br>
            <a:endParaRPr lang="en-GB" sz="2000" dirty="0">
              <a:solidFill>
                <a:srgbClr val="FF0000"/>
              </a:solidFill>
            </a:endParaRPr>
          </a:p>
          <a:p>
            <a:pPr marL="0" lvl="0" indent="0" algn="l" rtl="0">
              <a:lnSpc>
                <a:spcPct val="100000"/>
              </a:lnSpc>
              <a:spcBef>
                <a:spcPts val="0"/>
              </a:spcBef>
              <a:spcAft>
                <a:spcPts val="0"/>
              </a:spcAft>
              <a:buSzPts val="2800"/>
              <a:buNone/>
            </a:pPr>
            <a:endParaRPr lang="en-GB" sz="1400" b="1" dirty="0">
              <a:solidFill>
                <a:srgbClr val="000000"/>
              </a:solidFill>
            </a:endParaRPr>
          </a:p>
          <a:p>
            <a:pPr marL="0" lvl="0" indent="0" algn="l" rtl="0">
              <a:lnSpc>
                <a:spcPct val="100000"/>
              </a:lnSpc>
              <a:spcBef>
                <a:spcPts val="0"/>
              </a:spcBef>
              <a:spcAft>
                <a:spcPts val="0"/>
              </a:spcAft>
              <a:buSzPts val="2800"/>
              <a:buNone/>
            </a:pPr>
            <a:endParaRPr lang="en-GB" sz="1400" b="1" dirty="0">
              <a:solidFill>
                <a:srgbClr val="000000"/>
              </a:solidFill>
            </a:endParaRPr>
          </a:p>
        </p:txBody>
      </p:sp>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
        <p:nvSpPr>
          <p:cNvPr id="4" name="TextBox 3">
            <a:extLst>
              <a:ext uri="{FF2B5EF4-FFF2-40B4-BE49-F238E27FC236}">
                <a16:creationId xmlns:a16="http://schemas.microsoft.com/office/drawing/2014/main" id="{754FF850-DAEF-498E-97D5-A31A68890DA7}"/>
              </a:ext>
            </a:extLst>
          </p:cNvPr>
          <p:cNvSpPr txBox="1"/>
          <p:nvPr/>
        </p:nvSpPr>
        <p:spPr>
          <a:xfrm>
            <a:off x="169482" y="731909"/>
            <a:ext cx="8794950" cy="4678204"/>
          </a:xfrm>
          <a:prstGeom prst="rect">
            <a:avLst/>
          </a:prstGeom>
          <a:noFill/>
        </p:spPr>
        <p:txBody>
          <a:bodyPr wrap="square" rtlCol="0">
            <a:spAutoFit/>
          </a:bodyPr>
          <a:lstStyle/>
          <a:p>
            <a:br>
              <a:rPr lang="en-US" b="1" dirty="0"/>
            </a:br>
            <a:br>
              <a:rPr lang="en-US" b="1" dirty="0"/>
            </a:br>
            <a:endParaRPr lang="en-US" b="1" dirty="0"/>
          </a:p>
          <a:p>
            <a:endParaRPr lang="en-US" b="1" dirty="0"/>
          </a:p>
          <a:p>
            <a:r>
              <a:rPr lang="en-US" dirty="0">
                <a:solidFill>
                  <a:srgbClr val="FF0000"/>
                </a:solidFill>
              </a:rPr>
              <a:t>Climate change and population increase</a:t>
            </a:r>
            <a:r>
              <a:rPr lang="en-US" dirty="0"/>
              <a:t> are some major threats to the community. Climate change has caused </a:t>
            </a:r>
            <a:r>
              <a:rPr lang="en-US" dirty="0">
                <a:solidFill>
                  <a:srgbClr val="FF0000"/>
                </a:solidFill>
              </a:rPr>
              <a:t>a rise of 1 degree in earths temperature</a:t>
            </a:r>
            <a:r>
              <a:rPr lang="en-US" dirty="0"/>
              <a:t>. Continued changes in the frequency and intensity of precipitation, heat waves, and other extreme events are likely, all which will impact agricultural production. Furthermore, compounded </a:t>
            </a:r>
            <a:r>
              <a:rPr lang="en-US" dirty="0">
                <a:solidFill>
                  <a:srgbClr val="FF0000"/>
                </a:solidFill>
              </a:rPr>
              <a:t>climate factors can decrease plant productivity</a:t>
            </a:r>
            <a:r>
              <a:rPr lang="en-US" dirty="0"/>
              <a:t>, resulting in </a:t>
            </a:r>
            <a:r>
              <a:rPr lang="en-US" dirty="0">
                <a:solidFill>
                  <a:srgbClr val="FF0000"/>
                </a:solidFill>
              </a:rPr>
              <a:t>price increases</a:t>
            </a:r>
            <a:r>
              <a:rPr lang="en-US" dirty="0"/>
              <a:t> for many important agricultural crops. Global food production patterns would be fundamentally altered by climate change, causing </a:t>
            </a:r>
            <a:r>
              <a:rPr lang="en-US" dirty="0">
                <a:solidFill>
                  <a:srgbClr val="FF0000"/>
                </a:solidFill>
              </a:rPr>
              <a:t>food insecurity, Increase in demand for food </a:t>
            </a:r>
            <a:r>
              <a:rPr lang="en-US" dirty="0"/>
              <a:t>because of small shifts in seasonality and water availability. </a:t>
            </a:r>
          </a:p>
          <a:p>
            <a:pPr algn="ctr">
              <a:spcBef>
                <a:spcPts val="1200"/>
              </a:spcBef>
            </a:pPr>
            <a:r>
              <a:rPr lang="en-US" b="1" i="1" dirty="0">
                <a:latin typeface="Agency FB" panose="020B0503020202020204" pitchFamily="34" charset="0"/>
              </a:rPr>
              <a:t>“The Great threat to our planet is the belief that someone will save it.We have taken up this problem to be the someone that everyone is expecting.”</a:t>
            </a:r>
            <a:br>
              <a:rPr lang="en-US" b="1" i="1" dirty="0">
                <a:latin typeface="Agency FB" panose="020B0503020202020204" pitchFamily="34" charset="0"/>
              </a:rPr>
            </a:br>
            <a:endParaRPr lang="en-IN" b="1" i="1" dirty="0">
              <a:latin typeface="Agency FB" panose="020B0503020202020204" pitchFamily="34" charset="0"/>
            </a:endParaRPr>
          </a:p>
        </p:txBody>
      </p:sp>
      <p:sp>
        <p:nvSpPr>
          <p:cNvPr id="5" name="TextBox 4">
            <a:extLst>
              <a:ext uri="{FF2B5EF4-FFF2-40B4-BE49-F238E27FC236}">
                <a16:creationId xmlns:a16="http://schemas.microsoft.com/office/drawing/2014/main" id="{6AEA42C5-FDE0-4DFA-9F64-D5703A45204A}"/>
              </a:ext>
            </a:extLst>
          </p:cNvPr>
          <p:cNvSpPr txBox="1"/>
          <p:nvPr/>
        </p:nvSpPr>
        <p:spPr>
          <a:xfrm>
            <a:off x="226207" y="736655"/>
            <a:ext cx="4581766" cy="923330"/>
          </a:xfrm>
          <a:prstGeom prst="rect">
            <a:avLst/>
          </a:prstGeom>
          <a:noFill/>
        </p:spPr>
        <p:txBody>
          <a:bodyPr wrap="square" rtlCol="0">
            <a:spAutoFit/>
          </a:bodyPr>
          <a:lstStyle/>
          <a:p>
            <a:endParaRPr lang="en-US" altLang="en-GB" b="1" dirty="0"/>
          </a:p>
          <a:p>
            <a:endParaRPr lang="en-US" altLang="en-GB" b="1" dirty="0"/>
          </a:p>
          <a:p>
            <a:r>
              <a:rPr lang="en-US" altLang="en-GB" b="1" dirty="0"/>
              <a:t>p</a:t>
            </a:r>
            <a:r>
              <a:rPr lang="en-US" b="1" dirty="0"/>
              <a:t>roblem statement:</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208" y="35606"/>
            <a:ext cx="8520600" cy="572700"/>
          </a:xfrm>
        </p:spPr>
        <p:txBody>
          <a:bodyPr/>
          <a:lstStyle/>
          <a:p>
            <a:r>
              <a:rPr lang="en-US" altLang="en-IN" sz="1800" b="1" i="1" dirty="0">
                <a:solidFill>
                  <a:schemeClr val="tx1"/>
                </a:solidFill>
              </a:rPr>
              <a:t>How important it is to solve this problem? What are the pains to be relieved and gains to be created?</a:t>
            </a:r>
            <a:br>
              <a:rPr lang="en-US" altLang="en-IN" sz="1800" b="1" i="1" dirty="0">
                <a:solidFill>
                  <a:schemeClr val="tx1"/>
                </a:solidFill>
              </a:rPr>
            </a:br>
            <a:br>
              <a:rPr lang="en-GB" sz="1050" b="1" i="1" dirty="0">
                <a:solidFill>
                  <a:schemeClr val="tx1"/>
                </a:solidFill>
              </a:rPr>
            </a:br>
            <a:br>
              <a:rPr sz="1800" b="1" i="1" dirty="0">
                <a:solidFill>
                  <a:schemeClr val="tx1"/>
                </a:solidFill>
              </a:rPr>
            </a:br>
            <a:br>
              <a:rPr lang="en-US" altLang="en-IN" sz="1800" b="1" i="1" dirty="0">
                <a:solidFill>
                  <a:schemeClr val="tx1"/>
                </a:solidFill>
              </a:rPr>
            </a:br>
            <a:endParaRPr lang="en-US" altLang="en-IN" sz="1800" b="1" i="1" dirty="0">
              <a:solidFill>
                <a:schemeClr val="tx1"/>
              </a:solidFill>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
        <p:nvSpPr>
          <p:cNvPr id="4" name="TextBox 7">
            <a:extLst>
              <a:ext uri="{FF2B5EF4-FFF2-40B4-BE49-F238E27FC236}">
                <a16:creationId xmlns:a16="http://schemas.microsoft.com/office/drawing/2014/main" id="{FB61BD51-B858-458B-8D6E-5DACBEBFC3F4}"/>
              </a:ext>
            </a:extLst>
          </p:cNvPr>
          <p:cNvSpPr txBox="1"/>
          <p:nvPr/>
        </p:nvSpPr>
        <p:spPr>
          <a:xfrm>
            <a:off x="113104" y="796487"/>
            <a:ext cx="8917792" cy="178510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7030A0"/>
                </a:solidFill>
                <a:latin typeface="Bookman Old Style" panose="02050604050505020204" pitchFamily="18" charset="0"/>
              </a:rPr>
              <a:t>Why it is so important to solve the problem ?</a:t>
            </a:r>
            <a:r>
              <a:rPr lang="en-US" dirty="0"/>
              <a:t> </a:t>
            </a:r>
          </a:p>
          <a:p>
            <a:pPr>
              <a:spcBef>
                <a:spcPts val="1200"/>
              </a:spcBef>
            </a:pPr>
            <a:r>
              <a:rPr lang="en-US" dirty="0"/>
              <a:t> </a:t>
            </a:r>
            <a:r>
              <a:rPr lang="en-US" sz="1600" dirty="0"/>
              <a:t>By 2050, the world </a:t>
            </a:r>
            <a:r>
              <a:rPr lang="en-US" sz="1600" dirty="0">
                <a:highlight>
                  <a:srgbClr val="FFFF00"/>
                </a:highlight>
              </a:rPr>
              <a:t>population is to increase </a:t>
            </a:r>
            <a:r>
              <a:rPr lang="en-US" sz="1600" dirty="0"/>
              <a:t>to almost 10 billion. By 2050 it is predicted that 64.1% and 85.9% of the developing and developed world respectively will be urbanized. Hence, farming lands well get scarce, this is why we need to envisage an alternative </a:t>
            </a:r>
            <a:r>
              <a:rPr lang="en-US" sz="1600" dirty="0">
                <a:highlight>
                  <a:srgbClr val="FFFF00"/>
                </a:highlight>
              </a:rPr>
              <a:t>solution for farming</a:t>
            </a:r>
            <a:r>
              <a:rPr lang="en-US" sz="1600" dirty="0"/>
              <a:t>, which is </a:t>
            </a:r>
            <a:r>
              <a:rPr lang="en-US" sz="1600" dirty="0">
                <a:solidFill>
                  <a:srgbClr val="FF0000"/>
                </a:solidFill>
              </a:rPr>
              <a:t>Vertical Farming with IoT</a:t>
            </a:r>
            <a:r>
              <a:rPr lang="en-US" sz="1600" dirty="0"/>
              <a:t> to make it a efficient method to solve the problem of area availability and Demand for food in the upcoming years.</a:t>
            </a:r>
            <a:endParaRPr lang="en-US" dirty="0"/>
          </a:p>
        </p:txBody>
      </p:sp>
      <p:sp>
        <p:nvSpPr>
          <p:cNvPr id="5" name="TextBox 6">
            <a:extLst>
              <a:ext uri="{FF2B5EF4-FFF2-40B4-BE49-F238E27FC236}">
                <a16:creationId xmlns:a16="http://schemas.microsoft.com/office/drawing/2014/main" id="{87A16B23-C918-482E-94DD-F3054B5395D7}"/>
              </a:ext>
            </a:extLst>
          </p:cNvPr>
          <p:cNvSpPr txBox="1"/>
          <p:nvPr/>
        </p:nvSpPr>
        <p:spPr>
          <a:xfrm>
            <a:off x="164620" y="2785388"/>
            <a:ext cx="4260300" cy="2200602"/>
          </a:xfrm>
          <a:prstGeom prst="rect">
            <a:avLst/>
          </a:prstGeom>
          <a:noFill/>
        </p:spPr>
        <p:txBody>
          <a:bodyPr wrap="square"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ts val="600"/>
              </a:spcBef>
            </a:pPr>
            <a:r>
              <a:rPr lang="en-US" sz="2000" b="1" dirty="0">
                <a:solidFill>
                  <a:srgbClr val="7030A0"/>
                </a:solidFill>
                <a:latin typeface="Bookman Old Style" panose="02050604050505020204" pitchFamily="18" charset="0"/>
              </a:rPr>
              <a:t>Pains to be relieved</a:t>
            </a:r>
          </a:p>
          <a:p>
            <a:pPr marL="342900" indent="-342900">
              <a:spcBef>
                <a:spcPts val="600"/>
              </a:spcBef>
              <a:buFont typeface="Arial" panose="020B0604020202020204" pitchFamily="34" charset="0"/>
              <a:buChar char="•"/>
            </a:pPr>
            <a:r>
              <a:rPr lang="en-US" sz="1600" i="1" dirty="0">
                <a:latin typeface="Georgia" panose="02040502050405020303" pitchFamily="18" charset="0"/>
              </a:rPr>
              <a:t>Reduce Poverty of the people</a:t>
            </a:r>
          </a:p>
          <a:p>
            <a:pPr marL="342900" indent="-342900">
              <a:buFont typeface="Arial" panose="020B0604020202020204" pitchFamily="34" charset="0"/>
              <a:buChar char="•"/>
            </a:pPr>
            <a:r>
              <a:rPr lang="en-US" sz="1600" i="1" dirty="0">
                <a:latin typeface="Georgia" panose="02040502050405020303" pitchFamily="18" charset="0"/>
              </a:rPr>
              <a:t>To </a:t>
            </a:r>
            <a:r>
              <a:rPr lang="en-US" sz="1600" i="1" dirty="0">
                <a:solidFill>
                  <a:srgbClr val="C00000"/>
                </a:solidFill>
                <a:latin typeface="Georgia" panose="02040502050405020303" pitchFamily="18" charset="0"/>
              </a:rPr>
              <a:t>increase Food production</a:t>
            </a:r>
            <a:r>
              <a:rPr lang="en-US" sz="1600" i="1" dirty="0">
                <a:latin typeface="Georgia" panose="02040502050405020303" pitchFamily="18" charset="0"/>
              </a:rPr>
              <a:t>.</a:t>
            </a:r>
          </a:p>
          <a:p>
            <a:pPr marL="342900" indent="-342900">
              <a:buFont typeface="Arial" panose="020B0604020202020204" pitchFamily="34" charset="0"/>
              <a:buChar char="•"/>
            </a:pPr>
            <a:r>
              <a:rPr lang="en-US" sz="1600" i="1" dirty="0">
                <a:latin typeface="Georgia" panose="02040502050405020303" pitchFamily="18" charset="0"/>
              </a:rPr>
              <a:t>To maintain the decent </a:t>
            </a:r>
            <a:r>
              <a:rPr lang="en-US" sz="1600" i="1" dirty="0">
                <a:solidFill>
                  <a:srgbClr val="C00000"/>
                </a:solidFill>
                <a:latin typeface="Georgia" panose="02040502050405020303" pitchFamily="18" charset="0"/>
              </a:rPr>
              <a:t>average per capita income</a:t>
            </a:r>
            <a:r>
              <a:rPr lang="en-US" sz="1600" i="1" dirty="0">
                <a:latin typeface="Georgia" panose="02040502050405020303" pitchFamily="18" charset="0"/>
              </a:rPr>
              <a:t>(Agriculture backbone of the nation)</a:t>
            </a:r>
          </a:p>
          <a:p>
            <a:pPr marL="342900" indent="-342900">
              <a:buFont typeface="Arial" panose="020B0604020202020204" pitchFamily="34" charset="0"/>
              <a:buChar char="•"/>
            </a:pPr>
            <a:r>
              <a:rPr lang="en-US" sz="1600" i="1" dirty="0">
                <a:latin typeface="Georgia" panose="02040502050405020303" pitchFamily="18" charset="0"/>
              </a:rPr>
              <a:t>To </a:t>
            </a:r>
            <a:r>
              <a:rPr lang="en-US" sz="1600" i="1" dirty="0">
                <a:solidFill>
                  <a:srgbClr val="C00000"/>
                </a:solidFill>
                <a:latin typeface="Georgia" panose="02040502050405020303" pitchFamily="18" charset="0"/>
              </a:rPr>
              <a:t>reduce the demand </a:t>
            </a:r>
            <a:r>
              <a:rPr lang="en-US" sz="1600" i="1" dirty="0">
                <a:latin typeface="Georgia" panose="02040502050405020303" pitchFamily="18" charset="0"/>
              </a:rPr>
              <a:t>caused due population exploitation.</a:t>
            </a:r>
          </a:p>
        </p:txBody>
      </p:sp>
      <p:sp>
        <p:nvSpPr>
          <p:cNvPr id="6" name="Rectangle 5">
            <a:extLst>
              <a:ext uri="{FF2B5EF4-FFF2-40B4-BE49-F238E27FC236}">
                <a16:creationId xmlns:a16="http://schemas.microsoft.com/office/drawing/2014/main" id="{6B0CDD73-ECFB-4BF7-A329-33ABDE443F22}"/>
              </a:ext>
            </a:extLst>
          </p:cNvPr>
          <p:cNvSpPr/>
          <p:nvPr/>
        </p:nvSpPr>
        <p:spPr>
          <a:xfrm>
            <a:off x="4424920" y="2908499"/>
            <a:ext cx="4492872" cy="1677382"/>
          </a:xfrm>
          <a:prstGeom prst="rect">
            <a:avLst/>
          </a:prstGeom>
        </p:spPr>
        <p:txBody>
          <a:bodyPr wrap="square"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7030A0"/>
                </a:solidFill>
                <a:latin typeface="Bookman Old Style" panose="02050604050505020204" pitchFamily="18" charset="0"/>
              </a:rPr>
              <a:t>Gains to be created</a:t>
            </a:r>
            <a:endParaRPr lang="en-US" b="1" dirty="0">
              <a:solidFill>
                <a:schemeClr val="accent1"/>
              </a:solidFill>
              <a:latin typeface="Georgia" panose="02040502050405020303" pitchFamily="18" charset="0"/>
            </a:endParaRPr>
          </a:p>
          <a:p>
            <a:pPr marL="285750" indent="-285750">
              <a:spcBef>
                <a:spcPts val="600"/>
              </a:spcBef>
              <a:buFont typeface="Arial" panose="020B0604020202020204" pitchFamily="34" charset="0"/>
              <a:buChar char="•"/>
            </a:pPr>
            <a:r>
              <a:rPr lang="en-US" sz="1600" i="1" dirty="0">
                <a:latin typeface="Georgia" panose="02040502050405020303" pitchFamily="18" charset="0"/>
              </a:rPr>
              <a:t>Controlled environment provided to </a:t>
            </a:r>
            <a:r>
              <a:rPr lang="en-US" sz="1600" i="1" dirty="0">
                <a:solidFill>
                  <a:srgbClr val="C00000"/>
                </a:solidFill>
                <a:latin typeface="Georgia" panose="02040502050405020303" pitchFamily="18" charset="0"/>
              </a:rPr>
              <a:t>grow off season crop anytime </a:t>
            </a:r>
            <a:r>
              <a:rPr lang="en-US" sz="1600" i="1" dirty="0">
                <a:latin typeface="Georgia" panose="02040502050405020303" pitchFamily="18" charset="0"/>
              </a:rPr>
              <a:t>.</a:t>
            </a:r>
          </a:p>
          <a:p>
            <a:pPr marL="285750" indent="-285750">
              <a:buFont typeface="Arial" panose="020B0604020202020204" pitchFamily="34" charset="0"/>
              <a:buChar char="•"/>
            </a:pPr>
            <a:r>
              <a:rPr lang="en-US" sz="1600" i="1" dirty="0">
                <a:latin typeface="Georgia" panose="02040502050405020303" pitchFamily="18" charset="0"/>
              </a:rPr>
              <a:t>Increase the </a:t>
            </a:r>
            <a:r>
              <a:rPr lang="en-US" sz="1600" i="1" dirty="0">
                <a:solidFill>
                  <a:srgbClr val="C00000"/>
                </a:solidFill>
                <a:latin typeface="Georgia" panose="02040502050405020303" pitchFamily="18" charset="0"/>
              </a:rPr>
              <a:t>production faster </a:t>
            </a:r>
            <a:r>
              <a:rPr lang="en-US" sz="1600" i="1" dirty="0">
                <a:latin typeface="Georgia" panose="02040502050405020303" pitchFamily="18" charset="0"/>
              </a:rPr>
              <a:t>with </a:t>
            </a:r>
            <a:r>
              <a:rPr lang="en-US" sz="1600" i="1" dirty="0">
                <a:solidFill>
                  <a:srgbClr val="C00000"/>
                </a:solidFill>
                <a:latin typeface="Georgia" panose="02040502050405020303" pitchFamily="18" charset="0"/>
              </a:rPr>
              <a:t>more yield.</a:t>
            </a:r>
          </a:p>
          <a:p>
            <a:pPr marL="285750" indent="-285750">
              <a:buFont typeface="Arial" panose="020B0604020202020204" pitchFamily="34" charset="0"/>
              <a:buChar char="•"/>
            </a:pPr>
            <a:r>
              <a:rPr lang="en-US" sz="1600" i="1" dirty="0">
                <a:latin typeface="Georgia" panose="02040502050405020303" pitchFamily="18" charset="0"/>
              </a:rPr>
              <a:t>To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434428" y="42825"/>
            <a:ext cx="6447501" cy="99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2400" b="1" dirty="0"/>
              <a:t>Proposed Solution:</a:t>
            </a:r>
            <a:endParaRPr sz="3000" b="1" dirty="0"/>
          </a:p>
        </p:txBody>
      </p:sp>
      <p:sp>
        <p:nvSpPr>
          <p:cNvPr id="6" name="Content Placeholder 5"/>
          <p:cNvSpPr>
            <a:spLocks noGrp="1"/>
          </p:cNvSpPr>
          <p:nvPr>
            <p:ph idx="1"/>
          </p:nvPr>
        </p:nvSpPr>
        <p:spPr>
          <a:xfrm>
            <a:off x="283280" y="512505"/>
            <a:ext cx="7809685" cy="2251715"/>
          </a:xfrm>
        </p:spPr>
        <p:txBody>
          <a:bodyPr>
            <a:normAutofit fontScale="92500" lnSpcReduction="10000"/>
          </a:bodyPr>
          <a:lstStyle/>
          <a:p>
            <a:r>
              <a:rPr lang="en-US" sz="1400" dirty="0">
                <a:solidFill>
                  <a:srgbClr val="FF0000"/>
                </a:solidFill>
              </a:rPr>
              <a:t>Indoor hydroponic vertical farm </a:t>
            </a:r>
            <a:r>
              <a:rPr lang="en-US" sz="1400" dirty="0"/>
              <a:t>is the most logical way to overcome the issues of lack of land, water and resources.</a:t>
            </a:r>
          </a:p>
          <a:p>
            <a:r>
              <a:rPr lang="en-US" sz="1400" dirty="0"/>
              <a:t>In a hydroponic farm the crops are grown in the absence of soil with only the nutrient filled water given to the roots.</a:t>
            </a:r>
          </a:p>
          <a:p>
            <a:r>
              <a:rPr lang="en-US" sz="1400" b="1" dirty="0"/>
              <a:t>In  order to make vertical farming a more </a:t>
            </a:r>
            <a:r>
              <a:rPr lang="en-US" sz="1400" b="1" dirty="0">
                <a:solidFill>
                  <a:srgbClr val="FF0000"/>
                </a:solidFill>
              </a:rPr>
              <a:t>feasible alternative </a:t>
            </a:r>
            <a:r>
              <a:rPr lang="en-US" sz="1400" b="1" dirty="0"/>
              <a:t>we can provide a </a:t>
            </a:r>
            <a:r>
              <a:rPr lang="en-US" sz="1400" b="1" dirty="0">
                <a:solidFill>
                  <a:srgbClr val="FF0000"/>
                </a:solidFill>
              </a:rPr>
              <a:t>fully automated</a:t>
            </a:r>
            <a:r>
              <a:rPr lang="en-US" sz="1400" b="1" dirty="0"/>
              <a:t> and </a:t>
            </a:r>
            <a:r>
              <a:rPr lang="en-US" sz="1400" b="1" dirty="0">
                <a:solidFill>
                  <a:srgbClr val="FF0000"/>
                </a:solidFill>
              </a:rPr>
              <a:t>easily portable </a:t>
            </a:r>
            <a:r>
              <a:rPr lang="en-US" sz="1400" b="1" dirty="0"/>
              <a:t>solution with the help of </a:t>
            </a:r>
            <a:r>
              <a:rPr lang="en-US" sz="1400" b="1" dirty="0">
                <a:solidFill>
                  <a:srgbClr val="FF0000"/>
                </a:solidFill>
              </a:rPr>
              <a:t>IOT.</a:t>
            </a:r>
          </a:p>
          <a:p>
            <a:r>
              <a:rPr lang="en-US" sz="1400" dirty="0"/>
              <a:t>This way people who are enthusiastic to try out vertical farming can easily exercise it, making vertical farming a more commercially viable solution.</a:t>
            </a:r>
          </a:p>
          <a:p>
            <a:pPr marL="0" indent="0">
              <a:buNone/>
            </a:pPr>
            <a:r>
              <a:rPr lang="en-US" sz="1400" dirty="0"/>
              <a:t>Our solution can be summed up in the following steps:</a:t>
            </a:r>
          </a:p>
          <a:p>
            <a:endParaRPr lang="en-US" dirty="0"/>
          </a:p>
        </p:txBody>
      </p:sp>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graphicFrame>
        <p:nvGraphicFramePr>
          <p:cNvPr id="8" name="Diagram 7"/>
          <p:cNvGraphicFramePr/>
          <p:nvPr>
            <p:extLst>
              <p:ext uri="{D42A27DB-BD31-4B8C-83A1-F6EECF244321}">
                <p14:modId xmlns:p14="http://schemas.microsoft.com/office/powerpoint/2010/main" val="4051939838"/>
              </p:ext>
            </p:extLst>
          </p:nvPr>
        </p:nvGraphicFramePr>
        <p:xfrm>
          <a:off x="-1" y="2669627"/>
          <a:ext cx="9049407" cy="24738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5135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134719" y="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000" b="1" dirty="0"/>
              <a:t>Working:</a:t>
            </a:r>
            <a:endParaRPr sz="3000" b="1"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sp>
        <p:nvSpPr>
          <p:cNvPr id="3" name="TextBox 2">
            <a:extLst>
              <a:ext uri="{FF2B5EF4-FFF2-40B4-BE49-F238E27FC236}">
                <a16:creationId xmlns:a16="http://schemas.microsoft.com/office/drawing/2014/main" id="{50955721-5EAE-40F6-8A27-DB411514D9EF}"/>
              </a:ext>
            </a:extLst>
          </p:cNvPr>
          <p:cNvSpPr txBox="1"/>
          <p:nvPr/>
        </p:nvSpPr>
        <p:spPr>
          <a:xfrm>
            <a:off x="134719" y="572700"/>
            <a:ext cx="9021157" cy="3693319"/>
          </a:xfrm>
          <a:prstGeom prst="rect">
            <a:avLst/>
          </a:prstGeom>
          <a:noFill/>
        </p:spPr>
        <p:txBody>
          <a:bodyPr wrap="square" rtlCol="0">
            <a:spAutoFit/>
          </a:bodyPr>
          <a:lstStyle/>
          <a:p>
            <a:pPr fontAlgn="base">
              <a:buFont typeface="Arial" panose="020B0604020202020204" pitchFamily="34" charset="0"/>
              <a:buChar char="•"/>
            </a:pPr>
            <a:r>
              <a:rPr lang="en-US" dirty="0">
                <a:solidFill>
                  <a:srgbClr val="000000"/>
                </a:solidFill>
                <a:latin typeface="Bahnschrift Light Condensed" panose="020B0502040204020203" pitchFamily="34" charset="0"/>
              </a:rPr>
              <a:t>These </a:t>
            </a:r>
            <a:r>
              <a:rPr lang="en-US" dirty="0">
                <a:solidFill>
                  <a:srgbClr val="C00000"/>
                </a:solidFill>
                <a:latin typeface="Bahnschrift Light Condensed" panose="020B0502040204020203" pitchFamily="34" charset="0"/>
              </a:rPr>
              <a:t>seeds are kept in arrays of tubes </a:t>
            </a:r>
            <a:r>
              <a:rPr lang="en-US" dirty="0">
                <a:solidFill>
                  <a:srgbClr val="000000"/>
                </a:solidFill>
                <a:latin typeface="Bahnschrift Light Condensed" panose="020B0502040204020203" pitchFamily="34" charset="0"/>
              </a:rPr>
              <a:t>and kept under intensive care till the first leaves starts to show.</a:t>
            </a:r>
          </a:p>
          <a:p>
            <a:pPr fontAlgn="base">
              <a:buFont typeface="Arial" panose="020B0604020202020204" pitchFamily="34" charset="0"/>
              <a:buChar char="•"/>
            </a:pPr>
            <a:r>
              <a:rPr lang="en-US" dirty="0">
                <a:solidFill>
                  <a:srgbClr val="000000"/>
                </a:solidFill>
                <a:latin typeface="Bahnschrift Light Condensed" panose="020B0502040204020203" pitchFamily="34" charset="0"/>
              </a:rPr>
              <a:t>The germinated seeds are the provided with </a:t>
            </a:r>
            <a:r>
              <a:rPr lang="en-US" dirty="0">
                <a:solidFill>
                  <a:srgbClr val="C00000"/>
                </a:solidFill>
                <a:latin typeface="Bahnschrift Light Condensed" panose="020B0502040204020203" pitchFamily="34" charset="0"/>
              </a:rPr>
              <a:t>constant flow of a hydroponic solution</a:t>
            </a:r>
            <a:endParaRPr lang="en-US" dirty="0">
              <a:solidFill>
                <a:srgbClr val="000000"/>
              </a:solidFill>
              <a:latin typeface="Bahnschrift Light Condensed" panose="020B0502040204020203" pitchFamily="34" charset="0"/>
            </a:endParaRPr>
          </a:p>
          <a:p>
            <a:pPr fontAlgn="base">
              <a:buFont typeface="Arial" panose="020B0604020202020204" pitchFamily="34" charset="0"/>
              <a:buChar char="•"/>
            </a:pPr>
            <a:r>
              <a:rPr lang="en-US" dirty="0">
                <a:solidFill>
                  <a:srgbClr val="000000"/>
                </a:solidFill>
                <a:latin typeface="Bahnschrift Light Condensed" panose="020B0502040204020203" pitchFamily="34" charset="0"/>
              </a:rPr>
              <a:t>The tubes are </a:t>
            </a:r>
            <a:r>
              <a:rPr lang="en-US" dirty="0">
                <a:solidFill>
                  <a:srgbClr val="C00000"/>
                </a:solidFill>
                <a:latin typeface="Bahnschrift Light Condensed" panose="020B0502040204020203" pitchFamily="34" charset="0"/>
              </a:rPr>
              <a:t>stacked vertically to use more space</a:t>
            </a:r>
            <a:r>
              <a:rPr lang="en-US" dirty="0">
                <a:solidFill>
                  <a:srgbClr val="000000"/>
                </a:solidFill>
                <a:latin typeface="Bahnschrift Light Condensed" panose="020B0502040204020203" pitchFamily="34" charset="0"/>
              </a:rPr>
              <a:t>.</a:t>
            </a:r>
          </a:p>
          <a:p>
            <a:pPr fontAlgn="base"/>
            <a:r>
              <a:rPr lang="en-US" dirty="0">
                <a:solidFill>
                  <a:srgbClr val="000000"/>
                </a:solidFill>
                <a:latin typeface="Bahnschrift Light Condensed" panose="020B0502040204020203" pitchFamily="34" charset="0"/>
              </a:rPr>
              <a:t>Unique Point:</a:t>
            </a:r>
          </a:p>
          <a:p>
            <a:pPr marL="1163638" indent="-82550" fontAlgn="base">
              <a:buFont typeface="+mj-lt"/>
              <a:buAutoNum type="arabicPeriod"/>
            </a:pPr>
            <a:r>
              <a:rPr lang="en-US" dirty="0">
                <a:solidFill>
                  <a:srgbClr val="C00000"/>
                </a:solidFill>
                <a:latin typeface="Bahnschrift Light Condensed" panose="020B0502040204020203" pitchFamily="34" charset="0"/>
              </a:rPr>
              <a:t>Controlling</a:t>
            </a:r>
            <a:r>
              <a:rPr lang="en-US" dirty="0">
                <a:solidFill>
                  <a:srgbClr val="000000"/>
                </a:solidFill>
                <a:latin typeface="Bahnschrift Light Condensed" panose="020B0502040204020203" pitchFamily="34" charset="0"/>
              </a:rPr>
              <a:t> the room conditions. </a:t>
            </a:r>
            <a:r>
              <a:rPr lang="en-US" dirty="0">
                <a:solidFill>
                  <a:srgbClr val="C00000"/>
                </a:solidFill>
                <a:latin typeface="Bahnschrift Light Condensed" panose="020B0502040204020203" pitchFamily="34" charset="0"/>
              </a:rPr>
              <a:t>with IoT. </a:t>
            </a:r>
          </a:p>
          <a:p>
            <a:pPr marL="1163638" indent="-82550" fontAlgn="base">
              <a:buFont typeface="+mj-lt"/>
              <a:buAutoNum type="arabicPeriod"/>
            </a:pPr>
            <a:r>
              <a:rPr lang="en-US" dirty="0">
                <a:solidFill>
                  <a:srgbClr val="C00000"/>
                </a:solidFill>
                <a:latin typeface="Bahnschrift Light Condensed" panose="020B0502040204020203" pitchFamily="34" charset="0"/>
              </a:rPr>
              <a:t>Sterilizing and adding the required nutrients </a:t>
            </a:r>
            <a:r>
              <a:rPr lang="en-US" dirty="0">
                <a:solidFill>
                  <a:srgbClr val="000000"/>
                </a:solidFill>
                <a:latin typeface="Bahnschrift Light Condensed" panose="020B0502040204020203" pitchFamily="34" charset="0"/>
              </a:rPr>
              <a:t>automatically according to the plants profile.</a:t>
            </a:r>
          </a:p>
          <a:p>
            <a:pPr fontAlgn="base">
              <a:buFont typeface="Arial" panose="020B0604020202020204" pitchFamily="34" charset="0"/>
              <a:buChar char="•"/>
            </a:pPr>
            <a:r>
              <a:rPr lang="en-US" dirty="0">
                <a:solidFill>
                  <a:srgbClr val="000000"/>
                </a:solidFill>
                <a:latin typeface="Bahnschrift Light Condensed" panose="020B0502040204020203" pitchFamily="34" charset="0"/>
              </a:rPr>
              <a:t>Atmospheric Temperature of the room is controlled using </a:t>
            </a:r>
            <a:r>
              <a:rPr lang="en-US" dirty="0">
                <a:solidFill>
                  <a:srgbClr val="C00000"/>
                </a:solidFill>
                <a:latin typeface="Bahnschrift Light Condensed" panose="020B0502040204020203" pitchFamily="34" charset="0"/>
              </a:rPr>
              <a:t>foggers , moisturizing valves and LEDs</a:t>
            </a:r>
            <a:r>
              <a:rPr lang="en-US" dirty="0">
                <a:solidFill>
                  <a:srgbClr val="000000"/>
                </a:solidFill>
                <a:latin typeface="Bahnschrift Light Condensed" panose="020B0502040204020203" pitchFamily="34" charset="0"/>
              </a:rPr>
              <a:t>(used to provide proper wavelength of light).</a:t>
            </a:r>
          </a:p>
          <a:p>
            <a:pPr fontAlgn="base">
              <a:buFont typeface="Arial" panose="020B0604020202020204" pitchFamily="34" charset="0"/>
              <a:buChar char="•"/>
            </a:pPr>
            <a:r>
              <a:rPr lang="en-US" dirty="0">
                <a:solidFill>
                  <a:srgbClr val="000000"/>
                </a:solidFill>
                <a:latin typeface="Bahnschrift Light Condensed" panose="020B0502040204020203" pitchFamily="34" charset="0"/>
              </a:rPr>
              <a:t>The crops will be </a:t>
            </a:r>
            <a:r>
              <a:rPr lang="en-US" dirty="0">
                <a:solidFill>
                  <a:srgbClr val="C00000"/>
                </a:solidFill>
                <a:latin typeface="Bahnschrift Light Condensed" panose="020B0502040204020203" pitchFamily="34" charset="0"/>
              </a:rPr>
              <a:t>constantly monitored </a:t>
            </a:r>
            <a:r>
              <a:rPr lang="en-US" dirty="0">
                <a:solidFill>
                  <a:srgbClr val="000000"/>
                </a:solidFill>
                <a:latin typeface="Bahnschrift Light Condensed" panose="020B0502040204020203" pitchFamily="34" charset="0"/>
              </a:rPr>
              <a:t>using sensors to sense their temperature, nutrition absorbed, growth rate, probable </a:t>
            </a:r>
            <a:r>
              <a:rPr lang="en-US" dirty="0" err="1">
                <a:solidFill>
                  <a:srgbClr val="000000"/>
                </a:solidFill>
                <a:latin typeface="Bahnschrift Light Condensed" panose="020B0502040204020203" pitchFamily="34" charset="0"/>
              </a:rPr>
              <a:t>yield,etc</a:t>
            </a:r>
            <a:r>
              <a:rPr lang="en-US" dirty="0">
                <a:solidFill>
                  <a:srgbClr val="000000"/>
                </a:solidFill>
                <a:latin typeface="Bahnschrift Light Condensed" panose="020B0502040204020203" pitchFamily="34" charset="0"/>
              </a:rPr>
              <a:t>.</a:t>
            </a:r>
          </a:p>
          <a:p>
            <a:pPr fontAlgn="base">
              <a:buFont typeface="Arial" panose="020B0604020202020204" pitchFamily="34" charset="0"/>
              <a:buChar char="•"/>
            </a:pPr>
            <a:r>
              <a:rPr lang="en-US" dirty="0">
                <a:solidFill>
                  <a:srgbClr val="000000"/>
                </a:solidFill>
                <a:latin typeface="Bahnschrift Light Condensed" panose="020B0502040204020203" pitchFamily="34" charset="0"/>
              </a:rPr>
              <a:t>These monitored values can be </a:t>
            </a:r>
            <a:r>
              <a:rPr lang="en-US" dirty="0">
                <a:solidFill>
                  <a:srgbClr val="C00000"/>
                </a:solidFill>
                <a:latin typeface="Bahnschrift Light Condensed" panose="020B0502040204020203" pitchFamily="34" charset="0"/>
              </a:rPr>
              <a:t>easily viewed via an app.</a:t>
            </a:r>
          </a:p>
          <a:p>
            <a:pPr fontAlgn="base">
              <a:buFont typeface="Arial" panose="020B0604020202020204" pitchFamily="34" charset="0"/>
              <a:buChar char="•"/>
            </a:pPr>
            <a:r>
              <a:rPr lang="en-US" dirty="0">
                <a:solidFill>
                  <a:srgbClr val="000000"/>
                </a:solidFill>
                <a:latin typeface="Bahnschrift Light Condensed" panose="020B0502040204020203" pitchFamily="34" charset="0"/>
              </a:rPr>
              <a:t>Since the process is </a:t>
            </a:r>
            <a:r>
              <a:rPr lang="en-US" dirty="0">
                <a:solidFill>
                  <a:srgbClr val="C00000"/>
                </a:solidFill>
                <a:latin typeface="Bahnschrift Light Condensed" panose="020B0502040204020203" pitchFamily="34" charset="0"/>
              </a:rPr>
              <a:t>fully automated </a:t>
            </a:r>
            <a:r>
              <a:rPr lang="en-US" dirty="0">
                <a:solidFill>
                  <a:srgbClr val="000000"/>
                </a:solidFill>
                <a:latin typeface="Bahnschrift Light Condensed" panose="020B0502040204020203" pitchFamily="34" charset="0"/>
              </a:rPr>
              <a:t>no work needed during the growth process.</a:t>
            </a:r>
          </a:p>
          <a:p>
            <a:pPr fontAlgn="base">
              <a:buFont typeface="Arial" panose="020B0604020202020204" pitchFamily="34" charset="0"/>
              <a:buChar char="•"/>
            </a:pPr>
            <a:r>
              <a:rPr lang="en-US" dirty="0">
                <a:solidFill>
                  <a:srgbClr val="000000"/>
                </a:solidFill>
                <a:latin typeface="Bahnschrift Light Condensed" panose="020B0502040204020203" pitchFamily="34" charset="0"/>
              </a:rPr>
              <a:t>After the harvest , the crops are stored in a place with Atmosphere control to increase the shelf life.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lvl="0"/>
            <a:r>
              <a:rPr lang="en-GB" sz="3200" b="1" dirty="0"/>
              <a:t>Technolog</a:t>
            </a:r>
            <a:r>
              <a:rPr lang="en-US" altLang="en-GB" sz="3200" b="1" dirty="0"/>
              <a:t>ical stack of </a:t>
            </a:r>
            <a:r>
              <a:rPr lang="en-GB" sz="3200" b="1" dirty="0"/>
              <a:t>your solution</a:t>
            </a:r>
            <a:endParaRPr sz="1400" dirty="0"/>
          </a:p>
        </p:txBody>
      </p:sp>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sp>
        <p:nvSpPr>
          <p:cNvPr id="3" name="TextBox 2">
            <a:extLst>
              <a:ext uri="{FF2B5EF4-FFF2-40B4-BE49-F238E27FC236}">
                <a16:creationId xmlns:a16="http://schemas.microsoft.com/office/drawing/2014/main" id="{FE27CA39-E229-4A55-A93F-7CFDF6F2D0A7}"/>
              </a:ext>
            </a:extLst>
          </p:cNvPr>
          <p:cNvSpPr txBox="1"/>
          <p:nvPr/>
        </p:nvSpPr>
        <p:spPr>
          <a:xfrm>
            <a:off x="1014153" y="1878676"/>
            <a:ext cx="184731" cy="369332"/>
          </a:xfrm>
          <a:prstGeom prst="rect">
            <a:avLst/>
          </a:prstGeom>
          <a:noFill/>
        </p:spPr>
        <p:txBody>
          <a:bodyPr wrap="none" rtlCol="0">
            <a:spAutoFit/>
          </a:bodyPr>
          <a:lstStyle/>
          <a:p>
            <a:endParaRPr lang="en-IN" dirty="0"/>
          </a:p>
        </p:txBody>
      </p:sp>
      <p:sp>
        <p:nvSpPr>
          <p:cNvPr id="5" name="TextBox 4"/>
          <p:cNvSpPr txBox="1"/>
          <p:nvPr/>
        </p:nvSpPr>
        <p:spPr>
          <a:xfrm>
            <a:off x="508001" y="3109782"/>
            <a:ext cx="4582511" cy="523220"/>
          </a:xfrm>
          <a:prstGeom prst="rect">
            <a:avLst/>
          </a:prstGeom>
          <a:noFill/>
        </p:spPr>
        <p:txBody>
          <a:bodyPr wrap="square" rtlCol="0">
            <a:spAutoFit/>
          </a:bodyPr>
          <a:lstStyle/>
          <a:p>
            <a:pPr marL="342900" indent="-342900">
              <a:buFont typeface="Wingdings" panose="05000000000000000000" pitchFamily="2" charset="2"/>
              <a:buChar char="Ø"/>
            </a:pPr>
            <a:r>
              <a:rPr lang="en-US" sz="1400" b="1" dirty="0"/>
              <a:t>App development </a:t>
            </a:r>
          </a:p>
          <a:p>
            <a:pPr marL="800100" lvl="1" indent="-342900">
              <a:buFont typeface="Wingdings" panose="05000000000000000000" pitchFamily="2" charset="2"/>
              <a:buChar char="Ø"/>
            </a:pPr>
            <a:r>
              <a:rPr lang="en-US" sz="1400" dirty="0"/>
              <a:t>Android studios</a:t>
            </a:r>
          </a:p>
        </p:txBody>
      </p:sp>
      <p:sp>
        <p:nvSpPr>
          <p:cNvPr id="6" name="TextBox 5"/>
          <p:cNvSpPr txBox="1"/>
          <p:nvPr/>
        </p:nvSpPr>
        <p:spPr>
          <a:xfrm>
            <a:off x="508001" y="2740655"/>
            <a:ext cx="4298731" cy="307777"/>
          </a:xfrm>
          <a:prstGeom prst="rect">
            <a:avLst/>
          </a:prstGeom>
          <a:noFill/>
        </p:spPr>
        <p:txBody>
          <a:bodyPr wrap="square" rtlCol="0">
            <a:spAutoFit/>
          </a:bodyPr>
          <a:lstStyle/>
          <a:p>
            <a:pPr marL="285750" indent="-285750">
              <a:buFont typeface="Wingdings" panose="05000000000000000000" pitchFamily="2" charset="2"/>
              <a:buChar char="Ø"/>
            </a:pPr>
            <a:r>
              <a:rPr lang="en-US" sz="1400" b="1" dirty="0"/>
              <a:t>CAD designing</a:t>
            </a:r>
          </a:p>
        </p:txBody>
      </p:sp>
      <p:sp>
        <p:nvSpPr>
          <p:cNvPr id="8" name="TextBox 7"/>
          <p:cNvSpPr txBox="1"/>
          <p:nvPr/>
        </p:nvSpPr>
        <p:spPr>
          <a:xfrm>
            <a:off x="508001" y="1632455"/>
            <a:ext cx="4298731" cy="1231106"/>
          </a:xfrm>
          <a:prstGeom prst="rect">
            <a:avLst/>
          </a:prstGeom>
          <a:noFill/>
        </p:spPr>
        <p:txBody>
          <a:bodyPr wrap="square" rtlCol="0">
            <a:spAutoFit/>
          </a:bodyPr>
          <a:lstStyle/>
          <a:p>
            <a:pPr>
              <a:buFont typeface="Wingdings" panose="05000000000000000000" pitchFamily="2" charset="2"/>
              <a:buChar char="Ø"/>
            </a:pPr>
            <a:r>
              <a:rPr lang="en-US" sz="1400" b="1" dirty="0"/>
              <a:t>Internet of Things:</a:t>
            </a:r>
          </a:p>
          <a:p>
            <a:pPr lvl="1">
              <a:buFont typeface="Wingdings" panose="05000000000000000000" pitchFamily="2" charset="2"/>
              <a:buChar char="Ø"/>
            </a:pPr>
            <a:r>
              <a:rPr lang="en-US" sz="1400" dirty="0"/>
              <a:t>Embedding sensors.</a:t>
            </a:r>
          </a:p>
          <a:p>
            <a:pPr lvl="1">
              <a:buFont typeface="Wingdings" panose="05000000000000000000" pitchFamily="2" charset="2"/>
              <a:buChar char="Ø"/>
            </a:pPr>
            <a:r>
              <a:rPr lang="en-US" sz="1400" dirty="0"/>
              <a:t>Microprocessor encoding.</a:t>
            </a:r>
          </a:p>
          <a:p>
            <a:pPr lvl="1">
              <a:buFont typeface="Wingdings" panose="05000000000000000000" pitchFamily="2" charset="2"/>
              <a:buChar char="Ø"/>
            </a:pPr>
            <a:r>
              <a:rPr lang="en-US" sz="1400" dirty="0"/>
              <a:t>Providing Internet connectivity via cloud.</a:t>
            </a:r>
          </a:p>
          <a:p>
            <a:endParaRPr lang="en-US" dirty="0"/>
          </a:p>
        </p:txBody>
      </p:sp>
      <p:sp>
        <p:nvSpPr>
          <p:cNvPr id="9" name="TextBox 8"/>
          <p:cNvSpPr txBox="1"/>
          <p:nvPr/>
        </p:nvSpPr>
        <p:spPr>
          <a:xfrm>
            <a:off x="508001" y="3756101"/>
            <a:ext cx="2532994" cy="307777"/>
          </a:xfrm>
          <a:prstGeom prst="rect">
            <a:avLst/>
          </a:prstGeom>
          <a:noFill/>
        </p:spPr>
        <p:txBody>
          <a:bodyPr wrap="square" rtlCol="0">
            <a:spAutoFit/>
          </a:bodyPr>
          <a:lstStyle/>
          <a:p>
            <a:pPr marL="285750" indent="-285750">
              <a:buFont typeface="Wingdings" panose="05000000000000000000" pitchFamily="2" charset="2"/>
              <a:buChar char="Ø"/>
            </a:pPr>
            <a:r>
              <a:rPr lang="en-US" sz="1400" dirty="0"/>
              <a:t>Data science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226378" y="86683"/>
            <a:ext cx="8520430" cy="517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IN" sz="3000" b="1" dirty="0"/>
              <a:t>N</a:t>
            </a:r>
            <a:r>
              <a:rPr lang="en-IN" sz="3000" b="1" dirty="0"/>
              <a:t>ovelty </a:t>
            </a:r>
            <a:r>
              <a:rPr lang="en-GB" sz="3000" b="1" dirty="0"/>
              <a:t>of your project:</a:t>
            </a:r>
            <a:endParaRPr sz="3000" b="1" dirty="0"/>
          </a:p>
          <a:p>
            <a:pPr marL="0" lvl="0" indent="0" algn="l" rtl="0">
              <a:spcBef>
                <a:spcPts val="0"/>
              </a:spcBef>
              <a:spcAft>
                <a:spcPts val="0"/>
              </a:spcAft>
              <a:buNone/>
            </a:pPr>
            <a:endParaRPr sz="1400"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
        <p:nvSpPr>
          <p:cNvPr id="2" name="Text Box 1"/>
          <p:cNvSpPr txBox="1"/>
          <p:nvPr/>
        </p:nvSpPr>
        <p:spPr>
          <a:xfrm>
            <a:off x="144637" y="788323"/>
            <a:ext cx="8147308" cy="4001095"/>
          </a:xfrm>
          <a:prstGeom prst="rect">
            <a:avLst/>
          </a:prstGeom>
          <a:noFill/>
        </p:spPr>
        <p:txBody>
          <a:bodyPr wrap="square" rtlCol="0" anchor="t">
            <a:spAutoFit/>
          </a:bodyPr>
          <a:lstStyle/>
          <a:p>
            <a:pPr marL="285750" indent="-285750">
              <a:buFont typeface="Wingdings" panose="05000000000000000000" pitchFamily="2" charset="2"/>
              <a:buChar char="§"/>
            </a:pPr>
            <a:r>
              <a:rPr lang="en-US" sz="1600" dirty="0"/>
              <a:t>Our Project aims to develop this project in a very minimalistic way so that </a:t>
            </a:r>
          </a:p>
          <a:p>
            <a:pPr marL="1703388" indent="-92075">
              <a:buFont typeface="+mj-lt"/>
              <a:buAutoNum type="arabicPeriod"/>
              <a:tabLst>
                <a:tab pos="2057400" algn="l"/>
              </a:tabLst>
            </a:pPr>
            <a:r>
              <a:rPr lang="en-US" sz="1600" dirty="0"/>
              <a:t>Everyone can </a:t>
            </a:r>
            <a:r>
              <a:rPr lang="en-US" sz="1600" dirty="0">
                <a:solidFill>
                  <a:srgbClr val="FF0000"/>
                </a:solidFill>
              </a:rPr>
              <a:t>operate it easily </a:t>
            </a:r>
            <a:r>
              <a:rPr lang="en-US" sz="1600" dirty="0"/>
              <a:t>.</a:t>
            </a:r>
          </a:p>
          <a:p>
            <a:pPr marL="1703388" indent="-92075">
              <a:buFont typeface="+mj-lt"/>
              <a:buAutoNum type="arabicPeriod"/>
              <a:tabLst>
                <a:tab pos="2057400" algn="l"/>
              </a:tabLst>
            </a:pPr>
            <a:r>
              <a:rPr lang="en-US" sz="1600" dirty="0">
                <a:solidFill>
                  <a:srgbClr val="FF0000"/>
                </a:solidFill>
              </a:rPr>
              <a:t>Cost Efficient </a:t>
            </a:r>
            <a:r>
              <a:rPr lang="en-US" sz="1600" dirty="0"/>
              <a:t>and easily available.	</a:t>
            </a:r>
          </a:p>
          <a:p>
            <a:pPr marL="1703388" indent="-92075">
              <a:buFont typeface="+mj-lt"/>
              <a:buAutoNum type="arabicPeriod"/>
              <a:tabLst>
                <a:tab pos="2057400" algn="l"/>
              </a:tabLst>
            </a:pPr>
            <a:r>
              <a:rPr lang="en-US" sz="1600" dirty="0"/>
              <a:t>Easy to setup.</a:t>
            </a:r>
          </a:p>
          <a:p>
            <a:pPr marL="285750" indent="-285750">
              <a:buFont typeface="Wingdings" panose="05000000000000000000" pitchFamily="2" charset="2"/>
              <a:buChar char="§"/>
            </a:pPr>
            <a:r>
              <a:rPr lang="en-US" sz="1600" dirty="0"/>
              <a:t>We provide Controlled environment for the Plants to grow </a:t>
            </a:r>
            <a:r>
              <a:rPr lang="en-US" sz="1600" dirty="0">
                <a:solidFill>
                  <a:srgbClr val="FF0000"/>
                </a:solidFill>
              </a:rPr>
              <a:t>Using IOT and Machine learning</a:t>
            </a:r>
            <a:r>
              <a:rPr lang="en-US" sz="1600" dirty="0"/>
              <a:t>.</a:t>
            </a:r>
          </a:p>
          <a:p>
            <a:pPr marL="285750" indent="-285750">
              <a:buFont typeface="Wingdings" panose="05000000000000000000" pitchFamily="2" charset="2"/>
              <a:buChar char="§"/>
            </a:pPr>
            <a:r>
              <a:rPr lang="en-US" sz="1600" dirty="0">
                <a:solidFill>
                  <a:srgbClr val="FF0000"/>
                </a:solidFill>
              </a:rPr>
              <a:t>Target audience </a:t>
            </a:r>
            <a:r>
              <a:rPr lang="en-US" sz="1600" dirty="0"/>
              <a:t>is not MNC’s or Multi million dollar companies but </a:t>
            </a:r>
            <a:r>
              <a:rPr lang="en-US" sz="1600" dirty="0">
                <a:solidFill>
                  <a:srgbClr val="FF0000"/>
                </a:solidFill>
              </a:rPr>
              <a:t>Micro small and  medium Industries</a:t>
            </a:r>
            <a:r>
              <a:rPr lang="en-US" sz="1600" dirty="0"/>
              <a:t>.</a:t>
            </a:r>
          </a:p>
          <a:p>
            <a:pPr marL="285750" indent="-285750">
              <a:buFont typeface="Wingdings" panose="05000000000000000000" pitchFamily="2" charset="2"/>
              <a:buChar char="§"/>
            </a:pPr>
            <a:r>
              <a:rPr lang="en-US" dirty="0"/>
              <a:t>Sterilizing the Water(hydroponic sol) and </a:t>
            </a:r>
            <a:r>
              <a:rPr lang="en-US" dirty="0">
                <a:solidFill>
                  <a:srgbClr val="FF0000"/>
                </a:solidFill>
              </a:rPr>
              <a:t>using it again </a:t>
            </a:r>
            <a:r>
              <a:rPr lang="en-US" dirty="0"/>
              <a:t>by adding required nutrients again automatically. </a:t>
            </a:r>
          </a:p>
          <a:p>
            <a:pPr marL="285750" indent="-285750">
              <a:buFont typeface="Wingdings" panose="05000000000000000000" pitchFamily="2" charset="2"/>
              <a:buChar char="§"/>
            </a:pPr>
            <a:r>
              <a:rPr lang="en-US" dirty="0"/>
              <a:t>Moreover compared to Other similar product by MNC’s our Product is </a:t>
            </a:r>
            <a:r>
              <a:rPr lang="en-US" dirty="0">
                <a:solidFill>
                  <a:srgbClr val="FF0000"/>
                </a:solidFill>
              </a:rPr>
              <a:t>cheap and affordable</a:t>
            </a:r>
            <a:r>
              <a:rPr lang="en-US" dirty="0"/>
              <a:t>.</a:t>
            </a:r>
          </a:p>
          <a:p>
            <a:pPr marL="285750" indent="-285750">
              <a:buFont typeface="Wingdings" panose="05000000000000000000" pitchFamily="2" charset="2"/>
              <a:buChar char="§"/>
            </a:pPr>
            <a:r>
              <a:rPr lang="en-US" dirty="0"/>
              <a:t>Our product also provide atmosphere controlled Storage facility.</a:t>
            </a:r>
          </a:p>
          <a:p>
            <a:pPr marL="285750" indent="-285750">
              <a:buFont typeface="Wingdings" panose="05000000000000000000" pitchFamily="2" charset="2"/>
              <a:buChar char="§"/>
            </a:pPr>
            <a:r>
              <a:rPr lang="en-IN" dirty="0"/>
              <a:t>Can produce any types of </a:t>
            </a:r>
            <a:r>
              <a:rPr lang="en-IN" dirty="0">
                <a:solidFill>
                  <a:srgbClr val="FF0000"/>
                </a:solidFill>
              </a:rPr>
              <a:t>crops year-round</a:t>
            </a:r>
            <a:r>
              <a:rPr lang="en-IN" dirty="0"/>
              <a:t>.</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103882" y="86683"/>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3000" b="1" dirty="0"/>
              <a:t>Application </a:t>
            </a:r>
            <a:r>
              <a:rPr lang="en-IN" sz="3000" b="1" dirty="0"/>
              <a:t>of your Proposed Solution</a:t>
            </a:r>
            <a:r>
              <a:rPr lang="en-US" altLang="en-IN" sz="3000" b="1" dirty="0"/>
              <a:t>:</a:t>
            </a:r>
            <a:r>
              <a:rPr lang="en-IN" sz="3000" b="1" dirty="0"/>
              <a:t> </a:t>
            </a:r>
            <a:endParaRPr sz="3000" b="1"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a:t>
            </a:fld>
            <a:endParaRPr lang="en-GB" dirty="0"/>
          </a:p>
        </p:txBody>
      </p:sp>
      <p:sp>
        <p:nvSpPr>
          <p:cNvPr id="2" name="Text Box 1"/>
          <p:cNvSpPr txBox="1"/>
          <p:nvPr/>
        </p:nvSpPr>
        <p:spPr>
          <a:xfrm>
            <a:off x="311700" y="1100455"/>
            <a:ext cx="7079017" cy="3600986"/>
          </a:xfrm>
          <a:prstGeom prst="rect">
            <a:avLst/>
          </a:prstGeom>
          <a:noFill/>
        </p:spPr>
        <p:txBody>
          <a:bodyPr wrap="square" rtlCol="0" anchor="t">
            <a:spAutoFit/>
          </a:bodyPr>
          <a:lstStyle/>
          <a:p>
            <a:pPr marL="342900" indent="-342900">
              <a:buFont typeface="+mj-lt"/>
              <a:buAutoNum type="arabicPeriod"/>
            </a:pPr>
            <a:r>
              <a:rPr lang="en-US" sz="1600" dirty="0"/>
              <a:t>The target beneficiaries for this project is anyone aspiring to make and sell </a:t>
            </a:r>
            <a:r>
              <a:rPr lang="en-US" sz="1600" dirty="0">
                <a:solidFill>
                  <a:srgbClr val="FF0000"/>
                </a:solidFill>
              </a:rPr>
              <a:t>off-season crops in the cityscape.</a:t>
            </a:r>
          </a:p>
          <a:p>
            <a:pPr marL="342900" indent="-342900">
              <a:buFont typeface="+mj-lt"/>
              <a:buAutoNum type="arabicPeriod"/>
            </a:pPr>
            <a:r>
              <a:rPr lang="en-US" sz="1600" dirty="0"/>
              <a:t>Our product can be used by hotels to obtain </a:t>
            </a:r>
            <a:r>
              <a:rPr lang="en-US" sz="1600" dirty="0">
                <a:solidFill>
                  <a:srgbClr val="FF0000"/>
                </a:solidFill>
              </a:rPr>
              <a:t>fresh crops</a:t>
            </a:r>
            <a:r>
              <a:rPr lang="en-US" sz="1600" dirty="0"/>
              <a:t>.</a:t>
            </a:r>
          </a:p>
          <a:p>
            <a:pPr marL="342900" indent="-342900">
              <a:buFont typeface="+mj-lt"/>
              <a:buAutoNum type="arabicPeriod"/>
            </a:pPr>
            <a:r>
              <a:rPr lang="en-US" sz="1600" dirty="0"/>
              <a:t>Super markets and malls can also use this technology to provide </a:t>
            </a:r>
            <a:r>
              <a:rPr lang="en-US" sz="1600" dirty="0">
                <a:solidFill>
                  <a:srgbClr val="FF0000"/>
                </a:solidFill>
              </a:rPr>
              <a:t>fresh food much cheaper</a:t>
            </a:r>
            <a:r>
              <a:rPr lang="en-US" sz="1600" dirty="0"/>
              <a:t> as </a:t>
            </a:r>
            <a:r>
              <a:rPr lang="en-US" sz="1600" dirty="0">
                <a:solidFill>
                  <a:srgbClr val="FF0000"/>
                </a:solidFill>
              </a:rPr>
              <a:t>transportation cost will not be an issue</a:t>
            </a:r>
            <a:r>
              <a:rPr lang="en-US" sz="1600" dirty="0"/>
              <a:t>. They can grow plants in their premises. </a:t>
            </a:r>
          </a:p>
          <a:p>
            <a:pPr marL="342900" indent="-342900">
              <a:buFont typeface="+mj-lt"/>
              <a:buAutoNum type="arabicPeriod"/>
            </a:pPr>
            <a:r>
              <a:rPr lang="en-US" sz="1600" dirty="0"/>
              <a:t>This project aims to resolve the major problem that will faced by the community in future .(Taking the Increasing population in mind)</a:t>
            </a:r>
          </a:p>
          <a:p>
            <a:pPr marL="342900" indent="-342900">
              <a:buFont typeface="+mj-lt"/>
              <a:buAutoNum type="arabicPeriod"/>
            </a:pPr>
            <a:r>
              <a:rPr lang="en-US" sz="1600" dirty="0"/>
              <a:t>Round the year we can produce crops irrespective of the climatic conditions.</a:t>
            </a:r>
          </a:p>
          <a:p>
            <a:pPr marL="342900" indent="-342900">
              <a:buFont typeface="+mj-lt"/>
              <a:buAutoNum type="arabicPeriod"/>
            </a:pPr>
            <a:endParaRPr lang="en-US" sz="1600" dirty="0"/>
          </a:p>
          <a:p>
            <a:pPr marL="342900" indent="-342900">
              <a:buFont typeface="+mj-lt"/>
              <a:buAutoNum type="arabicPeriod"/>
            </a:pPr>
            <a:endParaRPr lang="en-US" sz="1600" dirty="0"/>
          </a:p>
          <a:p>
            <a:br>
              <a:rPr lang="en-US" dirty="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0" y="86683"/>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ltLang="en-IN" sz="3000" b="1" dirty="0"/>
              <a:t>Dependencies of your s</a:t>
            </a:r>
            <a:r>
              <a:rPr lang="en-IN" sz="3000" b="1" dirty="0"/>
              <a:t>olution</a:t>
            </a:r>
            <a:r>
              <a:rPr lang="en-US" altLang="en-IN" sz="3000" b="1" dirty="0"/>
              <a:t>:</a:t>
            </a:r>
            <a:r>
              <a:rPr lang="en-IN" sz="3000" b="1" dirty="0"/>
              <a:t> </a:t>
            </a:r>
            <a:br>
              <a:rPr lang="en-IN" sz="3000" b="1" dirty="0"/>
            </a:br>
            <a:br>
              <a:rPr lang="en-IN" sz="3000" b="1" dirty="0"/>
            </a:br>
            <a:endParaRPr lang="en-US" altLang="en-IN" sz="3000" b="1"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dirty="0"/>
          </a:p>
        </p:txBody>
      </p:sp>
      <p:sp>
        <p:nvSpPr>
          <p:cNvPr id="2" name="Text Box 1"/>
          <p:cNvSpPr txBox="1"/>
          <p:nvPr/>
        </p:nvSpPr>
        <p:spPr>
          <a:xfrm>
            <a:off x="147494" y="815860"/>
            <a:ext cx="7262570" cy="3693319"/>
          </a:xfrm>
          <a:prstGeom prst="rect">
            <a:avLst/>
          </a:prstGeom>
          <a:noFill/>
        </p:spPr>
        <p:txBody>
          <a:bodyPr wrap="square" rtlCol="0" anchor="t">
            <a:spAutoFit/>
          </a:bodyPr>
          <a:lstStyle/>
          <a:p>
            <a:pPr marL="285750" indent="-285750" fontAlgn="base">
              <a:buFont typeface="Arial" panose="020B0604020202020204" pitchFamily="34" charset="0"/>
              <a:buChar char="•"/>
            </a:pPr>
            <a:r>
              <a:rPr lang="en-US" dirty="0"/>
              <a:t>The </a:t>
            </a:r>
            <a:r>
              <a:rPr lang="en-US" dirty="0">
                <a:solidFill>
                  <a:srgbClr val="FF0000"/>
                </a:solidFill>
              </a:rPr>
              <a:t>variety</a:t>
            </a:r>
            <a:r>
              <a:rPr lang="en-US" dirty="0"/>
              <a:t> of food that can be grown is limited.</a:t>
            </a:r>
          </a:p>
          <a:p>
            <a:pPr marL="285750" indent="-285750" fontAlgn="base">
              <a:buFont typeface="Arial" panose="020B0604020202020204" pitchFamily="34" charset="0"/>
              <a:buChar char="•"/>
            </a:pPr>
            <a:r>
              <a:rPr lang="en-US" dirty="0"/>
              <a:t>Capital expenditures, as well as the </a:t>
            </a:r>
            <a:r>
              <a:rPr lang="en-US" dirty="0">
                <a:solidFill>
                  <a:srgbClr val="FF0000"/>
                </a:solidFill>
              </a:rPr>
              <a:t>additional energy costs </a:t>
            </a:r>
            <a:r>
              <a:rPr lang="en-US" dirty="0"/>
              <a:t>for lighting and heating, could outweigh any benefits.</a:t>
            </a:r>
          </a:p>
          <a:p>
            <a:pPr marL="285750" indent="-285750" fontAlgn="base">
              <a:buFont typeface="Arial" panose="020B0604020202020204" pitchFamily="34" charset="0"/>
              <a:buChar char="•"/>
            </a:pPr>
            <a:r>
              <a:rPr lang="en-US" dirty="0"/>
              <a:t>Building </a:t>
            </a:r>
            <a:r>
              <a:rPr lang="en-US" dirty="0">
                <a:solidFill>
                  <a:srgbClr val="FF0000"/>
                </a:solidFill>
              </a:rPr>
              <a:t>complex plumbing </a:t>
            </a:r>
            <a:r>
              <a:rPr lang="en-US" dirty="0"/>
              <a:t>and elevator systems to distribute food and water throughout is not easy.</a:t>
            </a:r>
          </a:p>
          <a:p>
            <a:pPr marL="285750" indent="-285750" fontAlgn="base">
              <a:buFont typeface="Arial" panose="020B0604020202020204" pitchFamily="34" charset="0"/>
              <a:buChar char="•"/>
            </a:pPr>
            <a:endParaRPr lang="en-US" dirty="0"/>
          </a:p>
          <a:p>
            <a:pPr fontAlgn="base"/>
            <a:r>
              <a:rPr lang="en-US" dirty="0"/>
              <a:t>All the Possible dependencies can be overcome In the Future Like:</a:t>
            </a:r>
          </a:p>
          <a:p>
            <a:pPr marL="1163638" indent="-82550" fontAlgn="base">
              <a:buFont typeface="+mj-lt"/>
              <a:buAutoNum type="arabicPeriod"/>
            </a:pPr>
            <a:r>
              <a:rPr lang="en-US" dirty="0"/>
              <a:t>Making the building run on Green energy will reduce the cost of energy</a:t>
            </a:r>
          </a:p>
          <a:p>
            <a:pPr marL="1163638" indent="-82550" fontAlgn="base">
              <a:buFont typeface="+mj-lt"/>
              <a:buAutoNum type="arabicPeriod"/>
            </a:pPr>
            <a:r>
              <a:rPr lang="en-US" dirty="0"/>
              <a:t>The varieties grow be Increased with Hybrid seed coming into action.</a:t>
            </a:r>
          </a:p>
          <a:p>
            <a:pPr marL="1081088" fontAlgn="base"/>
            <a:endParaRPr lang="en-US" dirty="0"/>
          </a:p>
          <a:p>
            <a:pPr marL="0" lvl="0" indent="0" algn="l" rtl="0">
              <a:spcBef>
                <a:spcPts val="0"/>
              </a:spcBef>
              <a:spcAft>
                <a:spcPts val="0"/>
              </a:spcAft>
              <a:buNone/>
            </a:pPr>
            <a:endParaRPr lang="en-US"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1418</TotalTime>
  <Words>1185</Words>
  <Application>Microsoft Macintosh PowerPoint</Application>
  <PresentationFormat>On-screen Show (16:9)</PresentationFormat>
  <Paragraphs>106</Paragraphs>
  <Slides>10</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Agency FB</vt:lpstr>
      <vt:lpstr>Arial</vt:lpstr>
      <vt:lpstr>Arial Black</vt:lpstr>
      <vt:lpstr>Bahnschrift Light Condensed</vt:lpstr>
      <vt:lpstr>Bookman Old Style</vt:lpstr>
      <vt:lpstr>Calibri</vt:lpstr>
      <vt:lpstr>Georgia</vt:lpstr>
      <vt:lpstr>Trebuchet MS</vt:lpstr>
      <vt:lpstr>Wingdings</vt:lpstr>
      <vt:lpstr>Wingdings 3</vt:lpstr>
      <vt:lpstr>Facet</vt:lpstr>
      <vt:lpstr>Team name: TEAM Fuego</vt:lpstr>
      <vt:lpstr>PowerPoint Presentation</vt:lpstr>
      <vt:lpstr>How important it is to solve this problem? What are the pains to be relieved and gains to be created?    </vt:lpstr>
      <vt:lpstr>Proposed Solution:</vt:lpstr>
      <vt:lpstr>Working:</vt:lpstr>
      <vt:lpstr>Technological stack of your solution</vt:lpstr>
      <vt:lpstr>Novelty of your project: </vt:lpstr>
      <vt:lpstr>Application of your Proposed Solution: </vt:lpstr>
      <vt:lpstr>Dependencies of your solution:   </vt:lpstr>
      <vt:lpstr>Components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RiGathon 2020 Theme:Innovative solutions for effectual agriculture</dc:title>
  <dc:creator>Navaneethakrishnan Ramanathan</dc:creator>
  <cp:lastModifiedBy>Sri Sakticharan Nirmal Kumar</cp:lastModifiedBy>
  <cp:revision>52</cp:revision>
  <dcterms:created xsi:type="dcterms:W3CDTF">2020-03-02T12:20:39Z</dcterms:created>
  <dcterms:modified xsi:type="dcterms:W3CDTF">2025-01-13T04:02:09Z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1033-11.2.0.8934</vt:lpwstr>
  </property>
</Properties>
</file>