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3" r:id="rId1"/>
  </p:sldMasterIdLst>
  <p:sldIdLst>
    <p:sldId id="303" r:id="rId2"/>
    <p:sldId id="257" r:id="rId3"/>
    <p:sldId id="259" r:id="rId4"/>
    <p:sldId id="260" r:id="rId5"/>
    <p:sldId id="261" r:id="rId6"/>
    <p:sldId id="291" r:id="rId7"/>
    <p:sldId id="298" r:id="rId8"/>
    <p:sldId id="265" r:id="rId9"/>
    <p:sldId id="295" r:id="rId10"/>
    <p:sldId id="296" r:id="rId11"/>
    <p:sldId id="297" r:id="rId12"/>
    <p:sldId id="270" r:id="rId13"/>
    <p:sldId id="272" r:id="rId14"/>
    <p:sldId id="301" r:id="rId15"/>
    <p:sldId id="302" r:id="rId16"/>
    <p:sldId id="273" r:id="rId17"/>
    <p:sldId id="300" r:id="rId18"/>
    <p:sldId id="284" r:id="rId19"/>
    <p:sldId id="279" r:id="rId20"/>
    <p:sldId id="280" r:id="rId21"/>
    <p:sldId id="28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ishwarya Prakash S" initials="APS" lastIdx="1" clrIdx="0">
    <p:extLst>
      <p:ext uri="{19B8F6BF-5375-455C-9EA6-DF929625EA0E}">
        <p15:presenceInfo xmlns:p15="http://schemas.microsoft.com/office/powerpoint/2012/main" userId="Aishwarya Prakash 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FD57E7-2D6B-64BD-6531-F57E83D72ED9}" v="83" dt="2021-08-01T07:47:15.487"/>
    <p1510:client id="{B4A9A24D-284E-16F3-CDEA-6AF56A363A76}" v="132" dt="2021-08-01T08:34:57.807"/>
    <p1510:client id="{ED775ADB-DC2A-2F6E-C570-46C1D8553A6E}" v="225" dt="2021-08-01T09:04:48.4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79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263665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526509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327535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70200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123589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6/7/2022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37865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6/7/2022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279506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9295019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028473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143489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702609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78053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67207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6/7/2022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08319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6/7/2022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35265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6/7/2022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5171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56789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6/7/2022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169097253"/>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mozilla.org/en-US/docs/Web/HTML" TargetMode="External"/><Relationship Id="rId7" Type="http://schemas.openxmlformats.org/officeDocument/2006/relationships/hyperlink" Target="https://en.wikipedia.org/wiki/JavaScript#Other_usage" TargetMode="External"/><Relationship Id="rId2" Type="http://schemas.openxmlformats.org/officeDocument/2006/relationships/hyperlink" Target="https://developer.mozilla.org/en-US/docs/Web/API/StyleSheet" TargetMode="External"/><Relationship Id="rId1" Type="http://schemas.openxmlformats.org/officeDocument/2006/relationships/slideLayout" Target="../slideLayouts/slideLayout1.xml"/><Relationship Id="rId6" Type="http://schemas.openxmlformats.org/officeDocument/2006/relationships/hyperlink" Target="https://developer.mozilla.org/en-US/docs/Glossary/First-class_Function" TargetMode="External"/><Relationship Id="rId5" Type="http://schemas.openxmlformats.org/officeDocument/2006/relationships/hyperlink" Target="https://en.wikipedia.org/wiki/Just-in-time_compilation" TargetMode="External"/><Relationship Id="rId4" Type="http://schemas.openxmlformats.org/officeDocument/2006/relationships/hyperlink" Target="https://developer.mozilla.org/en-US/docs/Web/XML/XML_introduction"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0A90B-9CF6-23DC-7B84-17D4CB21E3E2}"/>
              </a:ext>
            </a:extLst>
          </p:cNvPr>
          <p:cNvSpPr>
            <a:spLocks noGrp="1"/>
          </p:cNvSpPr>
          <p:nvPr>
            <p:ph type="ctrTitle"/>
          </p:nvPr>
        </p:nvSpPr>
        <p:spPr>
          <a:xfrm>
            <a:off x="362858" y="145144"/>
            <a:ext cx="12191999" cy="1656810"/>
          </a:xfrm>
        </p:spPr>
        <p:txBody>
          <a:bodyPr/>
          <a:lstStyle/>
          <a:p>
            <a:r>
              <a:rPr lang="en-US" sz="5400" b="1" dirty="0">
                <a:latin typeface="Times New Roman" panose="02020603050405020304" pitchFamily="18" charset="0"/>
                <a:cs typeface="Times New Roman" panose="02020603050405020304" pitchFamily="18" charset="0"/>
              </a:rPr>
              <a:t>VIRTUAL LABORATORY FOR</a:t>
            </a:r>
            <a:br>
              <a:rPr lang="en-US" sz="5400" b="1" dirty="0">
                <a:latin typeface="Times New Roman" panose="02020603050405020304" pitchFamily="18" charset="0"/>
                <a:cs typeface="Times New Roman" panose="02020603050405020304" pitchFamily="18" charset="0"/>
              </a:rPr>
            </a:br>
            <a:r>
              <a:rPr lang="en-US" sz="5400" b="1" dirty="0">
                <a:latin typeface="Times New Roman" panose="02020603050405020304" pitchFamily="18" charset="0"/>
                <a:cs typeface="Times New Roman" panose="02020603050405020304" pitchFamily="18" charset="0"/>
              </a:rPr>
              <a:t> COMMUNICATION SYSTEMS</a:t>
            </a:r>
          </a:p>
        </p:txBody>
      </p:sp>
      <p:sp>
        <p:nvSpPr>
          <p:cNvPr id="3" name="Subtitle 2">
            <a:extLst>
              <a:ext uri="{FF2B5EF4-FFF2-40B4-BE49-F238E27FC236}">
                <a16:creationId xmlns:a16="http://schemas.microsoft.com/office/drawing/2014/main" id="{B9AE0C55-F895-5646-528A-4F67C4BD575E}"/>
              </a:ext>
            </a:extLst>
          </p:cNvPr>
          <p:cNvSpPr>
            <a:spLocks noGrp="1"/>
          </p:cNvSpPr>
          <p:nvPr>
            <p:ph type="subTitle" idx="1"/>
          </p:nvPr>
        </p:nvSpPr>
        <p:spPr>
          <a:xfrm>
            <a:off x="5030269" y="2756267"/>
            <a:ext cx="8825658" cy="3238134"/>
          </a:xfrm>
        </p:spPr>
        <p:txBody>
          <a:bodyPr>
            <a:normAutofit fontScale="77500" lnSpcReduction="20000"/>
          </a:bodyPr>
          <a:lstStyle/>
          <a:p>
            <a:r>
              <a:rPr lang="en-US" b="1" dirty="0">
                <a:latin typeface="Times New Roman" panose="02020603050405020304" pitchFamily="18" charset="0"/>
                <a:cs typeface="Times New Roman" panose="02020603050405020304" pitchFamily="18" charset="0"/>
              </a:rPr>
              <a:t>Supervisor</a:t>
            </a:r>
            <a:r>
              <a:rPr lang="en-US" dirty="0">
                <a:latin typeface="Times New Roman" panose="02020603050405020304" pitchFamily="18" charset="0"/>
                <a:cs typeface="Times New Roman" panose="02020603050405020304" pitchFamily="18" charset="0"/>
              </a:rPr>
              <a:t>: Dr </a:t>
            </a:r>
            <a:r>
              <a:rPr lang="en-US" dirty="0" err="1">
                <a:latin typeface="Times New Roman" panose="02020603050405020304" pitchFamily="18" charset="0"/>
                <a:cs typeface="Times New Roman" panose="02020603050405020304" pitchFamily="18" charset="0"/>
              </a:rPr>
              <a:t>thyla</a:t>
            </a:r>
            <a:endParaRPr lang="en-US" dirty="0">
              <a:latin typeface="Times New Roman" panose="02020603050405020304" pitchFamily="18" charset="0"/>
              <a:cs typeface="Times New Roman" panose="02020603050405020304" pitchFamily="18" charset="0"/>
            </a:endParaRPr>
          </a:p>
          <a:p>
            <a:r>
              <a:rPr lang="en-IN" dirty="0">
                <a:solidFill>
                  <a:schemeClr val="tx1"/>
                </a:solidFill>
                <a:latin typeface="Times New Roman" panose="02020603050405020304" pitchFamily="18" charset="0"/>
                <a:cs typeface="Times New Roman" panose="02020603050405020304" pitchFamily="18" charset="0"/>
              </a:rPr>
              <a:t>Assistant Professor</a:t>
            </a:r>
          </a:p>
          <a:p>
            <a:r>
              <a:rPr lang="en-IN" dirty="0">
                <a:solidFill>
                  <a:schemeClr val="tx1"/>
                </a:solidFill>
                <a:latin typeface="Times New Roman" panose="02020603050405020304" pitchFamily="18" charset="0"/>
                <a:cs typeface="Times New Roman" panose="02020603050405020304" pitchFamily="18" charset="0"/>
              </a:rPr>
              <a:t>Department of </a:t>
            </a:r>
            <a:r>
              <a:rPr lang="en-GB"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Electronics and communication Engineering</a:t>
            </a:r>
          </a:p>
          <a:p>
            <a:endParaRPr lang="en-GB" dirty="0">
              <a:latin typeface="Times New Roman" panose="02020603050405020304" pitchFamily="18" charset="0"/>
              <a:ea typeface="Calibri" panose="020F0502020204030204" pitchFamily="34" charset="0"/>
              <a:cs typeface="Times New Roman" panose="02020603050405020304" pitchFamily="18" charset="0"/>
            </a:endParaRPr>
          </a:p>
          <a:p>
            <a:r>
              <a:rPr lang="en-GB" sz="2000" b="1" dirty="0">
                <a:effectLst/>
                <a:latin typeface="Times New Roman" panose="02020603050405020304" pitchFamily="18" charset="0"/>
                <a:ea typeface="Calibri" panose="020F0502020204030204" pitchFamily="34" charset="0"/>
                <a:cs typeface="Times New Roman" panose="02020603050405020304" pitchFamily="18" charset="0"/>
              </a:rPr>
              <a:t>Team members:</a:t>
            </a:r>
          </a:p>
          <a:p>
            <a:r>
              <a:rPr lang="en-GB"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Rojin</a:t>
            </a:r>
            <a:r>
              <a:rPr lang="en-GB"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GB"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raju</a:t>
            </a:r>
            <a:r>
              <a:rPr lang="en-GB"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 311018106045</a:t>
            </a:r>
          </a:p>
          <a:p>
            <a:r>
              <a:rPr lang="en-GB" sz="20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Sakticharan</a:t>
            </a:r>
            <a:r>
              <a:rPr lang="en-GB"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 – 311018106054</a:t>
            </a:r>
          </a:p>
          <a:p>
            <a:r>
              <a:rPr lang="en-GB"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Umesh </a:t>
            </a:r>
            <a:r>
              <a:rPr lang="en-GB"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harihara</a:t>
            </a:r>
            <a:r>
              <a:rPr lang="en-GB"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GB"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sudan</a:t>
            </a:r>
            <a:r>
              <a:rPr lang="en-GB"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m – 311018106064</a:t>
            </a:r>
          </a:p>
          <a:p>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GB" b="1" dirty="0">
                <a:latin typeface="Times New Roman" panose="02020603050405020304" pitchFamily="18" charset="0"/>
                <a:ea typeface="Calibri" panose="020F0502020204030204" pitchFamily="34" charset="0"/>
                <a:cs typeface="Times New Roman" panose="02020603050405020304" pitchFamily="18" charset="0"/>
              </a:rPr>
              <a:t>Batch </a:t>
            </a:r>
            <a:r>
              <a:rPr lang="en-GB" dirty="0">
                <a:latin typeface="Times New Roman" panose="02020603050405020304" pitchFamily="18" charset="0"/>
                <a:ea typeface="Calibri" panose="020F0502020204030204" pitchFamily="34" charset="0"/>
                <a:cs typeface="Times New Roman" panose="02020603050405020304" pitchFamily="18" charset="0"/>
              </a:rPr>
              <a:t>: </a:t>
            </a:r>
            <a:r>
              <a:rPr lang="en-GB"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B7</a:t>
            </a:r>
            <a:endParaRPr lang="en-GB"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0453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DAD05-79CC-4F74-8991-2227F6BE414D}"/>
              </a:ext>
            </a:extLst>
          </p:cNvPr>
          <p:cNvSpPr>
            <a:spLocks noGrp="1"/>
          </p:cNvSpPr>
          <p:nvPr>
            <p:ph type="ctrTitle"/>
          </p:nvPr>
        </p:nvSpPr>
        <p:spPr>
          <a:xfrm>
            <a:off x="-595086" y="133979"/>
            <a:ext cx="11127241" cy="984738"/>
          </a:xfrm>
        </p:spPr>
        <p:txBody>
          <a:bodyPr/>
          <a:lstStyle/>
          <a:p>
            <a:r>
              <a:rPr lang="en-US" sz="6000" dirty="0">
                <a:latin typeface="Times New Roman" panose="02020603050405020304" pitchFamily="18" charset="0"/>
                <a:cs typeface="Times New Roman" panose="02020603050405020304" pitchFamily="18" charset="0"/>
              </a:rPr>
              <a:t>      LITERATURE SURVEY</a:t>
            </a:r>
            <a:endParaRPr lang="en-IN" sz="6000" dirty="0"/>
          </a:p>
        </p:txBody>
      </p:sp>
      <p:sp>
        <p:nvSpPr>
          <p:cNvPr id="3" name="Subtitle 2">
            <a:extLst>
              <a:ext uri="{FF2B5EF4-FFF2-40B4-BE49-F238E27FC236}">
                <a16:creationId xmlns:a16="http://schemas.microsoft.com/office/drawing/2014/main" id="{66E0BA46-41DE-423B-B4A0-8A6DD52C9E42}"/>
              </a:ext>
            </a:extLst>
          </p:cNvPr>
          <p:cNvSpPr>
            <a:spLocks noGrp="1"/>
          </p:cNvSpPr>
          <p:nvPr>
            <p:ph type="subTitle" idx="1"/>
          </p:nvPr>
        </p:nvSpPr>
        <p:spPr>
          <a:xfrm>
            <a:off x="377371" y="1391697"/>
            <a:ext cx="11016343" cy="5466303"/>
          </a:xfrm>
        </p:spPr>
        <p:txBody>
          <a:bodyPr>
            <a:normAutofit/>
          </a:bodyPr>
          <a:lstStyle/>
          <a:p>
            <a:pPr marL="285750" indent="-285750" algn="just">
              <a:lnSpc>
                <a:spcPct val="150000"/>
              </a:lnSpc>
              <a:spcAft>
                <a:spcPts val="800"/>
              </a:spcAft>
              <a:buFont typeface="Arial" panose="020B0604020202020204" pitchFamily="34" charset="0"/>
              <a:buChar char="•"/>
            </a:pPr>
            <a:r>
              <a:rPr lang="en-IN" sz="22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Lavanya </a:t>
            </a:r>
            <a:r>
              <a:rPr lang="en-IN" sz="2200" b="1"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rajendran</a:t>
            </a:r>
            <a:r>
              <a:rPr lang="en-IN" sz="22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200" b="1"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ramachandran</a:t>
            </a:r>
            <a:r>
              <a:rPr lang="en-IN" sz="22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200" b="1"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veilumuthu</a:t>
            </a:r>
            <a:r>
              <a:rPr lang="en-IN"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IN"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divya</a:t>
            </a:r>
            <a:r>
              <a:rPr lang="en-IN" sz="22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J </a:t>
            </a:r>
            <a:r>
              <a:rPr lang="en-IN"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paper on study on the effectiveness of virtual lab in e-learning. </a:t>
            </a:r>
          </a:p>
          <a:p>
            <a:pPr marL="285750" indent="-285750" algn="just">
              <a:lnSpc>
                <a:spcPct val="150000"/>
              </a:lnSpc>
              <a:spcAft>
                <a:spcPts val="800"/>
              </a:spcAft>
              <a:buFont typeface="Arial" panose="020B0604020202020204" pitchFamily="34" charset="0"/>
              <a:buChar char="•"/>
            </a:pPr>
            <a:r>
              <a:rPr lang="en-IN"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research aims to identify the effectiveness of virtual lab in e-learning suite. The study aims to analyse the increase in learning skills and the understanding level of concepts by implementing virtual lab among school students in </a:t>
            </a:r>
            <a:r>
              <a:rPr lang="en-IN"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chennai</a:t>
            </a:r>
            <a:r>
              <a:rPr lang="en-IN"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lgn="just">
              <a:lnSpc>
                <a:spcPct val="150000"/>
              </a:lnSpc>
              <a:spcAft>
                <a:spcPts val="800"/>
              </a:spcAft>
              <a:buFont typeface="Arial" panose="020B0604020202020204" pitchFamily="34" charset="0"/>
              <a:buChar char="•"/>
            </a:pPr>
            <a:r>
              <a:rPr lang="en-IN"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study also focuses on identifying whether the virtual lab helps the students to increase the self-paced learning. The study suggests that the virtual labs have to be adopted in schools for making their students think out of the box.</a:t>
            </a:r>
            <a:endParaRPr lang="en-IN" sz="2200"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3556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6AD41-976C-45B3-945D-290A3D7953C7}"/>
              </a:ext>
            </a:extLst>
          </p:cNvPr>
          <p:cNvSpPr>
            <a:spLocks noGrp="1"/>
          </p:cNvSpPr>
          <p:nvPr>
            <p:ph type="ctrTitle"/>
          </p:nvPr>
        </p:nvSpPr>
        <p:spPr>
          <a:xfrm>
            <a:off x="-2119085" y="150727"/>
            <a:ext cx="12192000" cy="1126283"/>
          </a:xfrm>
        </p:spPr>
        <p:txBody>
          <a:bodyPr/>
          <a:lstStyle/>
          <a:p>
            <a:pPr algn="ctr"/>
            <a:r>
              <a:rPr lang="en-US" sz="6000" dirty="0">
                <a:latin typeface="Times New Roman" panose="02020603050405020304" pitchFamily="18" charset="0"/>
                <a:cs typeface="Times New Roman" panose="02020603050405020304" pitchFamily="18" charset="0"/>
              </a:rPr>
              <a:t>      LITERATURE SURVEY</a:t>
            </a:r>
            <a:endParaRPr lang="en-IN" sz="6000" dirty="0"/>
          </a:p>
        </p:txBody>
      </p:sp>
      <p:sp>
        <p:nvSpPr>
          <p:cNvPr id="3" name="Subtitle 2">
            <a:extLst>
              <a:ext uri="{FF2B5EF4-FFF2-40B4-BE49-F238E27FC236}">
                <a16:creationId xmlns:a16="http://schemas.microsoft.com/office/drawing/2014/main" id="{276472D6-F548-409A-88DE-36AA92DA3F87}"/>
              </a:ext>
            </a:extLst>
          </p:cNvPr>
          <p:cNvSpPr>
            <a:spLocks noGrp="1"/>
          </p:cNvSpPr>
          <p:nvPr>
            <p:ph type="subTitle" idx="1"/>
          </p:nvPr>
        </p:nvSpPr>
        <p:spPr>
          <a:xfrm>
            <a:off x="668546" y="1739481"/>
            <a:ext cx="10854907" cy="5330649"/>
          </a:xfrm>
        </p:spPr>
        <p:txBody>
          <a:bodyPr>
            <a:normAutofit/>
          </a:bodyPr>
          <a:lstStyle/>
          <a:p>
            <a:pPr marL="285750" indent="-285750">
              <a:buFont typeface="Wingdings" panose="05000000000000000000" pitchFamily="2" charset="2"/>
              <a:buChar char="ü"/>
            </a:pPr>
            <a:r>
              <a:rPr lang="en-IN" sz="2200" b="1" cap="none" dirty="0">
                <a:solidFill>
                  <a:schemeClr val="tx1"/>
                </a:solidFill>
                <a:effectLst/>
                <a:latin typeface="Times New Roman" panose="02020603050405020304" pitchFamily="18" charset="0"/>
                <a:ea typeface="Calibri" panose="020F0502020204030204" pitchFamily="34" charset="0"/>
              </a:rPr>
              <a:t>S. Diwakar, D. Kumar, R. </a:t>
            </a:r>
            <a:r>
              <a:rPr lang="en-IN" sz="2200" b="1" cap="none" dirty="0" err="1">
                <a:solidFill>
                  <a:schemeClr val="tx1"/>
                </a:solidFill>
                <a:effectLst/>
                <a:latin typeface="Times New Roman" panose="02020603050405020304" pitchFamily="18" charset="0"/>
                <a:ea typeface="Calibri" panose="020F0502020204030204" pitchFamily="34" charset="0"/>
              </a:rPr>
              <a:t>Radhamani</a:t>
            </a:r>
            <a:r>
              <a:rPr lang="en-IN" sz="2200" b="1" cap="none" dirty="0">
                <a:solidFill>
                  <a:schemeClr val="tx1"/>
                </a:solidFill>
                <a:effectLst/>
                <a:latin typeface="Times New Roman" panose="02020603050405020304" pitchFamily="18" charset="0"/>
                <a:ea typeface="Calibri" panose="020F0502020204030204" pitchFamily="34" charset="0"/>
              </a:rPr>
              <a:t>, H. </a:t>
            </a:r>
            <a:r>
              <a:rPr lang="en-IN" sz="2200" b="1" cap="none" dirty="0" err="1">
                <a:solidFill>
                  <a:schemeClr val="tx1"/>
                </a:solidFill>
                <a:effectLst/>
                <a:latin typeface="Times New Roman" panose="02020603050405020304" pitchFamily="18" charset="0"/>
                <a:ea typeface="Calibri" panose="020F0502020204030204" pitchFamily="34" charset="0"/>
              </a:rPr>
              <a:t>Sasidharakurup</a:t>
            </a:r>
            <a:r>
              <a:rPr lang="en-IN" sz="2200" b="1" cap="none" dirty="0">
                <a:solidFill>
                  <a:schemeClr val="tx1"/>
                </a:solidFill>
                <a:effectLst/>
                <a:latin typeface="Times New Roman" panose="02020603050405020304" pitchFamily="18" charset="0"/>
                <a:ea typeface="Calibri" panose="020F0502020204030204" pitchFamily="34" charset="0"/>
              </a:rPr>
              <a:t>, N. Nizar, K. </a:t>
            </a:r>
            <a:r>
              <a:rPr lang="en-IN" sz="2200" b="1" cap="none" dirty="0" err="1">
                <a:solidFill>
                  <a:schemeClr val="tx1"/>
                </a:solidFill>
                <a:effectLst/>
                <a:latin typeface="Times New Roman" panose="02020603050405020304" pitchFamily="18" charset="0"/>
                <a:ea typeface="Calibri" panose="020F0502020204030204" pitchFamily="34" charset="0"/>
              </a:rPr>
              <a:t>Achuthan</a:t>
            </a:r>
            <a:r>
              <a:rPr lang="en-IN" sz="2200" b="1" cap="none" dirty="0">
                <a:solidFill>
                  <a:schemeClr val="tx1"/>
                </a:solidFill>
                <a:effectLst/>
                <a:latin typeface="Times New Roman" panose="02020603050405020304" pitchFamily="18" charset="0"/>
                <a:ea typeface="Calibri" panose="020F0502020204030204" pitchFamily="34" charset="0"/>
              </a:rPr>
              <a:t>, P. </a:t>
            </a:r>
            <a:r>
              <a:rPr lang="en-IN" sz="2200" b="1" cap="none" dirty="0" err="1">
                <a:solidFill>
                  <a:schemeClr val="tx1"/>
                </a:solidFill>
                <a:effectLst/>
                <a:latin typeface="Times New Roman" panose="02020603050405020304" pitchFamily="18" charset="0"/>
                <a:ea typeface="Calibri" panose="020F0502020204030204" pitchFamily="34" charset="0"/>
              </a:rPr>
              <a:t>Nedungadi</a:t>
            </a:r>
            <a:r>
              <a:rPr lang="en-IN" sz="2200" b="1" cap="none" dirty="0">
                <a:solidFill>
                  <a:schemeClr val="tx1"/>
                </a:solidFill>
                <a:effectLst/>
                <a:latin typeface="Times New Roman" panose="02020603050405020304" pitchFamily="18" charset="0"/>
                <a:ea typeface="Calibri" panose="020F0502020204030204" pitchFamily="34" charset="0"/>
              </a:rPr>
              <a:t>, R. Raman, </a:t>
            </a:r>
            <a:r>
              <a:rPr lang="en-IN" sz="2200" cap="none" dirty="0">
                <a:solidFill>
                  <a:schemeClr val="tx1"/>
                </a:solidFill>
                <a:effectLst/>
                <a:latin typeface="Times New Roman" panose="02020603050405020304" pitchFamily="18" charset="0"/>
                <a:ea typeface="Calibri" panose="020F0502020204030204" pitchFamily="34" charset="0"/>
              </a:rPr>
              <a:t>and</a:t>
            </a:r>
            <a:r>
              <a:rPr lang="en-IN" sz="2200" b="1" cap="none" dirty="0">
                <a:solidFill>
                  <a:schemeClr val="tx1"/>
                </a:solidFill>
                <a:effectLst/>
                <a:latin typeface="Times New Roman" panose="02020603050405020304" pitchFamily="18" charset="0"/>
                <a:ea typeface="Calibri" panose="020F0502020204030204" pitchFamily="34" charset="0"/>
              </a:rPr>
              <a:t> B. Nair </a:t>
            </a:r>
            <a:r>
              <a:rPr lang="en-IN" sz="2200" cap="none" dirty="0">
                <a:solidFill>
                  <a:schemeClr val="tx1"/>
                </a:solidFill>
                <a:effectLst/>
                <a:latin typeface="Times New Roman" panose="02020603050405020304" pitchFamily="18" charset="0"/>
                <a:ea typeface="Calibri" panose="020F0502020204030204" pitchFamily="34" charset="0"/>
              </a:rPr>
              <a:t>paper on complementing education via virtual labs: implementation and deployment of remote laboratories and usage analysis in south </a:t>
            </a:r>
            <a:r>
              <a:rPr lang="en-IN" sz="2200" cap="none" dirty="0" err="1">
                <a:solidFill>
                  <a:schemeClr val="tx1"/>
                </a:solidFill>
                <a:effectLst/>
                <a:latin typeface="Times New Roman" panose="02020603050405020304" pitchFamily="18" charset="0"/>
                <a:ea typeface="Calibri" panose="020F0502020204030204" pitchFamily="34" charset="0"/>
              </a:rPr>
              <a:t>indian</a:t>
            </a:r>
            <a:r>
              <a:rPr lang="en-IN" sz="2200" cap="none" dirty="0">
                <a:solidFill>
                  <a:schemeClr val="tx1"/>
                </a:solidFill>
                <a:effectLst/>
                <a:latin typeface="Times New Roman" panose="02020603050405020304" pitchFamily="18" charset="0"/>
                <a:ea typeface="Calibri" panose="020F0502020204030204" pitchFamily="34" charset="0"/>
              </a:rPr>
              <a:t> villages. </a:t>
            </a:r>
          </a:p>
          <a:p>
            <a:pPr marL="285750" indent="-285750">
              <a:buFont typeface="Wingdings" panose="05000000000000000000" pitchFamily="2" charset="2"/>
              <a:buChar char="ü"/>
            </a:pPr>
            <a:r>
              <a:rPr lang="en-IN" sz="2200" cap="none" dirty="0">
                <a:solidFill>
                  <a:schemeClr val="tx1"/>
                </a:solidFill>
                <a:effectLst/>
                <a:latin typeface="Times New Roman" panose="02020603050405020304" pitchFamily="18" charset="0"/>
                <a:ea typeface="Calibri" panose="020F0502020204030204" pitchFamily="34" charset="0"/>
              </a:rPr>
              <a:t>Enabled virtual and remote labs have become a platform augmenting user engagement in blended education scenarios </a:t>
            </a:r>
            <a:r>
              <a:rPr lang="en-IN" sz="2200" b="1" cap="none" dirty="0">
                <a:solidFill>
                  <a:schemeClr val="tx1"/>
                </a:solidFill>
                <a:effectLst/>
                <a:latin typeface="Times New Roman" panose="02020603050405020304" pitchFamily="18" charset="0"/>
                <a:ea typeface="Calibri" panose="020F0502020204030204" pitchFamily="34" charset="0"/>
              </a:rPr>
              <a:t>enhancing university education in rural </a:t>
            </a:r>
            <a:r>
              <a:rPr lang="en-IN" sz="2200" b="1" cap="none" dirty="0" err="1">
                <a:solidFill>
                  <a:schemeClr val="tx1"/>
                </a:solidFill>
                <a:effectLst/>
                <a:latin typeface="Times New Roman" panose="02020603050405020304" pitchFamily="18" charset="0"/>
                <a:ea typeface="Calibri" panose="020F0502020204030204" pitchFamily="34" charset="0"/>
              </a:rPr>
              <a:t>india</a:t>
            </a:r>
            <a:r>
              <a:rPr lang="en-IN" sz="2200" cap="none" dirty="0">
                <a:solidFill>
                  <a:schemeClr val="tx1"/>
                </a:solidFill>
                <a:effectLst/>
                <a:latin typeface="Times New Roman" panose="02020603050405020304" pitchFamily="18" charset="0"/>
                <a:ea typeface="Calibri" panose="020F0502020204030204" pitchFamily="34" charset="0"/>
              </a:rPr>
              <a:t>. </a:t>
            </a:r>
          </a:p>
          <a:p>
            <a:pPr marL="285750" indent="-285750">
              <a:buFont typeface="Wingdings" panose="05000000000000000000" pitchFamily="2" charset="2"/>
              <a:buChar char="ü"/>
            </a:pPr>
            <a:r>
              <a:rPr lang="en-IN" sz="2200" cap="none" dirty="0">
                <a:solidFill>
                  <a:schemeClr val="tx1"/>
                </a:solidFill>
                <a:effectLst/>
                <a:latin typeface="Times New Roman" panose="02020603050405020304" pitchFamily="18" charset="0"/>
                <a:ea typeface="Calibri" panose="020F0502020204030204" pitchFamily="34" charset="0"/>
              </a:rPr>
              <a:t>A novel trend is the use of remote laboratories as learning and teaching tools in classrooms and elsewhere.</a:t>
            </a:r>
          </a:p>
          <a:p>
            <a:pPr marL="285750" indent="-285750">
              <a:buFont typeface="Wingdings" panose="05000000000000000000" pitchFamily="2" charset="2"/>
              <a:buChar char="ü"/>
            </a:pPr>
            <a:r>
              <a:rPr lang="en-IN" sz="2200" cap="none" dirty="0">
                <a:solidFill>
                  <a:schemeClr val="tx1"/>
                </a:solidFill>
                <a:effectLst/>
                <a:latin typeface="Times New Roman" panose="02020603050405020304" pitchFamily="18" charset="0"/>
                <a:ea typeface="Calibri" panose="020F0502020204030204" pitchFamily="34" charset="0"/>
              </a:rPr>
              <a:t> This paper reports case studies based on our deployment of 20 web-based virtual labs with more than 170+ online experiments in biotechnology and biomedical engineering discipline with content for undergraduate and postgraduate education.</a:t>
            </a:r>
            <a:endParaRPr lang="en-IN" sz="2200" cap="none" dirty="0">
              <a:solidFill>
                <a:schemeClr val="tx1"/>
              </a:solidFill>
            </a:endParaRPr>
          </a:p>
        </p:txBody>
      </p:sp>
    </p:spTree>
    <p:extLst>
      <p:ext uri="{BB962C8B-B14F-4D97-AF65-F5344CB8AC3E}">
        <p14:creationId xmlns:p14="http://schemas.microsoft.com/office/powerpoint/2010/main" val="2491707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B180C-C0AC-4916-88FF-3A7F11960019}"/>
              </a:ext>
            </a:extLst>
          </p:cNvPr>
          <p:cNvSpPr>
            <a:spLocks noGrp="1"/>
          </p:cNvSpPr>
          <p:nvPr>
            <p:ph type="ctrTitle"/>
          </p:nvPr>
        </p:nvSpPr>
        <p:spPr>
          <a:xfrm>
            <a:off x="-1640114" y="234735"/>
            <a:ext cx="12191999" cy="1126283"/>
          </a:xfrm>
        </p:spPr>
        <p:txBody>
          <a:bodyPr/>
          <a:lstStyle/>
          <a:p>
            <a:r>
              <a:rPr lang="en-US" sz="5400" dirty="0">
                <a:latin typeface="Times New Roman" panose="02020603050405020304" pitchFamily="18" charset="0"/>
                <a:cs typeface="Times New Roman" panose="02020603050405020304" pitchFamily="18" charset="0"/>
              </a:rPr>
              <a:t>             TOOLS USED</a:t>
            </a:r>
            <a:endParaRPr lang="en-IN" sz="5400" dirty="0"/>
          </a:p>
        </p:txBody>
      </p:sp>
      <p:sp>
        <p:nvSpPr>
          <p:cNvPr id="3" name="Subtitle 2">
            <a:extLst>
              <a:ext uri="{FF2B5EF4-FFF2-40B4-BE49-F238E27FC236}">
                <a16:creationId xmlns:a16="http://schemas.microsoft.com/office/drawing/2014/main" id="{936A0C3B-4F6C-4461-A9A9-B592FD7C4880}"/>
              </a:ext>
            </a:extLst>
          </p:cNvPr>
          <p:cNvSpPr>
            <a:spLocks noGrp="1"/>
          </p:cNvSpPr>
          <p:nvPr>
            <p:ph type="subTitle" idx="1"/>
          </p:nvPr>
        </p:nvSpPr>
        <p:spPr>
          <a:xfrm>
            <a:off x="336663" y="797877"/>
            <a:ext cx="11724708" cy="4920752"/>
          </a:xfrm>
        </p:spPr>
        <p:txBody>
          <a:bodyPr>
            <a:noAutofit/>
          </a:bodyPr>
          <a:lstStyle/>
          <a:p>
            <a:pPr marL="285750" indent="-285750">
              <a:buFont typeface="Wingdings" panose="05000000000000000000" pitchFamily="2" charset="2"/>
              <a:buChar char="q"/>
            </a:pPr>
            <a:endParaRPr lang="en-US" sz="2200" cap="none" dirty="0">
              <a:solidFill>
                <a:schemeClr val="tx1"/>
              </a:solidFill>
              <a:latin typeface="Times New Roman" panose="02020603050405020304" pitchFamily="18" charset="0"/>
              <a:cs typeface="Times New Roman" panose="02020603050405020304" pitchFamily="18" charset="0"/>
            </a:endParaRPr>
          </a:p>
          <a:p>
            <a:pPr marL="318770" indent="-228600">
              <a:lnSpc>
                <a:spcPct val="150000"/>
              </a:lnSpc>
              <a:spcAft>
                <a:spcPts val="800"/>
              </a:spcAft>
              <a:buAutoNum type="arabicPeriod"/>
            </a:pPr>
            <a:r>
              <a:rPr lang="en-IN" sz="2200" b="1"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Html</a:t>
            </a:r>
            <a:r>
              <a:rPr lang="en-IN" sz="22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200" b="1"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(hypertext markup language)</a:t>
            </a:r>
            <a:r>
              <a:rPr lang="en-IN" sz="22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it is the most basic building block of the web page. It defines the structure and meaning of web content. </a:t>
            </a:r>
          </a:p>
          <a:p>
            <a:pPr marL="318770" indent="-228600">
              <a:spcAft>
                <a:spcPts val="800"/>
              </a:spcAft>
              <a:buAutoNum type="arabicPeriod"/>
            </a:pPr>
            <a:r>
              <a:rPr lang="en-IN" sz="22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 </a:t>
            </a:r>
            <a:r>
              <a:rPr lang="en-IN" sz="2200" b="1"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CSS (cascading style sheets (CSS): </a:t>
            </a:r>
            <a:r>
              <a:rPr lang="en-IN" sz="22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it is a </a:t>
            </a:r>
            <a:r>
              <a:rPr lang="en-IN" sz="2200" u="none" strike="noStrike"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stylesheet</a:t>
            </a:r>
            <a:r>
              <a:rPr lang="en-IN" sz="22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language used to describe the presentation of a document written in </a:t>
            </a:r>
            <a:r>
              <a:rPr lang="en-IN" sz="2200" u="none" strike="noStrike"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HTML</a:t>
            </a:r>
            <a:r>
              <a:rPr lang="en-IN" sz="22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or </a:t>
            </a:r>
            <a:r>
              <a:rPr lang="en-IN" sz="2200" u="none" strike="noStrike"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XML</a:t>
            </a:r>
            <a:r>
              <a:rPr lang="en-IN" sz="22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CSS describes how elements should be rendered on screen, on paper, in speech, or on other media. </a:t>
            </a:r>
            <a:endParaRPr lang="en-IN" sz="2200"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90170">
              <a:lnSpc>
                <a:spcPct val="150000"/>
              </a:lnSpc>
              <a:spcAft>
                <a:spcPts val="800"/>
              </a:spcAft>
            </a:pPr>
            <a:r>
              <a:rPr lang="en-IN" sz="22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 </a:t>
            </a:r>
            <a:r>
              <a:rPr lang="en-IN" sz="2200" b="1" cap="none"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Javascript</a:t>
            </a:r>
            <a:r>
              <a:rPr lang="en-IN" sz="2200" b="1"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2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it is a lightweight, interpreted, or </a:t>
            </a:r>
            <a:r>
              <a:rPr lang="en-IN" sz="2200" u="none" strike="noStrike"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just-in-time</a:t>
            </a:r>
            <a:r>
              <a:rPr lang="en-IN" sz="22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compiled programming language with </a:t>
            </a:r>
            <a:r>
              <a:rPr lang="en-IN" sz="2200" u="none" strike="noStrike"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first-class functions</a:t>
            </a:r>
            <a:r>
              <a:rPr lang="en-IN" sz="22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While it is most well-known as the scripting language for web pages, </a:t>
            </a:r>
            <a:r>
              <a:rPr lang="en-IN" sz="2200" u="none" strike="noStrike"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many non-browser environments</a:t>
            </a:r>
            <a:r>
              <a:rPr lang="en-IN" sz="220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also use it. </a:t>
            </a:r>
            <a:endParaRPr lang="en-US" sz="2200" cap="none"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200" cap="none" dirty="0">
                <a:solidFill>
                  <a:schemeClr val="tx1"/>
                </a:solidFill>
                <a:latin typeface="Times New Roman" panose="02020603050405020304" pitchFamily="18" charset="0"/>
                <a:cs typeface="Times New Roman" panose="02020603050405020304" pitchFamily="18" charset="0"/>
              </a:rPr>
              <a:t>Software:</a:t>
            </a:r>
          </a:p>
          <a:p>
            <a:pPr>
              <a:buClr>
                <a:schemeClr val="tx2">
                  <a:lumMod val="50000"/>
                </a:schemeClr>
              </a:buClr>
              <a:buFont typeface="Wingdings" pitchFamily="2" charset="2"/>
              <a:buChar char="§"/>
            </a:pPr>
            <a:r>
              <a:rPr lang="en-US" sz="2200" cap="none" dirty="0">
                <a:solidFill>
                  <a:schemeClr val="tx1"/>
                </a:solidFill>
                <a:latin typeface="Times New Roman" panose="02020603050405020304" pitchFamily="18" charset="0"/>
                <a:cs typeface="Times New Roman" panose="02020603050405020304" pitchFamily="18" charset="0"/>
              </a:rPr>
              <a:t>Visual studio code </a:t>
            </a:r>
          </a:p>
          <a:p>
            <a:pPr>
              <a:buClr>
                <a:schemeClr val="tx2">
                  <a:lumMod val="50000"/>
                </a:schemeClr>
              </a:buClr>
              <a:buFont typeface="Wingdings" pitchFamily="2" charset="2"/>
              <a:buChar char="§"/>
            </a:pPr>
            <a:r>
              <a:rPr lang="en-IN" sz="2200" cap="none" dirty="0">
                <a:solidFill>
                  <a:schemeClr val="tx1"/>
                </a:solidFill>
              </a:rPr>
              <a:t>Chrome/ </a:t>
            </a:r>
            <a:r>
              <a:rPr lang="en-IN" sz="2200" cap="none" dirty="0" err="1">
                <a:solidFill>
                  <a:schemeClr val="tx1"/>
                </a:solidFill>
              </a:rPr>
              <a:t>firefox</a:t>
            </a:r>
            <a:r>
              <a:rPr lang="en-IN" sz="2200" cap="none" dirty="0">
                <a:solidFill>
                  <a:schemeClr val="tx1"/>
                </a:solidFill>
              </a:rPr>
              <a:t> /edge browser.</a:t>
            </a:r>
          </a:p>
        </p:txBody>
      </p:sp>
    </p:spTree>
    <p:extLst>
      <p:ext uri="{BB962C8B-B14F-4D97-AF65-F5344CB8AC3E}">
        <p14:creationId xmlns:p14="http://schemas.microsoft.com/office/powerpoint/2010/main" val="1501234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55D2942-B4AD-BE73-AB13-5217F4106755}"/>
              </a:ext>
            </a:extLst>
          </p:cNvPr>
          <p:cNvSpPr>
            <a:spLocks noGrp="1"/>
          </p:cNvSpPr>
          <p:nvPr>
            <p:ph type="ctrTitle"/>
          </p:nvPr>
        </p:nvSpPr>
        <p:spPr>
          <a:xfrm>
            <a:off x="577477" y="185057"/>
            <a:ext cx="11037045" cy="859971"/>
          </a:xfrm>
        </p:spPr>
        <p:txBody>
          <a:bodyPr/>
          <a:lstStyle/>
          <a:p>
            <a:r>
              <a:rPr lang="en-US" dirty="0"/>
              <a:t>View and Components</a:t>
            </a:r>
            <a:endParaRPr lang="en-IN" dirty="0"/>
          </a:p>
        </p:txBody>
      </p:sp>
      <p:pic>
        <p:nvPicPr>
          <p:cNvPr id="15" name="Picture 14">
            <a:extLst>
              <a:ext uri="{FF2B5EF4-FFF2-40B4-BE49-F238E27FC236}">
                <a16:creationId xmlns:a16="http://schemas.microsoft.com/office/drawing/2014/main" id="{47C6CB31-14A7-0E78-9349-EB913EE0D03B}"/>
              </a:ext>
            </a:extLst>
          </p:cNvPr>
          <p:cNvPicPr>
            <a:picLocks noChangeAspect="1"/>
          </p:cNvPicPr>
          <p:nvPr/>
        </p:nvPicPr>
        <p:blipFill>
          <a:blip r:embed="rId2"/>
          <a:stretch>
            <a:fillRect/>
          </a:stretch>
        </p:blipFill>
        <p:spPr>
          <a:xfrm>
            <a:off x="829116" y="1261390"/>
            <a:ext cx="10533766" cy="4849125"/>
          </a:xfrm>
          <a:prstGeom prst="rect">
            <a:avLst/>
          </a:prstGeom>
        </p:spPr>
      </p:pic>
      <p:sp>
        <p:nvSpPr>
          <p:cNvPr id="16" name="TextBox 15">
            <a:extLst>
              <a:ext uri="{FF2B5EF4-FFF2-40B4-BE49-F238E27FC236}">
                <a16:creationId xmlns:a16="http://schemas.microsoft.com/office/drawing/2014/main" id="{24CFD792-5A3E-B57F-4626-CCD665BB0D14}"/>
              </a:ext>
            </a:extLst>
          </p:cNvPr>
          <p:cNvSpPr txBox="1"/>
          <p:nvPr/>
        </p:nvSpPr>
        <p:spPr>
          <a:xfrm>
            <a:off x="3396343" y="6303611"/>
            <a:ext cx="6447599" cy="369332"/>
          </a:xfrm>
          <a:prstGeom prst="rect">
            <a:avLst/>
          </a:prstGeom>
          <a:noFill/>
        </p:spPr>
        <p:txBody>
          <a:bodyPr wrap="none" rtlCol="0">
            <a:spAutoFit/>
          </a:bodyPr>
          <a:lstStyle/>
          <a:p>
            <a:r>
              <a:rPr lang="en-US" b="1" i="1" dirty="0"/>
              <a:t>Home Page for an Experiment with all the Sub tabs Link </a:t>
            </a:r>
            <a:endParaRPr lang="en-IN" b="1" i="1" dirty="0"/>
          </a:p>
        </p:txBody>
      </p:sp>
    </p:spTree>
    <p:extLst>
      <p:ext uri="{BB962C8B-B14F-4D97-AF65-F5344CB8AC3E}">
        <p14:creationId xmlns:p14="http://schemas.microsoft.com/office/powerpoint/2010/main" val="2322613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9DE72B-DC25-E032-A567-06B6A9793B82}"/>
              </a:ext>
            </a:extLst>
          </p:cNvPr>
          <p:cNvPicPr>
            <a:picLocks noChangeAspect="1"/>
          </p:cNvPicPr>
          <p:nvPr/>
        </p:nvPicPr>
        <p:blipFill>
          <a:blip r:embed="rId2"/>
          <a:stretch>
            <a:fillRect/>
          </a:stretch>
        </p:blipFill>
        <p:spPr>
          <a:xfrm>
            <a:off x="101600" y="867643"/>
            <a:ext cx="5631542" cy="5170300"/>
          </a:xfrm>
          <a:prstGeom prst="rect">
            <a:avLst/>
          </a:prstGeom>
        </p:spPr>
      </p:pic>
      <p:pic>
        <p:nvPicPr>
          <p:cNvPr id="7" name="Picture 6">
            <a:extLst>
              <a:ext uri="{FF2B5EF4-FFF2-40B4-BE49-F238E27FC236}">
                <a16:creationId xmlns:a16="http://schemas.microsoft.com/office/drawing/2014/main" id="{A15139B7-3A85-BE3A-A25E-DC452C46BF89}"/>
              </a:ext>
            </a:extLst>
          </p:cNvPr>
          <p:cNvPicPr>
            <a:picLocks noChangeAspect="1"/>
          </p:cNvPicPr>
          <p:nvPr/>
        </p:nvPicPr>
        <p:blipFill>
          <a:blip r:embed="rId3"/>
          <a:stretch>
            <a:fillRect/>
          </a:stretch>
        </p:blipFill>
        <p:spPr>
          <a:xfrm>
            <a:off x="5994401" y="867643"/>
            <a:ext cx="6096000" cy="5170300"/>
          </a:xfrm>
          <a:prstGeom prst="rect">
            <a:avLst/>
          </a:prstGeom>
        </p:spPr>
      </p:pic>
      <p:sp>
        <p:nvSpPr>
          <p:cNvPr id="8" name="TextBox 7">
            <a:extLst>
              <a:ext uri="{FF2B5EF4-FFF2-40B4-BE49-F238E27FC236}">
                <a16:creationId xmlns:a16="http://schemas.microsoft.com/office/drawing/2014/main" id="{4CFF6664-1FD7-084E-84DB-A2D444E66A9C}"/>
              </a:ext>
            </a:extLst>
          </p:cNvPr>
          <p:cNvSpPr txBox="1"/>
          <p:nvPr/>
        </p:nvSpPr>
        <p:spPr>
          <a:xfrm>
            <a:off x="4455885" y="261257"/>
            <a:ext cx="3007555" cy="523220"/>
          </a:xfrm>
          <a:prstGeom prst="rect">
            <a:avLst/>
          </a:prstGeom>
          <a:noFill/>
        </p:spPr>
        <p:txBody>
          <a:bodyPr wrap="none" rtlCol="0">
            <a:spAutoFit/>
          </a:bodyPr>
          <a:lstStyle/>
          <a:p>
            <a:r>
              <a:rPr lang="en-US" sz="2800" b="1" dirty="0"/>
              <a:t>Interactive Quiz </a:t>
            </a:r>
            <a:endParaRPr lang="en-IN" sz="2800" b="1" dirty="0"/>
          </a:p>
        </p:txBody>
      </p:sp>
      <p:sp>
        <p:nvSpPr>
          <p:cNvPr id="9" name="TextBox 8">
            <a:extLst>
              <a:ext uri="{FF2B5EF4-FFF2-40B4-BE49-F238E27FC236}">
                <a16:creationId xmlns:a16="http://schemas.microsoft.com/office/drawing/2014/main" id="{FDDAA1BF-C49C-FE11-2BB1-4329E4364777}"/>
              </a:ext>
            </a:extLst>
          </p:cNvPr>
          <p:cNvSpPr txBox="1"/>
          <p:nvPr/>
        </p:nvSpPr>
        <p:spPr>
          <a:xfrm>
            <a:off x="2046514" y="6208977"/>
            <a:ext cx="8828058" cy="369332"/>
          </a:xfrm>
          <a:prstGeom prst="rect">
            <a:avLst/>
          </a:prstGeom>
          <a:noFill/>
        </p:spPr>
        <p:txBody>
          <a:bodyPr wrap="none" rtlCol="0">
            <a:spAutoFit/>
          </a:bodyPr>
          <a:lstStyle/>
          <a:p>
            <a:r>
              <a:rPr lang="en-US" b="1" i="1" dirty="0"/>
              <a:t>Quiz before and after the simulation to assess the understating of the student .</a:t>
            </a:r>
            <a:endParaRPr lang="en-IN" b="1" i="1" dirty="0"/>
          </a:p>
        </p:txBody>
      </p:sp>
    </p:spTree>
    <p:extLst>
      <p:ext uri="{BB962C8B-B14F-4D97-AF65-F5344CB8AC3E}">
        <p14:creationId xmlns:p14="http://schemas.microsoft.com/office/powerpoint/2010/main" val="1014880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CFF6664-1FD7-084E-84DB-A2D444E66A9C}"/>
              </a:ext>
            </a:extLst>
          </p:cNvPr>
          <p:cNvSpPr txBox="1"/>
          <p:nvPr/>
        </p:nvSpPr>
        <p:spPr>
          <a:xfrm>
            <a:off x="4455885" y="261257"/>
            <a:ext cx="4023858" cy="523220"/>
          </a:xfrm>
          <a:prstGeom prst="rect">
            <a:avLst/>
          </a:prstGeom>
          <a:noFill/>
        </p:spPr>
        <p:txBody>
          <a:bodyPr wrap="none" rtlCol="0">
            <a:spAutoFit/>
          </a:bodyPr>
          <a:lstStyle/>
          <a:p>
            <a:r>
              <a:rPr lang="en-US" sz="2800" b="1" dirty="0" err="1"/>
              <a:t>Theroy</a:t>
            </a:r>
            <a:r>
              <a:rPr lang="en-US" sz="2800" b="1" dirty="0"/>
              <a:t> and Procedure</a:t>
            </a:r>
            <a:endParaRPr lang="en-IN" sz="2800" b="1" dirty="0"/>
          </a:p>
        </p:txBody>
      </p:sp>
      <p:sp>
        <p:nvSpPr>
          <p:cNvPr id="9" name="TextBox 8">
            <a:extLst>
              <a:ext uri="{FF2B5EF4-FFF2-40B4-BE49-F238E27FC236}">
                <a16:creationId xmlns:a16="http://schemas.microsoft.com/office/drawing/2014/main" id="{FDDAA1BF-C49C-FE11-2BB1-4329E4364777}"/>
              </a:ext>
            </a:extLst>
          </p:cNvPr>
          <p:cNvSpPr txBox="1"/>
          <p:nvPr/>
        </p:nvSpPr>
        <p:spPr>
          <a:xfrm>
            <a:off x="166914" y="6032952"/>
            <a:ext cx="11858171" cy="646331"/>
          </a:xfrm>
          <a:prstGeom prst="rect">
            <a:avLst/>
          </a:prstGeom>
          <a:noFill/>
        </p:spPr>
        <p:txBody>
          <a:bodyPr wrap="square" rtlCol="0">
            <a:spAutoFit/>
          </a:bodyPr>
          <a:lstStyle/>
          <a:p>
            <a:r>
              <a:rPr lang="en-US" b="1" i="1" dirty="0"/>
              <a:t>To also understand the theoretical concepts of the experiment and the step to conduct the experiment are clearly stated </a:t>
            </a:r>
            <a:endParaRPr lang="en-IN" b="1" i="1" dirty="0"/>
          </a:p>
        </p:txBody>
      </p:sp>
      <p:pic>
        <p:nvPicPr>
          <p:cNvPr id="3" name="Picture 2">
            <a:extLst>
              <a:ext uri="{FF2B5EF4-FFF2-40B4-BE49-F238E27FC236}">
                <a16:creationId xmlns:a16="http://schemas.microsoft.com/office/drawing/2014/main" id="{07AD48F4-994A-CEF0-0484-CE6C59C42D68}"/>
              </a:ext>
            </a:extLst>
          </p:cNvPr>
          <p:cNvPicPr>
            <a:picLocks noChangeAspect="1"/>
          </p:cNvPicPr>
          <p:nvPr/>
        </p:nvPicPr>
        <p:blipFill>
          <a:blip r:embed="rId2"/>
          <a:stretch>
            <a:fillRect/>
          </a:stretch>
        </p:blipFill>
        <p:spPr>
          <a:xfrm>
            <a:off x="0" y="960501"/>
            <a:ext cx="12192000" cy="5072451"/>
          </a:xfrm>
          <a:prstGeom prst="rect">
            <a:avLst/>
          </a:prstGeom>
        </p:spPr>
      </p:pic>
    </p:spTree>
    <p:extLst>
      <p:ext uri="{BB962C8B-B14F-4D97-AF65-F5344CB8AC3E}">
        <p14:creationId xmlns:p14="http://schemas.microsoft.com/office/powerpoint/2010/main" val="4204848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CF12-5EF9-4FB5-80F8-C77406D22C60}"/>
              </a:ext>
            </a:extLst>
          </p:cNvPr>
          <p:cNvSpPr>
            <a:spLocks noGrp="1"/>
          </p:cNvSpPr>
          <p:nvPr>
            <p:ph type="title"/>
          </p:nvPr>
        </p:nvSpPr>
        <p:spPr>
          <a:xfrm>
            <a:off x="-1743940" y="125047"/>
            <a:ext cx="8911687" cy="1121789"/>
          </a:xfrm>
        </p:spPr>
        <p:txBody>
          <a:bodyPr/>
          <a:lstStyle/>
          <a:p>
            <a:r>
              <a:rPr lang="en-US" dirty="0">
                <a:latin typeface="Times New Roman" panose="02020603050405020304" pitchFamily="18" charset="0"/>
                <a:cs typeface="Times New Roman" panose="02020603050405020304" pitchFamily="18" charset="0"/>
              </a:rPr>
              <a:t>               </a:t>
            </a:r>
            <a:r>
              <a:rPr lang="en-US" sz="5400" dirty="0">
                <a:latin typeface="Times New Roman" panose="02020603050405020304" pitchFamily="18" charset="0"/>
                <a:cs typeface="Times New Roman" panose="02020603050405020304" pitchFamily="18" charset="0"/>
              </a:rPr>
              <a:t>COMPONENTS</a:t>
            </a:r>
            <a:endParaRPr lang="en-IN" sz="5400" dirty="0"/>
          </a:p>
        </p:txBody>
      </p:sp>
      <p:pic>
        <p:nvPicPr>
          <p:cNvPr id="8" name="Picture 7">
            <a:extLst>
              <a:ext uri="{FF2B5EF4-FFF2-40B4-BE49-F238E27FC236}">
                <a16:creationId xmlns:a16="http://schemas.microsoft.com/office/drawing/2014/main" id="{61A088A0-F6DD-F9E8-A7AA-77018A573C6C}"/>
              </a:ext>
            </a:extLst>
          </p:cNvPr>
          <p:cNvPicPr>
            <a:picLocks noChangeAspect="1"/>
          </p:cNvPicPr>
          <p:nvPr/>
        </p:nvPicPr>
        <p:blipFill>
          <a:blip r:embed="rId2"/>
          <a:stretch>
            <a:fillRect/>
          </a:stretch>
        </p:blipFill>
        <p:spPr>
          <a:xfrm>
            <a:off x="491261" y="1275865"/>
            <a:ext cx="7665768" cy="5421879"/>
          </a:xfrm>
          <a:prstGeom prst="rect">
            <a:avLst/>
          </a:prstGeom>
        </p:spPr>
      </p:pic>
      <p:pic>
        <p:nvPicPr>
          <p:cNvPr id="12" name="Picture 11">
            <a:extLst>
              <a:ext uri="{FF2B5EF4-FFF2-40B4-BE49-F238E27FC236}">
                <a16:creationId xmlns:a16="http://schemas.microsoft.com/office/drawing/2014/main" id="{19F47289-5902-DF82-2505-41243F2A446F}"/>
              </a:ext>
            </a:extLst>
          </p:cNvPr>
          <p:cNvPicPr>
            <a:picLocks noChangeAspect="1"/>
          </p:cNvPicPr>
          <p:nvPr/>
        </p:nvPicPr>
        <p:blipFill>
          <a:blip r:embed="rId3"/>
          <a:stretch>
            <a:fillRect/>
          </a:stretch>
        </p:blipFill>
        <p:spPr>
          <a:xfrm>
            <a:off x="8915947" y="1626509"/>
            <a:ext cx="2483485" cy="4720590"/>
          </a:xfrm>
          <a:prstGeom prst="rect">
            <a:avLst/>
          </a:prstGeom>
        </p:spPr>
      </p:pic>
    </p:spTree>
    <p:extLst>
      <p:ext uri="{BB962C8B-B14F-4D97-AF65-F5344CB8AC3E}">
        <p14:creationId xmlns:p14="http://schemas.microsoft.com/office/powerpoint/2010/main" val="2950717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CF12-5EF9-4FB5-80F8-C77406D22C60}"/>
              </a:ext>
            </a:extLst>
          </p:cNvPr>
          <p:cNvSpPr>
            <a:spLocks noGrp="1"/>
          </p:cNvSpPr>
          <p:nvPr>
            <p:ph type="title"/>
          </p:nvPr>
        </p:nvSpPr>
        <p:spPr>
          <a:xfrm>
            <a:off x="-1552987" y="175369"/>
            <a:ext cx="8911687" cy="1121789"/>
          </a:xfrm>
        </p:spPr>
        <p:txBody>
          <a:bodyPr/>
          <a:lstStyle/>
          <a:p>
            <a:r>
              <a:rPr lang="en-US" dirty="0">
                <a:latin typeface="Times New Roman" panose="02020603050405020304" pitchFamily="18" charset="0"/>
                <a:cs typeface="Times New Roman" panose="02020603050405020304" pitchFamily="18" charset="0"/>
              </a:rPr>
              <a:t>               </a:t>
            </a:r>
            <a:r>
              <a:rPr lang="en-US" sz="5400" dirty="0">
                <a:latin typeface="Times New Roman" panose="02020603050405020304" pitchFamily="18" charset="0"/>
                <a:cs typeface="Times New Roman" panose="02020603050405020304" pitchFamily="18" charset="0"/>
              </a:rPr>
              <a:t>COMPONENTS</a:t>
            </a:r>
            <a:endParaRPr lang="en-IN" sz="5400" dirty="0"/>
          </a:p>
        </p:txBody>
      </p:sp>
      <p:pic>
        <p:nvPicPr>
          <p:cNvPr id="6" name="Picture 5">
            <a:extLst>
              <a:ext uri="{FF2B5EF4-FFF2-40B4-BE49-F238E27FC236}">
                <a16:creationId xmlns:a16="http://schemas.microsoft.com/office/drawing/2014/main" id="{A54020B4-1CD7-8C39-BAA9-A205B443D342}"/>
              </a:ext>
            </a:extLst>
          </p:cNvPr>
          <p:cNvPicPr>
            <a:picLocks noChangeAspect="1"/>
          </p:cNvPicPr>
          <p:nvPr/>
        </p:nvPicPr>
        <p:blipFill>
          <a:blip r:embed="rId2"/>
          <a:stretch>
            <a:fillRect/>
          </a:stretch>
        </p:blipFill>
        <p:spPr>
          <a:xfrm>
            <a:off x="1971931" y="1269407"/>
            <a:ext cx="7812708" cy="5428337"/>
          </a:xfrm>
          <a:prstGeom prst="rect">
            <a:avLst/>
          </a:prstGeom>
        </p:spPr>
      </p:pic>
    </p:spTree>
    <p:extLst>
      <p:ext uri="{BB962C8B-B14F-4D97-AF65-F5344CB8AC3E}">
        <p14:creationId xmlns:p14="http://schemas.microsoft.com/office/powerpoint/2010/main" val="109287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1234A-E90F-4BE7-8693-851FD6B932A1}"/>
              </a:ext>
            </a:extLst>
          </p:cNvPr>
          <p:cNvSpPr>
            <a:spLocks noGrp="1"/>
          </p:cNvSpPr>
          <p:nvPr>
            <p:ph type="ctrTitle"/>
          </p:nvPr>
        </p:nvSpPr>
        <p:spPr>
          <a:xfrm>
            <a:off x="192505" y="100484"/>
            <a:ext cx="11312107" cy="1235947"/>
          </a:xfrm>
        </p:spPr>
        <p:txBody>
          <a:bodyPr/>
          <a:lstStyle/>
          <a:p>
            <a:r>
              <a:rPr lang="en-IN" dirty="0"/>
              <a:t>          </a:t>
            </a:r>
            <a:r>
              <a:rPr lang="en-IN" dirty="0">
                <a:latin typeface="Times New Roman"/>
                <a:cs typeface="Times New Roman"/>
              </a:rPr>
              <a:t>CONCLUSION</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2E62867-47AE-40C8-871F-C5479F2BDDA4}"/>
              </a:ext>
            </a:extLst>
          </p:cNvPr>
          <p:cNvSpPr>
            <a:spLocks noGrp="1"/>
          </p:cNvSpPr>
          <p:nvPr>
            <p:ph type="subTitle" idx="1"/>
          </p:nvPr>
        </p:nvSpPr>
        <p:spPr>
          <a:xfrm>
            <a:off x="910389" y="1336431"/>
            <a:ext cx="10371221" cy="5094514"/>
          </a:xfrm>
        </p:spPr>
        <p:txBody>
          <a:bodyPr/>
          <a:lstStyle/>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solidFill>
                  <a:schemeClr val="tx1"/>
                </a:solidFill>
                <a:latin typeface="Times New Roman"/>
                <a:cs typeface="Times New Roman"/>
              </a:rPr>
              <a:t>In today's world everyone is worried about the standard of the education system and  practical knowledge for student due to the sudden outburst of a pandemic.</a:t>
            </a:r>
          </a:p>
          <a:p>
            <a:pPr marL="285750" indent="-285750" algn="just">
              <a:buFont typeface="Wingdings" panose="05000000000000000000" pitchFamily="2" charset="2"/>
              <a:buChar char="q"/>
            </a:pPr>
            <a:r>
              <a:rPr lang="en-US" dirty="0">
                <a:solidFill>
                  <a:schemeClr val="tx1"/>
                </a:solidFill>
                <a:latin typeface="Times New Roman"/>
                <a:cs typeface="Times New Roman"/>
              </a:rPr>
              <a:t>As a result, it was unable for the students to attend on-campus class. This has led to the increase in the importance of technology.</a:t>
            </a:r>
          </a:p>
          <a:p>
            <a:pPr marL="285750" indent="-285750" algn="just">
              <a:buFont typeface="Wingdings" panose="05000000000000000000" pitchFamily="2" charset="2"/>
              <a:buChar char="q"/>
            </a:pPr>
            <a:r>
              <a:rPr lang="en-US" dirty="0">
                <a:solidFill>
                  <a:schemeClr val="tx1"/>
                </a:solidFill>
                <a:latin typeface="Times New Roman"/>
                <a:cs typeface="Times New Roman"/>
              </a:rPr>
              <a:t> In this project it has been enabled to delivery the practical experience of executing the laboratory experiments through digital mode .This not only helps during situations like pandemic it also help to reach out rural educational institutions.</a:t>
            </a:r>
            <a:endParaRPr lang="en-IN" dirty="0">
              <a:solidFill>
                <a:schemeClr val="tx1"/>
              </a:solidFill>
              <a:latin typeface="Times New Roman"/>
              <a:cs typeface="Times New Roman"/>
            </a:endParaRPr>
          </a:p>
        </p:txBody>
      </p:sp>
    </p:spTree>
    <p:extLst>
      <p:ext uri="{BB962C8B-B14F-4D97-AF65-F5344CB8AC3E}">
        <p14:creationId xmlns:p14="http://schemas.microsoft.com/office/powerpoint/2010/main" val="3505197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E8A94-86E1-49DD-AC99-82CD99818D1F}"/>
              </a:ext>
            </a:extLst>
          </p:cNvPr>
          <p:cNvSpPr>
            <a:spLocks noGrp="1"/>
          </p:cNvSpPr>
          <p:nvPr>
            <p:ph type="ctrTitle"/>
          </p:nvPr>
        </p:nvSpPr>
        <p:spPr>
          <a:xfrm>
            <a:off x="1" y="120580"/>
            <a:ext cx="11504612" cy="1126283"/>
          </a:xfrm>
        </p:spPr>
        <p:txBody>
          <a:bodyPr/>
          <a:lstStyle/>
          <a:p>
            <a:r>
              <a:rPr lang="en-US" dirty="0">
                <a:latin typeface="Times New Roman" panose="02020603050405020304" pitchFamily="18" charset="0"/>
                <a:cs typeface="Times New Roman" panose="02020603050405020304" pitchFamily="18" charset="0"/>
              </a:rPr>
              <a:t>  </a:t>
            </a:r>
            <a:r>
              <a:rPr lang="en-US" sz="6000" dirty="0">
                <a:latin typeface="Times New Roman" panose="02020603050405020304" pitchFamily="18" charset="0"/>
                <a:cs typeface="Times New Roman" panose="02020603050405020304" pitchFamily="18" charset="0"/>
              </a:rPr>
              <a:t>CONFERENCE</a:t>
            </a:r>
            <a:r>
              <a:rPr lang="en-US" dirty="0">
                <a:latin typeface="Times New Roman" panose="02020603050405020304" pitchFamily="18" charset="0"/>
                <a:cs typeface="Times New Roman" panose="02020603050405020304" pitchFamily="18" charset="0"/>
              </a:rPr>
              <a:t> /JOURNAL</a:t>
            </a:r>
            <a:endParaRPr lang="en-IN" dirty="0"/>
          </a:p>
        </p:txBody>
      </p:sp>
    </p:spTree>
    <p:extLst>
      <p:ext uri="{BB962C8B-B14F-4D97-AF65-F5344CB8AC3E}">
        <p14:creationId xmlns:p14="http://schemas.microsoft.com/office/powerpoint/2010/main" val="3079443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44827-213D-48EF-BD82-C2DFD8FBD606}"/>
              </a:ext>
            </a:extLst>
          </p:cNvPr>
          <p:cNvSpPr>
            <a:spLocks noGrp="1"/>
          </p:cNvSpPr>
          <p:nvPr>
            <p:ph type="title"/>
          </p:nvPr>
        </p:nvSpPr>
        <p:spPr>
          <a:xfrm>
            <a:off x="5131025" y="257855"/>
            <a:ext cx="6872289" cy="1400530"/>
          </a:xfrm>
        </p:spPr>
        <p:txBody>
          <a:bodyPr/>
          <a:lstStyle/>
          <a:p>
            <a:r>
              <a:rPr lang="en-US" dirty="0">
                <a:latin typeface="Times New Roman" panose="02020603050405020304" pitchFamily="18" charset="0"/>
                <a:cs typeface="Times New Roman" panose="02020603050405020304" pitchFamily="18" charset="0"/>
              </a:rPr>
              <a:t>                CONTENTS</a:t>
            </a:r>
            <a:endParaRPr lang="en-IN" dirty="0"/>
          </a:p>
        </p:txBody>
      </p:sp>
      <p:sp>
        <p:nvSpPr>
          <p:cNvPr id="6" name="Text Placeholder 5">
            <a:extLst>
              <a:ext uri="{FF2B5EF4-FFF2-40B4-BE49-F238E27FC236}">
                <a16:creationId xmlns:a16="http://schemas.microsoft.com/office/drawing/2014/main" id="{F99F2257-1EE4-AC5C-19CF-1D42A31AA70E}"/>
              </a:ext>
            </a:extLst>
          </p:cNvPr>
          <p:cNvSpPr>
            <a:spLocks noGrp="1"/>
          </p:cNvSpPr>
          <p:nvPr>
            <p:ph type="body" sz="half" idx="15"/>
          </p:nvPr>
        </p:nvSpPr>
        <p:spPr>
          <a:xfrm>
            <a:off x="3725493" y="1658385"/>
            <a:ext cx="3277340" cy="4505212"/>
          </a:xfrm>
        </p:spPr>
        <p:txBody>
          <a:bodyPr>
            <a:normAutofit/>
          </a:bodyPr>
          <a:lstStyle/>
          <a:p>
            <a:pPr marL="342900" indent="-342900">
              <a:spcBef>
                <a:spcPts val="0"/>
              </a:spcBef>
              <a:buFont typeface="Wingdings" panose="05000000000000000000" pitchFamily="2" charset="2"/>
              <a:buChar char="q"/>
            </a:pPr>
            <a:endParaRPr lang="en-US" sz="1800" b="1" i="1" dirty="0">
              <a:solidFill>
                <a:schemeClr val="tx1"/>
              </a:solidFill>
              <a:latin typeface="Times New Roman" panose="02020603050405020304" pitchFamily="18" charset="0"/>
              <a:cs typeface="Times New Roman" panose="02020603050405020304" pitchFamily="18" charset="0"/>
            </a:endParaRPr>
          </a:p>
          <a:p>
            <a:pPr marL="342900" indent="-342900">
              <a:spcBef>
                <a:spcPts val="0"/>
              </a:spcBef>
              <a:buFont typeface="Wingdings" panose="05000000000000000000" pitchFamily="2" charset="2"/>
              <a:buChar char="q"/>
            </a:pPr>
            <a:r>
              <a:rPr lang="en-US" sz="1800" b="1" i="1" dirty="0">
                <a:solidFill>
                  <a:schemeClr val="tx1"/>
                </a:solidFill>
                <a:latin typeface="Times New Roman" panose="02020603050405020304" pitchFamily="18" charset="0"/>
                <a:cs typeface="Times New Roman" panose="02020603050405020304" pitchFamily="18" charset="0"/>
              </a:rPr>
              <a:t>OBJECTIVE</a:t>
            </a:r>
          </a:p>
          <a:p>
            <a:pPr marL="342900" indent="-342900">
              <a:spcBef>
                <a:spcPts val="0"/>
              </a:spcBef>
              <a:buFont typeface="Wingdings" panose="05000000000000000000" pitchFamily="2" charset="2"/>
              <a:buChar char="q"/>
            </a:pPr>
            <a:endParaRPr lang="en-US" sz="1800" b="1" i="1" dirty="0">
              <a:solidFill>
                <a:schemeClr val="tx1"/>
              </a:solidFill>
              <a:latin typeface="Times New Roman" panose="02020603050405020304" pitchFamily="18" charset="0"/>
              <a:cs typeface="Times New Roman" panose="02020603050405020304" pitchFamily="18" charset="0"/>
            </a:endParaRPr>
          </a:p>
          <a:p>
            <a:pPr marL="342900" indent="-342900">
              <a:spcBef>
                <a:spcPts val="0"/>
              </a:spcBef>
              <a:buFont typeface="Wingdings" panose="05000000000000000000" pitchFamily="2" charset="2"/>
              <a:buChar char="q"/>
            </a:pPr>
            <a:r>
              <a:rPr lang="en-US" sz="1800" b="1" i="1" dirty="0">
                <a:solidFill>
                  <a:schemeClr val="tx1"/>
                </a:solidFill>
                <a:latin typeface="Times New Roman" panose="02020603050405020304" pitchFamily="18" charset="0"/>
                <a:cs typeface="Times New Roman" panose="02020603050405020304" pitchFamily="18" charset="0"/>
              </a:rPr>
              <a:t>INTRODUCTION</a:t>
            </a:r>
          </a:p>
          <a:p>
            <a:pPr marL="342900" indent="-342900">
              <a:spcBef>
                <a:spcPts val="0"/>
              </a:spcBef>
              <a:buFont typeface="Wingdings" panose="05000000000000000000" pitchFamily="2" charset="2"/>
              <a:buChar char="q"/>
            </a:pPr>
            <a:endParaRPr lang="en-US" sz="1800" b="1" i="1" dirty="0">
              <a:solidFill>
                <a:schemeClr val="tx1"/>
              </a:solidFill>
              <a:latin typeface="Times New Roman" panose="02020603050405020304" pitchFamily="18" charset="0"/>
              <a:cs typeface="Times New Roman" panose="02020603050405020304" pitchFamily="18" charset="0"/>
            </a:endParaRPr>
          </a:p>
          <a:p>
            <a:pPr marL="342900" indent="-342900">
              <a:spcBef>
                <a:spcPts val="0"/>
              </a:spcBef>
              <a:buFont typeface="Wingdings" panose="05000000000000000000" pitchFamily="2" charset="2"/>
              <a:buChar char="q"/>
            </a:pPr>
            <a:r>
              <a:rPr lang="en-US" sz="1800" b="1" i="1" dirty="0">
                <a:solidFill>
                  <a:schemeClr val="tx1"/>
                </a:solidFill>
                <a:latin typeface="Times New Roman" panose="02020603050405020304" pitchFamily="18" charset="0"/>
                <a:cs typeface="Times New Roman" panose="02020603050405020304" pitchFamily="18" charset="0"/>
              </a:rPr>
              <a:t>LITERATURE SURVEY</a:t>
            </a:r>
          </a:p>
          <a:p>
            <a:pPr marL="342900" indent="-342900">
              <a:spcBef>
                <a:spcPts val="0"/>
              </a:spcBef>
              <a:buFont typeface="Wingdings" panose="05000000000000000000" pitchFamily="2" charset="2"/>
              <a:buChar char="q"/>
            </a:pPr>
            <a:endParaRPr lang="en-US" sz="1800" b="1" i="1" dirty="0">
              <a:solidFill>
                <a:schemeClr val="tx1"/>
              </a:solidFill>
              <a:latin typeface="Times New Roman" panose="02020603050405020304" pitchFamily="18" charset="0"/>
              <a:cs typeface="Times New Roman" panose="02020603050405020304" pitchFamily="18" charset="0"/>
            </a:endParaRPr>
          </a:p>
          <a:p>
            <a:pPr marL="342900" indent="-342900">
              <a:spcBef>
                <a:spcPts val="0"/>
              </a:spcBef>
              <a:buFont typeface="Wingdings" panose="05000000000000000000" pitchFamily="2" charset="2"/>
              <a:buChar char="q"/>
            </a:pPr>
            <a:r>
              <a:rPr lang="en-US" sz="1800" b="1" i="1" dirty="0">
                <a:solidFill>
                  <a:schemeClr val="tx1"/>
                </a:solidFill>
                <a:latin typeface="Times New Roman" panose="02020603050405020304" pitchFamily="18" charset="0"/>
                <a:cs typeface="Times New Roman" panose="02020603050405020304" pitchFamily="18" charset="0"/>
              </a:rPr>
              <a:t>BLOCK DIAGRAM/ FLOW</a:t>
            </a:r>
          </a:p>
          <a:p>
            <a:pPr marL="342900" indent="-342900">
              <a:spcBef>
                <a:spcPts val="0"/>
              </a:spcBef>
              <a:buFont typeface="Wingdings" panose="05000000000000000000" pitchFamily="2" charset="2"/>
              <a:buChar char="q"/>
            </a:pPr>
            <a:endParaRPr lang="en-US" sz="1800" b="1" i="1" dirty="0">
              <a:solidFill>
                <a:schemeClr val="tx1"/>
              </a:solidFill>
              <a:latin typeface="Times New Roman" panose="02020603050405020304" pitchFamily="18" charset="0"/>
              <a:cs typeface="Times New Roman" panose="02020603050405020304" pitchFamily="18" charset="0"/>
            </a:endParaRPr>
          </a:p>
          <a:p>
            <a:pPr marL="342900" indent="-342900">
              <a:spcBef>
                <a:spcPts val="0"/>
              </a:spcBef>
              <a:buFont typeface="Wingdings" panose="05000000000000000000" pitchFamily="2" charset="2"/>
              <a:buChar char="q"/>
            </a:pPr>
            <a:r>
              <a:rPr lang="en-US" sz="1800" b="1" i="1" dirty="0">
                <a:solidFill>
                  <a:schemeClr val="tx1"/>
                </a:solidFill>
                <a:latin typeface="Times New Roman" panose="02020603050405020304" pitchFamily="18" charset="0"/>
                <a:cs typeface="Times New Roman" panose="02020603050405020304" pitchFamily="18" charset="0"/>
              </a:rPr>
              <a:t>EXPERIMENT LIST</a:t>
            </a:r>
          </a:p>
          <a:p>
            <a:pPr marL="342900" indent="-342900">
              <a:spcBef>
                <a:spcPts val="0"/>
              </a:spcBef>
              <a:buFont typeface="Wingdings" panose="05000000000000000000" pitchFamily="2" charset="2"/>
              <a:buChar char="q"/>
            </a:pPr>
            <a:endParaRPr lang="en-US" sz="1800" b="1" i="1" dirty="0">
              <a:solidFill>
                <a:schemeClr val="tx1"/>
              </a:solidFill>
              <a:latin typeface="Times New Roman" panose="02020603050405020304" pitchFamily="18" charset="0"/>
              <a:cs typeface="Times New Roman" panose="02020603050405020304" pitchFamily="18" charset="0"/>
            </a:endParaRPr>
          </a:p>
          <a:p>
            <a:pPr marL="342900" indent="-342900">
              <a:spcBef>
                <a:spcPts val="0"/>
              </a:spcBef>
              <a:buFont typeface="Wingdings" panose="05000000000000000000" pitchFamily="2" charset="2"/>
              <a:buChar char="q"/>
            </a:pPr>
            <a:r>
              <a:rPr lang="en-US" sz="1800" b="1" i="1" dirty="0">
                <a:solidFill>
                  <a:schemeClr val="tx1"/>
                </a:solidFill>
                <a:latin typeface="Times New Roman" panose="02020603050405020304" pitchFamily="18" charset="0"/>
                <a:cs typeface="Times New Roman" panose="02020603050405020304" pitchFamily="18" charset="0"/>
              </a:rPr>
              <a:t>DESCRIPTION</a:t>
            </a:r>
          </a:p>
          <a:p>
            <a:pPr marL="342900" indent="-342900">
              <a:spcBef>
                <a:spcPts val="0"/>
              </a:spcBef>
              <a:buFont typeface="Wingdings" panose="05000000000000000000" pitchFamily="2" charset="2"/>
              <a:buChar char="q"/>
            </a:pPr>
            <a:endParaRPr lang="en-US" sz="1800" b="1" i="1" dirty="0">
              <a:solidFill>
                <a:schemeClr val="tx1"/>
              </a:solidFill>
              <a:latin typeface="Times New Roman" panose="02020603050405020304" pitchFamily="18" charset="0"/>
              <a:cs typeface="Times New Roman" panose="02020603050405020304" pitchFamily="18" charset="0"/>
            </a:endParaRPr>
          </a:p>
          <a:p>
            <a:pPr marL="342900" indent="-342900">
              <a:spcBef>
                <a:spcPts val="0"/>
              </a:spcBef>
              <a:buFont typeface="Wingdings" panose="05000000000000000000" pitchFamily="2" charset="2"/>
              <a:buChar char="q"/>
            </a:pPr>
            <a:r>
              <a:rPr lang="en-US" sz="1800" b="1" i="1" dirty="0">
                <a:solidFill>
                  <a:schemeClr val="tx1"/>
                </a:solidFill>
                <a:latin typeface="Times New Roman" panose="02020603050405020304" pitchFamily="18" charset="0"/>
                <a:cs typeface="Times New Roman" panose="02020603050405020304" pitchFamily="18" charset="0"/>
              </a:rPr>
              <a:t>LITERATURE SURVEY</a:t>
            </a:r>
          </a:p>
          <a:p>
            <a:pPr>
              <a:spcBef>
                <a:spcPts val="0"/>
              </a:spcBef>
            </a:pPr>
            <a:endParaRPr lang="en-IN" sz="1800" b="1" i="1" dirty="0"/>
          </a:p>
          <a:p>
            <a:pPr>
              <a:spcBef>
                <a:spcPts val="0"/>
              </a:spcBef>
            </a:pPr>
            <a:endParaRPr lang="en-IN" sz="1800" dirty="0"/>
          </a:p>
        </p:txBody>
      </p:sp>
      <p:sp>
        <p:nvSpPr>
          <p:cNvPr id="11" name="Text Placeholder 5">
            <a:extLst>
              <a:ext uri="{FF2B5EF4-FFF2-40B4-BE49-F238E27FC236}">
                <a16:creationId xmlns:a16="http://schemas.microsoft.com/office/drawing/2014/main" id="{728A173A-8F3C-B7DD-E8F5-8CA74073E573}"/>
              </a:ext>
            </a:extLst>
          </p:cNvPr>
          <p:cNvSpPr txBox="1">
            <a:spLocks/>
          </p:cNvSpPr>
          <p:nvPr/>
        </p:nvSpPr>
        <p:spPr>
          <a:xfrm>
            <a:off x="7185122" y="1881865"/>
            <a:ext cx="3889278" cy="4505212"/>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pPr marL="342900" indent="-342900">
              <a:spcBef>
                <a:spcPts val="0"/>
              </a:spcBef>
              <a:buFont typeface="Wingdings" panose="05000000000000000000" pitchFamily="2" charset="2"/>
              <a:buChar char="q"/>
            </a:pPr>
            <a:r>
              <a:rPr lang="en-US" sz="1800" b="1" i="1" dirty="0">
                <a:latin typeface="Times New Roman" panose="02020603050405020304" pitchFamily="18" charset="0"/>
                <a:cs typeface="Times New Roman" panose="02020603050405020304" pitchFamily="18" charset="0"/>
              </a:rPr>
              <a:t>TOOLS USED</a:t>
            </a:r>
          </a:p>
          <a:p>
            <a:pPr marL="342900" indent="-342900">
              <a:spcBef>
                <a:spcPts val="0"/>
              </a:spcBef>
              <a:buFont typeface="Wingdings" panose="05000000000000000000" pitchFamily="2" charset="2"/>
              <a:buChar char="q"/>
            </a:pPr>
            <a:endParaRPr lang="en-US" sz="1800" b="1" i="1" dirty="0">
              <a:latin typeface="Times New Roman" panose="02020603050405020304" pitchFamily="18" charset="0"/>
              <a:cs typeface="Times New Roman" panose="02020603050405020304" pitchFamily="18" charset="0"/>
            </a:endParaRPr>
          </a:p>
          <a:p>
            <a:pPr marL="342900" indent="-342900">
              <a:spcBef>
                <a:spcPts val="0"/>
              </a:spcBef>
              <a:buFont typeface="Wingdings" panose="05000000000000000000" pitchFamily="2" charset="2"/>
              <a:buChar char="q"/>
            </a:pPr>
            <a:r>
              <a:rPr lang="en-US" sz="1800" b="1" i="1" dirty="0">
                <a:latin typeface="Times New Roman" panose="02020603050405020304" pitchFamily="18" charset="0"/>
                <a:cs typeface="Times New Roman" panose="02020603050405020304" pitchFamily="18" charset="0"/>
              </a:rPr>
              <a:t>VIEW AND COMPONENTS</a:t>
            </a:r>
          </a:p>
          <a:p>
            <a:pPr marL="342900" indent="-342900">
              <a:spcBef>
                <a:spcPts val="0"/>
              </a:spcBef>
              <a:buFont typeface="Wingdings" panose="05000000000000000000" pitchFamily="2" charset="2"/>
              <a:buChar char="q"/>
            </a:pPr>
            <a:endParaRPr lang="en-US" sz="1800" b="1" i="1" dirty="0">
              <a:latin typeface="Times New Roman" panose="02020603050405020304" pitchFamily="18" charset="0"/>
              <a:cs typeface="Times New Roman" panose="02020603050405020304" pitchFamily="18" charset="0"/>
            </a:endParaRPr>
          </a:p>
          <a:p>
            <a:pPr marL="342900" indent="-342900">
              <a:spcBef>
                <a:spcPts val="0"/>
              </a:spcBef>
              <a:buFont typeface="Wingdings" panose="05000000000000000000" pitchFamily="2" charset="2"/>
              <a:buChar char="q"/>
            </a:pPr>
            <a:r>
              <a:rPr lang="en-US" sz="1800" b="1" i="1" dirty="0">
                <a:latin typeface="Times New Roman" panose="02020603050405020304" pitchFamily="18" charset="0"/>
                <a:cs typeface="Times New Roman" panose="02020603050405020304" pitchFamily="18" charset="0"/>
              </a:rPr>
              <a:t>CONCLUSION</a:t>
            </a:r>
          </a:p>
          <a:p>
            <a:pPr marL="342900" indent="-342900">
              <a:spcBef>
                <a:spcPts val="0"/>
              </a:spcBef>
              <a:buFont typeface="Wingdings" panose="05000000000000000000" pitchFamily="2" charset="2"/>
              <a:buChar char="q"/>
            </a:pPr>
            <a:endParaRPr lang="en-US" sz="1800" b="1" i="1" dirty="0">
              <a:latin typeface="Times New Roman" panose="02020603050405020304" pitchFamily="18" charset="0"/>
              <a:cs typeface="Times New Roman" panose="02020603050405020304" pitchFamily="18" charset="0"/>
            </a:endParaRPr>
          </a:p>
          <a:p>
            <a:pPr marL="342900" indent="-342900">
              <a:spcBef>
                <a:spcPts val="0"/>
              </a:spcBef>
              <a:buFont typeface="Wingdings" panose="05000000000000000000" pitchFamily="2" charset="2"/>
              <a:buChar char="q"/>
            </a:pPr>
            <a:r>
              <a:rPr lang="en-US" sz="1800" b="1" i="1" dirty="0">
                <a:latin typeface="Times New Roman" panose="02020603050405020304" pitchFamily="18" charset="0"/>
                <a:cs typeface="Times New Roman" panose="02020603050405020304" pitchFamily="18" charset="0"/>
              </a:rPr>
              <a:t>CONFERENCE/JOURNAL DETAILS</a:t>
            </a:r>
          </a:p>
          <a:p>
            <a:pPr marL="342900" indent="-342900">
              <a:spcBef>
                <a:spcPts val="0"/>
              </a:spcBef>
              <a:buFont typeface="Wingdings" panose="05000000000000000000" pitchFamily="2" charset="2"/>
              <a:buChar char="q"/>
            </a:pPr>
            <a:endParaRPr lang="en-US" sz="1800" b="1" i="1" dirty="0">
              <a:latin typeface="Times New Roman" panose="02020603050405020304" pitchFamily="18" charset="0"/>
              <a:cs typeface="Times New Roman" panose="02020603050405020304" pitchFamily="18" charset="0"/>
            </a:endParaRPr>
          </a:p>
          <a:p>
            <a:pPr marL="342900" indent="-342900">
              <a:spcBef>
                <a:spcPts val="0"/>
              </a:spcBef>
              <a:buFont typeface="Wingdings" panose="05000000000000000000" pitchFamily="2" charset="2"/>
              <a:buChar char="q"/>
            </a:pPr>
            <a:r>
              <a:rPr lang="en-US" sz="1800" b="1" i="1"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275327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39240-E809-457B-8B21-D5C154045ED6}"/>
              </a:ext>
            </a:extLst>
          </p:cNvPr>
          <p:cNvSpPr>
            <a:spLocks noGrp="1"/>
          </p:cNvSpPr>
          <p:nvPr>
            <p:ph type="ctrTitle"/>
          </p:nvPr>
        </p:nvSpPr>
        <p:spPr>
          <a:xfrm>
            <a:off x="240633" y="100485"/>
            <a:ext cx="11263980" cy="1126284"/>
          </a:xfrm>
        </p:spPr>
        <p:txBody>
          <a:bodyPr/>
          <a:lstStyle/>
          <a:p>
            <a:r>
              <a:rPr lang="en-US" dirty="0">
                <a:latin typeface="Times New Roman" panose="02020603050405020304" pitchFamily="18" charset="0"/>
                <a:cs typeface="Times New Roman" panose="02020603050405020304" pitchFamily="18" charset="0"/>
              </a:rPr>
              <a:t>              REFERENCE</a:t>
            </a:r>
            <a:endParaRPr lang="en-IN" dirty="0"/>
          </a:p>
        </p:txBody>
      </p:sp>
      <p:sp>
        <p:nvSpPr>
          <p:cNvPr id="3" name="Subtitle 2">
            <a:extLst>
              <a:ext uri="{FF2B5EF4-FFF2-40B4-BE49-F238E27FC236}">
                <a16:creationId xmlns:a16="http://schemas.microsoft.com/office/drawing/2014/main" id="{C2E91CD8-C12B-4887-8AA1-9D7014F9BA22}"/>
              </a:ext>
            </a:extLst>
          </p:cNvPr>
          <p:cNvSpPr>
            <a:spLocks noGrp="1"/>
          </p:cNvSpPr>
          <p:nvPr>
            <p:ph type="subTitle" idx="1"/>
          </p:nvPr>
        </p:nvSpPr>
        <p:spPr>
          <a:xfrm>
            <a:off x="240633" y="1226769"/>
            <a:ext cx="11710734" cy="5431132"/>
          </a:xfrm>
        </p:spPr>
        <p:txBody>
          <a:bodyPr>
            <a:noAutofit/>
          </a:bodyPr>
          <a:lstStyle/>
          <a:p>
            <a:pPr marL="342900" lvl="0" indent="-342900">
              <a:lnSpc>
                <a:spcPct val="150000"/>
              </a:lnSpc>
              <a:spcBef>
                <a:spcPts val="1200"/>
              </a:spcBef>
              <a:spcAft>
                <a:spcPts val="1000"/>
              </a:spcAft>
              <a:buFont typeface="+mj-lt"/>
              <a:buAutoNum type="arabicPeriod"/>
            </a:pPr>
            <a:r>
              <a:rPr lang="en-IN"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Shyam</a:t>
            </a:r>
            <a:r>
              <a:rPr lang="en-IN"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diwakar</a:t>
            </a:r>
            <a:r>
              <a:rPr lang="en-IN"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krishnashree</a:t>
            </a:r>
            <a:r>
              <a:rPr lang="en-IN"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achuthan</a:t>
            </a:r>
            <a:r>
              <a:rPr lang="en-IN"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IN"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prema</a:t>
            </a:r>
            <a:r>
              <a:rPr lang="en-IN"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nedungadi</a:t>
            </a:r>
            <a:r>
              <a:rPr lang="en-IN"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“Biotechnology virtual labs- integrating wet-lab techniques and theoretical learning for enhanced learning at universities.”</a:t>
            </a:r>
            <a:endParaRPr lang="en-IN" sz="2200"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1200"/>
              </a:spcBef>
              <a:spcAft>
                <a:spcPts val="1000"/>
              </a:spcAft>
              <a:buFont typeface="+mj-lt"/>
              <a:buAutoNum type="arabicPeriod"/>
            </a:pPr>
            <a:r>
              <a:rPr lang="en-IN"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 Jai P. Agrawal and </a:t>
            </a:r>
            <a:r>
              <a:rPr lang="en-IN"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yakov</a:t>
            </a:r>
            <a:r>
              <a:rPr lang="en-IN"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 </a:t>
            </a:r>
            <a:r>
              <a:rPr lang="en-IN"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cherner</a:t>
            </a:r>
            <a:r>
              <a:rPr lang="en-IN"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 classroom/distance learning engineering course on wireless networking with virtual lab”.</a:t>
            </a:r>
            <a:endParaRPr lang="en-IN" sz="2200"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1200"/>
              </a:spcBef>
              <a:spcAft>
                <a:spcPts val="1000"/>
              </a:spcAft>
              <a:buFont typeface="+mj-lt"/>
              <a:buAutoNum type="arabicPeriod"/>
            </a:pPr>
            <a:r>
              <a:rPr lang="en-IN"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Lavanya </a:t>
            </a:r>
            <a:r>
              <a:rPr lang="en-IN"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rajendran</a:t>
            </a:r>
            <a:r>
              <a:rPr lang="en-IN"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ramachandran</a:t>
            </a:r>
            <a:r>
              <a:rPr lang="en-IN"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veilumuthu</a:t>
            </a:r>
            <a:r>
              <a:rPr lang="en-IN"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IN"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divya</a:t>
            </a:r>
            <a:r>
              <a:rPr lang="en-IN"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J. “Study on the effectiveness of virtual lab in e-learning”</a:t>
            </a:r>
            <a:endParaRPr lang="en-IN" sz="2200"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1200"/>
              </a:spcBef>
              <a:spcAft>
                <a:spcPts val="1000"/>
              </a:spcAft>
              <a:buFont typeface="+mj-lt"/>
              <a:buAutoNum type="arabicPeriod"/>
            </a:pPr>
            <a:r>
              <a:rPr lang="en-IN"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 Diwakar, D. Kumar, R. </a:t>
            </a:r>
            <a:r>
              <a:rPr lang="en-IN"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Radhamani</a:t>
            </a:r>
            <a:r>
              <a:rPr lang="en-IN"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 </a:t>
            </a:r>
            <a:r>
              <a:rPr lang="en-IN"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Sasidharakurup</a:t>
            </a:r>
            <a:r>
              <a:rPr lang="en-IN"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 Nizar, K. </a:t>
            </a:r>
            <a:r>
              <a:rPr lang="en-IN"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Achuthan</a:t>
            </a:r>
            <a:r>
              <a:rPr lang="en-IN"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 </a:t>
            </a:r>
            <a:r>
              <a:rPr lang="en-IN"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Nedungadi</a:t>
            </a:r>
            <a:r>
              <a:rPr lang="en-IN"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 Raman, and B. Nair paper on complementing education via virtual labs: implementation and deployment of remote laboratories and usage analysis in south </a:t>
            </a:r>
            <a:r>
              <a:rPr lang="en-IN" sz="2200"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indian</a:t>
            </a:r>
            <a:r>
              <a:rPr lang="en-IN"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villages</a:t>
            </a:r>
            <a:endParaRPr lang="en-IN" sz="2200"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4091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6319CC-EFCF-48AB-8CC9-57F3569DC27D}"/>
              </a:ext>
            </a:extLst>
          </p:cNvPr>
          <p:cNvSpPr txBox="1"/>
          <p:nvPr/>
        </p:nvSpPr>
        <p:spPr>
          <a:xfrm>
            <a:off x="2853732" y="2632668"/>
            <a:ext cx="8259745" cy="1569660"/>
          </a:xfrm>
          <a:prstGeom prst="rect">
            <a:avLst/>
          </a:prstGeom>
          <a:noFill/>
        </p:spPr>
        <p:txBody>
          <a:bodyPr wrap="square">
            <a:spAutoFit/>
          </a:bodyPr>
          <a:lstStyle/>
          <a:p>
            <a:r>
              <a:rPr lang="en-US" sz="9600">
                <a:latin typeface="Times New Roman" panose="02020603050405020304" pitchFamily="18" charset="0"/>
                <a:cs typeface="Times New Roman" panose="02020603050405020304" pitchFamily="18" charset="0"/>
              </a:rPr>
              <a:t>THANK YOU</a:t>
            </a:r>
            <a:endParaRPr lang="en-IN" sz="9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4177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D7298-8EDA-490D-9E8E-1FE849020B4D}"/>
              </a:ext>
            </a:extLst>
          </p:cNvPr>
          <p:cNvSpPr>
            <a:spLocks noGrp="1"/>
          </p:cNvSpPr>
          <p:nvPr>
            <p:ph type="ctrTitle"/>
          </p:nvPr>
        </p:nvSpPr>
        <p:spPr>
          <a:xfrm>
            <a:off x="-3236686" y="75414"/>
            <a:ext cx="11185298" cy="1126283"/>
          </a:xfrm>
        </p:spPr>
        <p:txBody>
          <a:bodyPr/>
          <a:lstStyle/>
          <a:p>
            <a:r>
              <a:rPr lang="en-US" dirty="0"/>
              <a:t>              </a:t>
            </a:r>
            <a:r>
              <a:rPr lang="en-US" dirty="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91C6575-9EF2-4FFC-97ED-AC0AA66C232E}"/>
              </a:ext>
            </a:extLst>
          </p:cNvPr>
          <p:cNvSpPr>
            <a:spLocks noGrp="1"/>
          </p:cNvSpPr>
          <p:nvPr>
            <p:ph type="subTitle" idx="1"/>
          </p:nvPr>
        </p:nvSpPr>
        <p:spPr>
          <a:xfrm>
            <a:off x="1252233" y="1428162"/>
            <a:ext cx="8915399" cy="5354424"/>
          </a:xfrm>
        </p:spPr>
        <p:txBody>
          <a:bodyPr>
            <a:normAutofit/>
          </a:bodyPr>
          <a:lstStyle/>
          <a:p>
            <a:pPr marL="285750" indent="-285750">
              <a:buFont typeface="Wingdings" panose="05000000000000000000" pitchFamily="2" charset="2"/>
              <a:buChar char="v"/>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To make available the experiments from the Lab readily Available in the virtual space.</a:t>
            </a:r>
          </a:p>
          <a:p>
            <a:pPr marL="285750" indent="-285750">
              <a:buFont typeface="Wingdings" panose="05000000000000000000" pitchFamily="2" charset="2"/>
              <a:buChar char="q"/>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That makes it accessible from anywhere.</a:t>
            </a:r>
          </a:p>
          <a:p>
            <a:pPr marL="285750" indent="-285750">
              <a:buFont typeface="Wingdings" panose="05000000000000000000" pitchFamily="2" charset="2"/>
              <a:buChar char="q"/>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Can be accessed anytime for learning .</a:t>
            </a:r>
          </a:p>
          <a:p>
            <a:pPr marL="285750" indent="-285750">
              <a:buFont typeface="Wingdings" panose="05000000000000000000" pitchFamily="2" charset="2"/>
              <a:buChar char="q"/>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To enable remote learning.</a:t>
            </a: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3624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78DC2-83F4-4918-AA14-C800B83D88F6}"/>
              </a:ext>
            </a:extLst>
          </p:cNvPr>
          <p:cNvSpPr>
            <a:spLocks noGrp="1"/>
          </p:cNvSpPr>
          <p:nvPr>
            <p:ph type="ctrTitle"/>
          </p:nvPr>
        </p:nvSpPr>
        <p:spPr>
          <a:xfrm>
            <a:off x="-1475239" y="72424"/>
            <a:ext cx="10817224" cy="1126284"/>
          </a:xfrm>
        </p:spPr>
        <p:txBody>
          <a:bodyPr/>
          <a:lstStyle/>
          <a:p>
            <a:r>
              <a:rPr lang="en-US" sz="6000" dirty="0"/>
              <a:t>      </a:t>
            </a:r>
            <a:r>
              <a:rPr lang="en-US" sz="6000" dirty="0">
                <a:latin typeface="Century Gothic"/>
                <a:cs typeface="Times New Roman"/>
              </a:rPr>
              <a:t>  </a:t>
            </a:r>
            <a:r>
              <a:rPr lang="en-US" sz="6000" dirty="0">
                <a:latin typeface="Times New Roman"/>
                <a:cs typeface="Times New Roman"/>
              </a:rPr>
              <a:t>INTRODUCTION</a:t>
            </a:r>
            <a:endParaRPr lang="en-IN" sz="6000" dirty="0">
              <a:latin typeface="Times New Roman"/>
              <a:cs typeface="Times New Roman"/>
            </a:endParaRPr>
          </a:p>
        </p:txBody>
      </p:sp>
      <p:sp>
        <p:nvSpPr>
          <p:cNvPr id="3" name="Subtitle 2">
            <a:extLst>
              <a:ext uri="{FF2B5EF4-FFF2-40B4-BE49-F238E27FC236}">
                <a16:creationId xmlns:a16="http://schemas.microsoft.com/office/drawing/2014/main" id="{53BC097D-2921-446F-8B2B-66BE586565EF}"/>
              </a:ext>
            </a:extLst>
          </p:cNvPr>
          <p:cNvSpPr>
            <a:spLocks noGrp="1"/>
          </p:cNvSpPr>
          <p:nvPr>
            <p:ph type="subTitle" idx="1"/>
          </p:nvPr>
        </p:nvSpPr>
        <p:spPr>
          <a:xfrm>
            <a:off x="188686" y="1145735"/>
            <a:ext cx="11727543" cy="5617996"/>
          </a:xfrm>
        </p:spPr>
        <p:txBody>
          <a:bodyPr>
            <a:normAutofit/>
          </a:bodyPr>
          <a:lstStyle/>
          <a:p>
            <a:pPr marL="285750" indent="-285750">
              <a:buClr>
                <a:schemeClr val="bg2">
                  <a:lumMod val="25000"/>
                </a:schemeClr>
              </a:buClr>
              <a:buFont typeface="Wingdings" panose="05000000000000000000" pitchFamily="2" charset="2"/>
              <a:buChar char="q"/>
            </a:pPr>
            <a:endParaRPr lang="en-US" dirty="0">
              <a:solidFill>
                <a:schemeClr val="tx1"/>
              </a:solidFill>
              <a:latin typeface="Times New Roman" panose="02020603050405020304" pitchFamily="18" charset="0"/>
              <a:cs typeface="Times New Roman" panose="02020603050405020304" pitchFamily="18" charset="0"/>
            </a:endParaRPr>
          </a:p>
          <a:p>
            <a:pPr marL="285750" indent="-285750">
              <a:buClr>
                <a:srgbClr val="A53010"/>
              </a:buClr>
              <a:buFont typeface="Arial,Sans-Serif" panose="05000000000000000000" pitchFamily="2" charset="2"/>
              <a:buChar char="•"/>
            </a:pPr>
            <a:r>
              <a:rPr lang="en-US" dirty="0">
                <a:solidFill>
                  <a:schemeClr val="tx1"/>
                </a:solidFill>
                <a:latin typeface="Times New Roman"/>
                <a:cs typeface="Times New Roman"/>
              </a:rPr>
              <a:t> </a:t>
            </a:r>
            <a:r>
              <a:rPr lang="en-US" dirty="0">
                <a:solidFill>
                  <a:schemeClr val="tx1">
                    <a:lumMod val="95000"/>
                    <a:lumOff val="5000"/>
                  </a:schemeClr>
                </a:solidFill>
                <a:latin typeface="Times New Roman"/>
                <a:cs typeface="Times New Roman"/>
              </a:rPr>
              <a:t>Firstly the main aim of the simulation for experiments is get it accessible for everyone and the need for this arose during the pandemic where educational institutions where struggling  mainly because of two reason:</a:t>
            </a:r>
          </a:p>
          <a:p>
            <a:pPr>
              <a:buClr>
                <a:srgbClr val="A53010"/>
              </a:buClr>
            </a:pPr>
            <a:r>
              <a:rPr lang="en-US" dirty="0">
                <a:solidFill>
                  <a:schemeClr val="tx1">
                    <a:lumMod val="95000"/>
                    <a:lumOff val="5000"/>
                  </a:schemeClr>
                </a:solidFill>
                <a:latin typeface="Times New Roman"/>
                <a:cs typeface="Times New Roman"/>
              </a:rPr>
              <a:t>				1.the lack of awareness about virtual learning of experiment.</a:t>
            </a:r>
          </a:p>
          <a:p>
            <a:pPr>
              <a:buClr>
                <a:srgbClr val="A53010"/>
              </a:buClr>
            </a:pPr>
            <a:r>
              <a:rPr lang="en-US" dirty="0">
                <a:solidFill>
                  <a:schemeClr val="tx1">
                    <a:lumMod val="95000"/>
                    <a:lumOff val="5000"/>
                  </a:schemeClr>
                </a:solidFill>
                <a:latin typeface="Times New Roman"/>
                <a:cs typeface="Times New Roman"/>
              </a:rPr>
              <a:t>				2.Lack of infrastructure for Virtual lab (Earlier most of the virtual labs were based on java applet for which the support has ended)		</a:t>
            </a:r>
          </a:p>
          <a:p>
            <a:pPr marL="342900" indent="-342900">
              <a:buClr>
                <a:srgbClr val="A53010"/>
              </a:buClr>
              <a:buFont typeface="Arial" panose="020B0604020202020204" pitchFamily="34" charset="0"/>
              <a:buChar char="•"/>
            </a:pPr>
            <a:r>
              <a:rPr lang="en-US" dirty="0">
                <a:solidFill>
                  <a:schemeClr val="tx1">
                    <a:lumMod val="95000"/>
                    <a:lumOff val="5000"/>
                  </a:schemeClr>
                </a:solidFill>
                <a:latin typeface="Times New Roman"/>
                <a:cs typeface="Times New Roman"/>
              </a:rPr>
              <a:t>Our approach of virtual lab has been proposed keeping all the hurdles faced earlier:</a:t>
            </a:r>
            <a:endParaRPr lang="en-IN" dirty="0">
              <a:solidFill>
                <a:schemeClr val="tx1">
                  <a:lumMod val="95000"/>
                  <a:lumOff val="5000"/>
                </a:schemeClr>
              </a:solidFill>
              <a:latin typeface="Times New Roman"/>
              <a:cs typeface="Times New Roman"/>
            </a:endParaRPr>
          </a:p>
          <a:p>
            <a:pPr marL="342900" indent="-342900">
              <a:buClr>
                <a:srgbClr val="A53010"/>
              </a:buClr>
              <a:buFont typeface="Arial" panose="020B0604020202020204" pitchFamily="34" charset="0"/>
              <a:buChar char="•"/>
            </a:pPr>
            <a:r>
              <a:rPr lang="en-IN" dirty="0">
                <a:solidFill>
                  <a:schemeClr val="tx1">
                    <a:lumMod val="95000"/>
                    <a:lumOff val="5000"/>
                  </a:schemeClr>
                </a:solidFill>
                <a:latin typeface="Times New Roman"/>
                <a:cs typeface="Times New Roman"/>
              </a:rPr>
              <a:t> 				1.Our tech stack is based on </a:t>
            </a:r>
            <a:r>
              <a:rPr lang="en-IN" dirty="0" err="1">
                <a:solidFill>
                  <a:schemeClr val="tx1">
                    <a:lumMod val="95000"/>
                    <a:lumOff val="5000"/>
                  </a:schemeClr>
                </a:solidFill>
                <a:latin typeface="Times New Roman"/>
                <a:cs typeface="Times New Roman"/>
              </a:rPr>
              <a:t>HTML,Css,Js</a:t>
            </a:r>
            <a:r>
              <a:rPr lang="en-IN" dirty="0">
                <a:solidFill>
                  <a:schemeClr val="tx1">
                    <a:lumMod val="95000"/>
                    <a:lumOff val="5000"/>
                  </a:schemeClr>
                </a:solidFill>
                <a:latin typeface="Times New Roman"/>
                <a:cs typeface="Times New Roman"/>
              </a:rPr>
              <a:t> which will have support until there comes a end of Website Era.</a:t>
            </a:r>
            <a:endParaRPr lang="en-US" dirty="0">
              <a:solidFill>
                <a:schemeClr val="tx1">
                  <a:lumMod val="95000"/>
                  <a:lumOff val="5000"/>
                </a:schemeClr>
              </a:solidFill>
              <a:latin typeface="Times New Roman"/>
              <a:cs typeface="Times New Roman"/>
            </a:endParaRPr>
          </a:p>
          <a:p>
            <a:pPr marL="342900" indent="-342900">
              <a:buClr>
                <a:srgbClr val="A53010"/>
              </a:buClr>
              <a:buFont typeface="Arial" panose="020B0604020202020204" pitchFamily="34" charset="0"/>
              <a:buChar char="•"/>
            </a:pPr>
            <a:r>
              <a:rPr lang="en-US" dirty="0">
                <a:solidFill>
                  <a:schemeClr val="tx1">
                    <a:lumMod val="95000"/>
                    <a:lumOff val="5000"/>
                  </a:schemeClr>
                </a:solidFill>
                <a:latin typeface="Times New Roman"/>
                <a:cs typeface="Times New Roman"/>
              </a:rPr>
              <a:t>                       2.simple and easy to use simulation which makes it user friendly and also light weight in terms of deployment.</a:t>
            </a:r>
            <a:endParaRPr lang="en-IN" dirty="0">
              <a:solidFill>
                <a:schemeClr val="tx1">
                  <a:lumMod val="95000"/>
                  <a:lumOff val="5000"/>
                </a:schemeClr>
              </a:solidFill>
              <a:latin typeface="Times New Roman"/>
              <a:cs typeface="Times New Roman"/>
            </a:endParaRPr>
          </a:p>
        </p:txBody>
      </p:sp>
    </p:spTree>
    <p:extLst>
      <p:ext uri="{BB962C8B-B14F-4D97-AF65-F5344CB8AC3E}">
        <p14:creationId xmlns:p14="http://schemas.microsoft.com/office/powerpoint/2010/main" val="3248587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4A7C-4745-4CA7-AA91-C36D47DD3DF6}"/>
              </a:ext>
            </a:extLst>
          </p:cNvPr>
          <p:cNvSpPr>
            <a:spLocks noGrp="1"/>
          </p:cNvSpPr>
          <p:nvPr>
            <p:ph type="title"/>
          </p:nvPr>
        </p:nvSpPr>
        <p:spPr>
          <a:xfrm>
            <a:off x="344774" y="122548"/>
            <a:ext cx="11159837" cy="1112363"/>
          </a:xfrm>
        </p:spPr>
        <p:txBody>
          <a:bodyPr/>
          <a:lstStyle/>
          <a:p>
            <a:r>
              <a:rPr lang="en-US" sz="4400" dirty="0"/>
              <a:t>Block Diagram/Flow of the Experiment</a:t>
            </a:r>
            <a:endParaRPr lang="en-IN" sz="4400" dirty="0"/>
          </a:p>
        </p:txBody>
      </p:sp>
      <p:sp>
        <p:nvSpPr>
          <p:cNvPr id="3" name="Rectangle: Rounded Corners 2">
            <a:extLst>
              <a:ext uri="{FF2B5EF4-FFF2-40B4-BE49-F238E27FC236}">
                <a16:creationId xmlns:a16="http://schemas.microsoft.com/office/drawing/2014/main" id="{FC49B4CD-72F6-B219-DE9A-47627A9205BE}"/>
              </a:ext>
            </a:extLst>
          </p:cNvPr>
          <p:cNvSpPr/>
          <p:nvPr/>
        </p:nvSpPr>
        <p:spPr>
          <a:xfrm>
            <a:off x="705624" y="1404078"/>
            <a:ext cx="1813810" cy="1514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Aim</a:t>
            </a:r>
          </a:p>
          <a:p>
            <a:pPr algn="ctr"/>
            <a:r>
              <a:rPr lang="en-US" dirty="0"/>
              <a:t>(Aim of the Exp is stated in this Page)</a:t>
            </a:r>
            <a:endParaRPr lang="en-IN" dirty="0"/>
          </a:p>
        </p:txBody>
      </p:sp>
      <p:sp>
        <p:nvSpPr>
          <p:cNvPr id="27" name="Rectangle: Rounded Corners 26">
            <a:extLst>
              <a:ext uri="{FF2B5EF4-FFF2-40B4-BE49-F238E27FC236}">
                <a16:creationId xmlns:a16="http://schemas.microsoft.com/office/drawing/2014/main" id="{74A3CD4A-1259-0114-71EB-029677D01C41}"/>
              </a:ext>
            </a:extLst>
          </p:cNvPr>
          <p:cNvSpPr/>
          <p:nvPr/>
        </p:nvSpPr>
        <p:spPr>
          <a:xfrm>
            <a:off x="2958832" y="1414429"/>
            <a:ext cx="2246026" cy="1514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Theory </a:t>
            </a:r>
            <a:br>
              <a:rPr lang="en-US" dirty="0"/>
            </a:br>
            <a:r>
              <a:rPr lang="en-US" dirty="0"/>
              <a:t>(Here theoretical concept will be available)</a:t>
            </a:r>
            <a:endParaRPr lang="en-IN" dirty="0"/>
          </a:p>
        </p:txBody>
      </p:sp>
      <p:sp>
        <p:nvSpPr>
          <p:cNvPr id="28" name="Rectangle: Rounded Corners 27">
            <a:extLst>
              <a:ext uri="{FF2B5EF4-FFF2-40B4-BE49-F238E27FC236}">
                <a16:creationId xmlns:a16="http://schemas.microsoft.com/office/drawing/2014/main" id="{E0E9E2B6-0837-A889-B512-4A5BBF548CC9}"/>
              </a:ext>
            </a:extLst>
          </p:cNvPr>
          <p:cNvSpPr/>
          <p:nvPr/>
        </p:nvSpPr>
        <p:spPr>
          <a:xfrm>
            <a:off x="5644257" y="1429420"/>
            <a:ext cx="2452143" cy="1514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Procedure</a:t>
            </a:r>
          </a:p>
          <a:p>
            <a:pPr algn="ctr"/>
            <a:r>
              <a:rPr lang="en-US" dirty="0"/>
              <a:t>(Steps to followed to execute the experiment)</a:t>
            </a:r>
            <a:endParaRPr lang="en-IN" dirty="0"/>
          </a:p>
        </p:txBody>
      </p:sp>
      <p:sp>
        <p:nvSpPr>
          <p:cNvPr id="29" name="Rectangle: Rounded Corners 28">
            <a:extLst>
              <a:ext uri="{FF2B5EF4-FFF2-40B4-BE49-F238E27FC236}">
                <a16:creationId xmlns:a16="http://schemas.microsoft.com/office/drawing/2014/main" id="{9B732D20-1259-597B-3886-FDCB1B01383C}"/>
              </a:ext>
            </a:extLst>
          </p:cNvPr>
          <p:cNvSpPr/>
          <p:nvPr/>
        </p:nvSpPr>
        <p:spPr>
          <a:xfrm>
            <a:off x="8807808" y="1404078"/>
            <a:ext cx="2620780" cy="1514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Pre-Test Quiz</a:t>
            </a:r>
          </a:p>
          <a:p>
            <a:pPr algn="ctr"/>
            <a:r>
              <a:rPr lang="en-US" dirty="0"/>
              <a:t>(Helps to assess the understanding before the experiment)</a:t>
            </a:r>
            <a:endParaRPr lang="en-IN" dirty="0"/>
          </a:p>
        </p:txBody>
      </p:sp>
      <p:sp>
        <p:nvSpPr>
          <p:cNvPr id="30" name="Rectangle: Rounded Corners 29">
            <a:extLst>
              <a:ext uri="{FF2B5EF4-FFF2-40B4-BE49-F238E27FC236}">
                <a16:creationId xmlns:a16="http://schemas.microsoft.com/office/drawing/2014/main" id="{A6333E3F-DE4E-7950-8B0D-7A9F673626AD}"/>
              </a:ext>
            </a:extLst>
          </p:cNvPr>
          <p:cNvSpPr/>
          <p:nvPr/>
        </p:nvSpPr>
        <p:spPr>
          <a:xfrm>
            <a:off x="8695382" y="3727552"/>
            <a:ext cx="2733206" cy="1514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Simulation</a:t>
            </a:r>
          </a:p>
          <a:p>
            <a:pPr algn="ctr"/>
            <a:r>
              <a:rPr lang="en-US" dirty="0"/>
              <a:t>(The step in the Procedure to be </a:t>
            </a:r>
            <a:r>
              <a:rPr lang="en-US" dirty="0" err="1"/>
              <a:t>followe</a:t>
            </a:r>
            <a:r>
              <a:rPr lang="en-US" dirty="0"/>
              <a:t> to complete the simulation)</a:t>
            </a:r>
            <a:endParaRPr lang="en-IN" dirty="0"/>
          </a:p>
        </p:txBody>
      </p:sp>
      <p:sp>
        <p:nvSpPr>
          <p:cNvPr id="31" name="Rectangle: Rounded Corners 30">
            <a:extLst>
              <a:ext uri="{FF2B5EF4-FFF2-40B4-BE49-F238E27FC236}">
                <a16:creationId xmlns:a16="http://schemas.microsoft.com/office/drawing/2014/main" id="{188E247C-01BA-67C0-38C4-953DB24DBB37}"/>
              </a:ext>
            </a:extLst>
          </p:cNvPr>
          <p:cNvSpPr/>
          <p:nvPr/>
        </p:nvSpPr>
        <p:spPr>
          <a:xfrm>
            <a:off x="5010299" y="3727552"/>
            <a:ext cx="2452142" cy="15140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Post-test</a:t>
            </a:r>
          </a:p>
          <a:p>
            <a:pPr algn="ctr"/>
            <a:r>
              <a:rPr lang="en-US" dirty="0"/>
              <a:t>(Helps to assess the understanding before the experiment)</a:t>
            </a:r>
            <a:endParaRPr lang="en-IN" dirty="0"/>
          </a:p>
        </p:txBody>
      </p:sp>
      <p:cxnSp>
        <p:nvCxnSpPr>
          <p:cNvPr id="16" name="Straight Arrow Connector 15">
            <a:extLst>
              <a:ext uri="{FF2B5EF4-FFF2-40B4-BE49-F238E27FC236}">
                <a16:creationId xmlns:a16="http://schemas.microsoft.com/office/drawing/2014/main" id="{2077BDB6-A8A7-24B4-B810-8BA3E894034F}"/>
              </a:ext>
            </a:extLst>
          </p:cNvPr>
          <p:cNvCxnSpPr>
            <a:stCxn id="3" idx="3"/>
            <a:endCxn id="27" idx="1"/>
          </p:cNvCxnSpPr>
          <p:nvPr/>
        </p:nvCxnSpPr>
        <p:spPr>
          <a:xfrm>
            <a:off x="2519434" y="2161082"/>
            <a:ext cx="439398" cy="1035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2" name="Straight Arrow Connector 31">
            <a:extLst>
              <a:ext uri="{FF2B5EF4-FFF2-40B4-BE49-F238E27FC236}">
                <a16:creationId xmlns:a16="http://schemas.microsoft.com/office/drawing/2014/main" id="{94A00614-7637-05F0-973B-3BAAC239A08A}"/>
              </a:ext>
            </a:extLst>
          </p:cNvPr>
          <p:cNvCxnSpPr/>
          <p:nvPr/>
        </p:nvCxnSpPr>
        <p:spPr>
          <a:xfrm>
            <a:off x="5239522" y="2243531"/>
            <a:ext cx="439398" cy="1035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Straight Arrow Connector 32">
            <a:extLst>
              <a:ext uri="{FF2B5EF4-FFF2-40B4-BE49-F238E27FC236}">
                <a16:creationId xmlns:a16="http://schemas.microsoft.com/office/drawing/2014/main" id="{AA5552FB-832B-7C13-B68E-50869D38708C}"/>
              </a:ext>
            </a:extLst>
          </p:cNvPr>
          <p:cNvCxnSpPr>
            <a:cxnSpLocks/>
          </p:cNvCxnSpPr>
          <p:nvPr/>
        </p:nvCxnSpPr>
        <p:spPr>
          <a:xfrm>
            <a:off x="8232405" y="2125927"/>
            <a:ext cx="46297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4" name="Straight Arrow Connector 33">
            <a:extLst>
              <a:ext uri="{FF2B5EF4-FFF2-40B4-BE49-F238E27FC236}">
                <a16:creationId xmlns:a16="http://schemas.microsoft.com/office/drawing/2014/main" id="{1E1599D4-43FB-BEAF-1055-AAA7B6FA7127}"/>
              </a:ext>
            </a:extLst>
          </p:cNvPr>
          <p:cNvCxnSpPr>
            <a:cxnSpLocks/>
          </p:cNvCxnSpPr>
          <p:nvPr/>
        </p:nvCxnSpPr>
        <p:spPr>
          <a:xfrm flipH="1">
            <a:off x="7682921" y="4484555"/>
            <a:ext cx="82695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Straight Arrow Connector 34">
            <a:extLst>
              <a:ext uri="{FF2B5EF4-FFF2-40B4-BE49-F238E27FC236}">
                <a16:creationId xmlns:a16="http://schemas.microsoft.com/office/drawing/2014/main" id="{1A53039C-ACD8-DAFA-A5A4-15999C111ED8}"/>
              </a:ext>
            </a:extLst>
          </p:cNvPr>
          <p:cNvCxnSpPr>
            <a:cxnSpLocks/>
          </p:cNvCxnSpPr>
          <p:nvPr/>
        </p:nvCxnSpPr>
        <p:spPr>
          <a:xfrm>
            <a:off x="10061985" y="3122948"/>
            <a:ext cx="0" cy="60460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29373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960FCEC-6F75-46D4-B852-26D9A386C2E9}"/>
              </a:ext>
            </a:extLst>
          </p:cNvPr>
          <p:cNvSpPr>
            <a:spLocks noGrp="1"/>
          </p:cNvSpPr>
          <p:nvPr>
            <p:ph type="subTitle" idx="1"/>
          </p:nvPr>
        </p:nvSpPr>
        <p:spPr>
          <a:xfrm>
            <a:off x="2589213" y="1436914"/>
            <a:ext cx="8915399" cy="5260311"/>
          </a:xfrm>
        </p:spPr>
        <p:txBody>
          <a:bodyPr>
            <a:normAutofit/>
          </a:bodyPr>
          <a:lstStyle/>
          <a:p>
            <a:pPr marL="349250" marR="72390" indent="-285750" algn="just">
              <a:spcBef>
                <a:spcPts val="260"/>
              </a:spcBef>
              <a:spcAft>
                <a:spcPts val="0"/>
              </a:spcAft>
              <a:buFont typeface="Wingdings" panose="05000000000000000000" pitchFamily="2" charset="2"/>
              <a:buChar char="q"/>
            </a:pPr>
            <a:endParaRPr lang="en-US" sz="1800" dirty="0">
              <a:solidFill>
                <a:schemeClr val="tx1"/>
              </a:solidFill>
              <a:effectLst/>
              <a:latin typeface="Times New Roman" panose="02020603050405020304" pitchFamily="18" charset="0"/>
              <a:ea typeface="Carlito"/>
              <a:cs typeface="Times New Roman" panose="02020603050405020304" pitchFamily="18" charset="0"/>
            </a:endParaRPr>
          </a:p>
          <a:p>
            <a:pPr marL="349250" marR="72390" indent="-285750" algn="just">
              <a:spcBef>
                <a:spcPts val="260"/>
              </a:spcBef>
              <a:spcAft>
                <a:spcPts val="0"/>
              </a:spcAft>
              <a:buFont typeface="Wingdings" panose="05000000000000000000" pitchFamily="2" charset="2"/>
              <a:buChar char="q"/>
            </a:pPr>
            <a:endParaRPr lang="en-US" sz="1800" dirty="0">
              <a:solidFill>
                <a:schemeClr val="tx1"/>
              </a:solidFill>
              <a:effectLst/>
              <a:latin typeface="Times New Roman" panose="02020603050405020304" pitchFamily="18" charset="0"/>
              <a:ea typeface="Carlito"/>
              <a:cs typeface="Times New Roman" panose="02020603050405020304" pitchFamily="18" charset="0"/>
            </a:endParaRPr>
          </a:p>
          <a:p>
            <a:endParaRPr lang="en-IN" sz="1800" dirty="0">
              <a:effectLst/>
              <a:latin typeface="Carlito"/>
              <a:ea typeface="Carlito"/>
              <a:cs typeface="Carlito"/>
            </a:endParaRPr>
          </a:p>
          <a:p>
            <a:pPr marL="63500" marR="72390" algn="just">
              <a:spcBef>
                <a:spcPts val="260"/>
              </a:spcBef>
              <a:spcAft>
                <a:spcPts val="0"/>
              </a:spcAft>
            </a:pPr>
            <a:endParaRPr lang="en-IN" sz="1800" b="1" kern="0" dirty="0">
              <a:effectLst/>
              <a:latin typeface="Carlito"/>
              <a:ea typeface="Carlito"/>
              <a:cs typeface="Carlito"/>
            </a:endParaRPr>
          </a:p>
          <a:p>
            <a:pPr marL="63500" marR="72390" algn="just">
              <a:spcBef>
                <a:spcPts val="260"/>
              </a:spcBef>
              <a:spcAft>
                <a:spcPts val="0"/>
              </a:spcAft>
            </a:pPr>
            <a:br>
              <a:rPr lang="en-US" sz="1800" dirty="0">
                <a:effectLst/>
                <a:latin typeface="Times New Roman" panose="02020603050405020304" pitchFamily="18" charset="0"/>
                <a:ea typeface="Carlito"/>
              </a:rPr>
            </a:br>
            <a:r>
              <a:rPr lang="en-US" sz="1800" dirty="0">
                <a:effectLst/>
                <a:latin typeface="Times New Roman" panose="02020603050405020304" pitchFamily="18" charset="0"/>
                <a:ea typeface="Carlito"/>
                <a:cs typeface="Carlito"/>
              </a:rPr>
              <a:t> </a:t>
            </a:r>
            <a:endParaRPr lang="en-IN" sz="1800" dirty="0">
              <a:effectLst/>
              <a:latin typeface="Carlito"/>
              <a:ea typeface="Carlito"/>
              <a:cs typeface="Carlito"/>
            </a:endParaRPr>
          </a:p>
          <a:p>
            <a:endParaRPr lang="en-IN" dirty="0"/>
          </a:p>
        </p:txBody>
      </p:sp>
      <p:sp>
        <p:nvSpPr>
          <p:cNvPr id="6" name="Title 5">
            <a:extLst>
              <a:ext uri="{FF2B5EF4-FFF2-40B4-BE49-F238E27FC236}">
                <a16:creationId xmlns:a16="http://schemas.microsoft.com/office/drawing/2014/main" id="{6C690826-AC3E-9284-3C82-00ED31FF07F1}"/>
              </a:ext>
            </a:extLst>
          </p:cNvPr>
          <p:cNvSpPr>
            <a:spLocks noGrp="1"/>
          </p:cNvSpPr>
          <p:nvPr>
            <p:ph type="ctrTitle"/>
          </p:nvPr>
        </p:nvSpPr>
        <p:spPr>
          <a:xfrm>
            <a:off x="525150" y="3429000"/>
            <a:ext cx="10154730" cy="3329581"/>
          </a:xfrm>
        </p:spPr>
        <p:txBody>
          <a:bodyPr/>
          <a:lstStyle/>
          <a:p>
            <a:pPr>
              <a:lnSpc>
                <a:spcPct val="150000"/>
              </a:lnSpc>
              <a:spcAft>
                <a:spcPts val="8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EXPERIMENT LIST </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The following Experiments are executed using the virtual lab software for the betterment of output values rather than the physical output values,</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1. Frequency modulation (FM)</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2. Frequency shift keying (FSK) </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3. Amplitude shift keying (ASK)</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4.Pulse code modulation(PCM)		</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5.Amplitude Modulation(AM)</a:t>
            </a:r>
            <a:br>
              <a:rPr lang="en-IN" sz="2400" dirty="0">
                <a:effectLst/>
                <a:latin typeface="Calibri" panose="020F0502020204030204" pitchFamily="34" charset="0"/>
                <a:ea typeface="Calibri" panose="020F0502020204030204" pitchFamily="34" charset="0"/>
                <a:cs typeface="Times New Roman" panose="02020603050405020304" pitchFamily="18" charset="0"/>
              </a:rPr>
            </a:br>
            <a:endParaRPr lang="en-IN" sz="8800" dirty="0"/>
          </a:p>
        </p:txBody>
      </p:sp>
    </p:spTree>
    <p:extLst>
      <p:ext uri="{BB962C8B-B14F-4D97-AF65-F5344CB8AC3E}">
        <p14:creationId xmlns:p14="http://schemas.microsoft.com/office/powerpoint/2010/main" val="4036611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211E4-A646-425E-A984-537BFCB27A98}"/>
              </a:ext>
            </a:extLst>
          </p:cNvPr>
          <p:cNvSpPr>
            <a:spLocks noGrp="1"/>
          </p:cNvSpPr>
          <p:nvPr>
            <p:ph type="title"/>
          </p:nvPr>
        </p:nvSpPr>
        <p:spPr>
          <a:xfrm>
            <a:off x="-1378857" y="184084"/>
            <a:ext cx="9404723" cy="1400530"/>
          </a:xfrm>
        </p:spPr>
        <p:txBody>
          <a:bodyPr>
            <a:normAutofit/>
          </a:bodyPr>
          <a:lstStyle/>
          <a:p>
            <a:r>
              <a:rPr lang="en-US" sz="5400" dirty="0">
                <a:latin typeface="Times New Roman"/>
                <a:cs typeface="Times New Roman"/>
              </a:rPr>
              <a:t>           DESCRIPTION</a:t>
            </a:r>
          </a:p>
        </p:txBody>
      </p:sp>
      <p:sp>
        <p:nvSpPr>
          <p:cNvPr id="11" name="Content Placeholder 10">
            <a:extLst>
              <a:ext uri="{FF2B5EF4-FFF2-40B4-BE49-F238E27FC236}">
                <a16:creationId xmlns:a16="http://schemas.microsoft.com/office/drawing/2014/main" id="{16B1C6F5-24C1-4B98-BCE9-17DB39C8839A}"/>
              </a:ext>
            </a:extLst>
          </p:cNvPr>
          <p:cNvSpPr>
            <a:spLocks noGrp="1"/>
          </p:cNvSpPr>
          <p:nvPr>
            <p:ph idx="1"/>
          </p:nvPr>
        </p:nvSpPr>
        <p:spPr>
          <a:xfrm>
            <a:off x="625642" y="1998012"/>
            <a:ext cx="10222793" cy="4496490"/>
          </a:xfrm>
        </p:spPr>
        <p:txBody>
          <a:bodyPr vert="horz" lIns="91440" tIns="45720" rIns="91440" bIns="45720" rtlCol="0" anchor="t">
            <a:normAutofit/>
          </a:bodyPr>
          <a:lstStyle/>
          <a:p>
            <a:pPr marL="342900" lvl="0" indent="-342900" algn="just">
              <a:lnSpc>
                <a:spcPct val="106000"/>
              </a:lnSpc>
              <a:spcAft>
                <a:spcPts val="80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Cambria" panose="02040503050406030204" pitchFamily="18" charset="0"/>
              </a:rPr>
              <a:t>Sections will be Aim, Theory, Procedure, Pretest, Simulation, Posttest and References.</a:t>
            </a:r>
            <a:endParaRPr lang="en-IN"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lgn="just">
              <a:lnSpc>
                <a:spcPct val="106000"/>
              </a:lnSpc>
              <a:spcAft>
                <a:spcPts val="800"/>
              </a:spcAft>
              <a:buFont typeface="Symbol" panose="05050102010706020507" pitchFamily="18" charset="2"/>
              <a:buChar char=""/>
            </a:pPr>
            <a:r>
              <a:rPr lang="en-US" dirty="0">
                <a:effectLst/>
                <a:latin typeface="Cambria" panose="02040503050406030204" pitchFamily="18" charset="0"/>
                <a:ea typeface="Cambria" panose="02040503050406030204" pitchFamily="18" charset="0"/>
                <a:cs typeface="Cambria" panose="02040503050406030204" pitchFamily="18" charset="0"/>
              </a:rPr>
              <a:t>By reading detailed theory section the user will get to know the theoretical concepts of the experiment which will make it easy for them to understand the simulation when done in physically.</a:t>
            </a:r>
            <a:r>
              <a:rPr lang="en-US" dirty="0">
                <a:effectLst/>
                <a:latin typeface="Times New Roman" panose="02020603050405020304" pitchFamily="18" charset="0"/>
                <a:ea typeface="Times New Roman" panose="02020603050405020304" pitchFamily="18" charset="0"/>
                <a:cs typeface="Cambria" panose="02040503050406030204" pitchFamily="18" charset="0"/>
              </a:rPr>
              <a:t> Further, reference will be given to deepen the knowledge about the experiment</a:t>
            </a:r>
            <a:endParaRPr lang="en-IN"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lgn="just">
              <a:lnSpc>
                <a:spcPct val="106000"/>
              </a:lnSpc>
              <a:spcAft>
                <a:spcPts val="80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Cambria" panose="02040503050406030204" pitchFamily="18" charset="0"/>
              </a:rPr>
              <a:t>To understand the experiment simulation, detailed step by step procedure will be given to help the students to conduct simulation in better way</a:t>
            </a:r>
            <a:endParaRPr lang="en-IN"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lgn="just">
              <a:lnSpc>
                <a:spcPct val="106000"/>
              </a:lnSpc>
              <a:spcAft>
                <a:spcPts val="80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Cambria" panose="02040503050406030204" pitchFamily="18" charset="0"/>
              </a:rPr>
              <a:t>Quiz questions will be provided during experiment simulation to engage the students effectively &amp; more interaction</a:t>
            </a:r>
            <a:endParaRPr lang="en-IN"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lgn="just">
              <a:lnSpc>
                <a:spcPct val="106000"/>
              </a:lnSpc>
              <a:spcAft>
                <a:spcPts val="800"/>
              </a:spcAft>
              <a:buFont typeface="Symbol" panose="05050102010706020507" pitchFamily="18" charset="2"/>
              <a:buChar char=""/>
            </a:pPr>
            <a:r>
              <a:rPr lang="en-US" dirty="0">
                <a:effectLst/>
                <a:latin typeface="Times New Roman" panose="02020603050405020304" pitchFamily="18" charset="0"/>
                <a:ea typeface="Times New Roman" panose="02020603050405020304" pitchFamily="18" charset="0"/>
                <a:cs typeface="Cambria" panose="02040503050406030204" pitchFamily="18" charset="0"/>
              </a:rPr>
              <a:t>Pre-test and Post-test questions will be provided to assess the students and to make them explore more</a:t>
            </a:r>
            <a:endParaRPr lang="en-IN" dirty="0">
              <a:effectLst/>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1840867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1BFA9-4330-46F1-BD23-5B51B0793307}"/>
              </a:ext>
            </a:extLst>
          </p:cNvPr>
          <p:cNvSpPr>
            <a:spLocks noGrp="1"/>
          </p:cNvSpPr>
          <p:nvPr>
            <p:ph type="ctrTitle"/>
          </p:nvPr>
        </p:nvSpPr>
        <p:spPr>
          <a:xfrm>
            <a:off x="-440078" y="0"/>
            <a:ext cx="11330441" cy="1126284"/>
          </a:xfrm>
        </p:spPr>
        <p:txBody>
          <a:bodyPr/>
          <a:lstStyle/>
          <a:p>
            <a:r>
              <a:rPr lang="en-US" sz="6000" dirty="0">
                <a:latin typeface="Times New Roman" panose="02020603050405020304" pitchFamily="18" charset="0"/>
                <a:cs typeface="Times New Roman" panose="02020603050405020304" pitchFamily="18" charset="0"/>
              </a:rPr>
              <a:t>     LITERATURE SURVEY</a:t>
            </a:r>
            <a:endParaRPr lang="en-IN" sz="6000" dirty="0"/>
          </a:p>
        </p:txBody>
      </p:sp>
      <p:sp>
        <p:nvSpPr>
          <p:cNvPr id="3" name="Subtitle 2">
            <a:extLst>
              <a:ext uri="{FF2B5EF4-FFF2-40B4-BE49-F238E27FC236}">
                <a16:creationId xmlns:a16="http://schemas.microsoft.com/office/drawing/2014/main" id="{896E96B1-4091-45FF-BB71-B5CA76BD52BF}"/>
              </a:ext>
            </a:extLst>
          </p:cNvPr>
          <p:cNvSpPr>
            <a:spLocks noGrp="1"/>
          </p:cNvSpPr>
          <p:nvPr>
            <p:ph type="subTitle" idx="1"/>
          </p:nvPr>
        </p:nvSpPr>
        <p:spPr>
          <a:xfrm>
            <a:off x="319315" y="1515979"/>
            <a:ext cx="11185298" cy="5073357"/>
          </a:xfrm>
        </p:spPr>
        <p:txBody>
          <a:bodyPr>
            <a:noAutofit/>
          </a:bodyPr>
          <a:lstStyle/>
          <a:p>
            <a:pPr marL="285750" indent="-285750">
              <a:buFont typeface="Wingdings" panose="05000000000000000000" pitchFamily="2" charset="2"/>
              <a:buChar char="ü"/>
            </a:pPr>
            <a:r>
              <a:rPr lang="en-IN" sz="2200" b="1" cap="none" dirty="0" err="1">
                <a:solidFill>
                  <a:schemeClr val="tx1"/>
                </a:solidFill>
                <a:latin typeface="Times New Roman" panose="02020603050405020304" pitchFamily="18" charset="0"/>
              </a:rPr>
              <a:t>Shyam</a:t>
            </a:r>
            <a:r>
              <a:rPr lang="en-IN" sz="2200" b="1" cap="none" dirty="0">
                <a:solidFill>
                  <a:schemeClr val="tx1"/>
                </a:solidFill>
                <a:latin typeface="Times New Roman" panose="02020603050405020304" pitchFamily="18" charset="0"/>
              </a:rPr>
              <a:t> </a:t>
            </a:r>
            <a:r>
              <a:rPr lang="en-IN" sz="2200" b="1" cap="none" dirty="0" err="1">
                <a:solidFill>
                  <a:schemeClr val="tx1"/>
                </a:solidFill>
                <a:latin typeface="Times New Roman" panose="02020603050405020304" pitchFamily="18" charset="0"/>
              </a:rPr>
              <a:t>diwakar</a:t>
            </a:r>
            <a:r>
              <a:rPr lang="en-IN" sz="2200" b="1" cap="none" dirty="0">
                <a:solidFill>
                  <a:schemeClr val="tx1"/>
                </a:solidFill>
                <a:latin typeface="Times New Roman" panose="02020603050405020304" pitchFamily="18" charset="0"/>
              </a:rPr>
              <a:t>, </a:t>
            </a:r>
            <a:r>
              <a:rPr lang="en-IN" sz="2200" b="1" cap="none" dirty="0" err="1">
                <a:solidFill>
                  <a:schemeClr val="tx1"/>
                </a:solidFill>
                <a:latin typeface="Times New Roman" panose="02020603050405020304" pitchFamily="18" charset="0"/>
              </a:rPr>
              <a:t>krishnashree</a:t>
            </a:r>
            <a:r>
              <a:rPr lang="en-IN" sz="2200" b="1" cap="none" dirty="0">
                <a:solidFill>
                  <a:schemeClr val="tx1"/>
                </a:solidFill>
                <a:latin typeface="Times New Roman" panose="02020603050405020304" pitchFamily="18" charset="0"/>
              </a:rPr>
              <a:t> </a:t>
            </a:r>
            <a:r>
              <a:rPr lang="en-IN" sz="2200" b="1" cap="none" dirty="0" err="1">
                <a:solidFill>
                  <a:schemeClr val="tx1"/>
                </a:solidFill>
                <a:latin typeface="Times New Roman" panose="02020603050405020304" pitchFamily="18" charset="0"/>
              </a:rPr>
              <a:t>achuthan</a:t>
            </a:r>
            <a:r>
              <a:rPr lang="en-IN" sz="2200" b="1" cap="none" dirty="0">
                <a:solidFill>
                  <a:schemeClr val="tx1"/>
                </a:solidFill>
                <a:latin typeface="Times New Roman" panose="02020603050405020304" pitchFamily="18" charset="0"/>
              </a:rPr>
              <a:t> and </a:t>
            </a:r>
            <a:r>
              <a:rPr lang="en-IN" sz="2200" b="1" cap="none" dirty="0" err="1">
                <a:solidFill>
                  <a:schemeClr val="tx1"/>
                </a:solidFill>
                <a:latin typeface="Times New Roman" panose="02020603050405020304" pitchFamily="18" charset="0"/>
              </a:rPr>
              <a:t>prema</a:t>
            </a:r>
            <a:r>
              <a:rPr lang="en-IN" sz="2200" b="1" cap="none" dirty="0">
                <a:solidFill>
                  <a:schemeClr val="tx1"/>
                </a:solidFill>
                <a:latin typeface="Times New Roman" panose="02020603050405020304" pitchFamily="18" charset="0"/>
              </a:rPr>
              <a:t> </a:t>
            </a:r>
            <a:r>
              <a:rPr lang="en-IN" sz="2200" b="1" cap="none" dirty="0" err="1">
                <a:solidFill>
                  <a:schemeClr val="tx1"/>
                </a:solidFill>
                <a:latin typeface="Times New Roman" panose="02020603050405020304" pitchFamily="18" charset="0"/>
              </a:rPr>
              <a:t>nedungadi</a:t>
            </a:r>
            <a:r>
              <a:rPr lang="en-IN" sz="2200" b="1" cap="none" dirty="0">
                <a:solidFill>
                  <a:schemeClr val="tx1"/>
                </a:solidFill>
                <a:latin typeface="Times New Roman" panose="02020603050405020304" pitchFamily="18" charset="0"/>
              </a:rPr>
              <a:t> </a:t>
            </a:r>
            <a:r>
              <a:rPr lang="en-IN" sz="2200" cap="none" dirty="0">
                <a:solidFill>
                  <a:schemeClr val="tx1"/>
                </a:solidFill>
                <a:latin typeface="Times New Roman" panose="02020603050405020304" pitchFamily="18" charset="0"/>
              </a:rPr>
              <a:t>have published a paper on biotechnology virtual labs- integrating wet-lab techniques and theoretical learning for enhanced learning at universities. Establishing virtual labs requires both domain knowledge and virtualizing skills via programming, animation and device-based feedback.</a:t>
            </a:r>
          </a:p>
          <a:p>
            <a:pPr marL="285750" indent="-285750">
              <a:buFont typeface="Wingdings" panose="05000000000000000000" pitchFamily="2" charset="2"/>
              <a:buChar char="ü"/>
            </a:pPr>
            <a:r>
              <a:rPr lang="en-IN" sz="2200" cap="none" dirty="0">
                <a:solidFill>
                  <a:schemeClr val="tx1"/>
                </a:solidFill>
                <a:latin typeface="Times New Roman" panose="02020603050405020304" pitchFamily="18" charset="0"/>
              </a:rPr>
              <a:t> Challenges in the biotechnology sector in setting up a laboratory that integrates both the feel and phenomenon includes the medley of multiple techniques. </a:t>
            </a:r>
          </a:p>
          <a:p>
            <a:pPr marL="285750" indent="-285750">
              <a:buFont typeface="Wingdings" panose="05000000000000000000" pitchFamily="2" charset="2"/>
              <a:buChar char="ü"/>
            </a:pPr>
            <a:r>
              <a:rPr lang="en-IN" sz="2200" cap="none" dirty="0">
                <a:solidFill>
                  <a:schemeClr val="tx1"/>
                </a:solidFill>
                <a:latin typeface="Times New Roman" panose="02020603050405020304" pitchFamily="18" charset="0"/>
              </a:rPr>
              <a:t>The major challenge in setting up an effective knowledge dissemination for laboratory courses was not only the scientific approach of biotechnology, but included the virtualization aspects such as usage/design scalability, deliverability efficiency, network connectivity issues, security and speed of adaptability to incorporate and update changes into existing experiments. </a:t>
            </a:r>
          </a:p>
          <a:p>
            <a:pPr marL="285750" indent="-285750">
              <a:buFont typeface="Wingdings" panose="05000000000000000000" pitchFamily="2" charset="2"/>
              <a:buChar char="ü"/>
            </a:pPr>
            <a:r>
              <a:rPr lang="en-IN" sz="2200" cap="none" dirty="0">
                <a:solidFill>
                  <a:schemeClr val="tx1"/>
                </a:solidFill>
                <a:latin typeface="Times New Roman" panose="02020603050405020304" pitchFamily="18" charset="0"/>
              </a:rPr>
              <a:t>This paper also discusses an issue-specific case-study of a functional virtual lab in biotechnology and its many issues and challenges</a:t>
            </a:r>
            <a:r>
              <a:rPr lang="en-IN" sz="2200" dirty="0">
                <a:solidFill>
                  <a:schemeClr val="tx1"/>
                </a:solidFill>
                <a:effectLst/>
                <a:latin typeface="Times New Roman" panose="02020603050405020304" pitchFamily="18" charset="0"/>
                <a:ea typeface="Calibri" panose="020F0502020204030204" pitchFamily="34" charset="0"/>
              </a:rPr>
              <a:t>.</a:t>
            </a:r>
            <a:endParaRPr lang="en-IN" sz="2200" dirty="0">
              <a:solidFill>
                <a:schemeClr val="tx1"/>
              </a:solidFill>
            </a:endParaRPr>
          </a:p>
        </p:txBody>
      </p:sp>
    </p:spTree>
    <p:extLst>
      <p:ext uri="{BB962C8B-B14F-4D97-AF65-F5344CB8AC3E}">
        <p14:creationId xmlns:p14="http://schemas.microsoft.com/office/powerpoint/2010/main" val="2148413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2137-06DF-4378-9AF8-08C124E81440}"/>
              </a:ext>
            </a:extLst>
          </p:cNvPr>
          <p:cNvSpPr>
            <a:spLocks noGrp="1"/>
          </p:cNvSpPr>
          <p:nvPr>
            <p:ph type="ctrTitle"/>
          </p:nvPr>
        </p:nvSpPr>
        <p:spPr>
          <a:xfrm>
            <a:off x="-537029" y="133110"/>
            <a:ext cx="11344955" cy="1126283"/>
          </a:xfrm>
        </p:spPr>
        <p:txBody>
          <a:bodyPr/>
          <a:lstStyle/>
          <a:p>
            <a:r>
              <a:rPr lang="en-US" sz="6000" dirty="0">
                <a:latin typeface="Times New Roman" panose="02020603050405020304" pitchFamily="18" charset="0"/>
                <a:cs typeface="Times New Roman" panose="02020603050405020304" pitchFamily="18" charset="0"/>
              </a:rPr>
              <a:t>     LITERATURE SURVEY</a:t>
            </a:r>
            <a:endParaRPr lang="en-IN" sz="6000" dirty="0"/>
          </a:p>
        </p:txBody>
      </p:sp>
      <p:sp>
        <p:nvSpPr>
          <p:cNvPr id="3" name="Subtitle 2">
            <a:extLst>
              <a:ext uri="{FF2B5EF4-FFF2-40B4-BE49-F238E27FC236}">
                <a16:creationId xmlns:a16="http://schemas.microsoft.com/office/drawing/2014/main" id="{346E1298-BD50-49ED-966B-4215C4CABEE0}"/>
              </a:ext>
            </a:extLst>
          </p:cNvPr>
          <p:cNvSpPr>
            <a:spLocks noGrp="1"/>
          </p:cNvSpPr>
          <p:nvPr>
            <p:ph type="subTitle" idx="1"/>
          </p:nvPr>
        </p:nvSpPr>
        <p:spPr>
          <a:xfrm>
            <a:off x="1117600" y="1767395"/>
            <a:ext cx="9690326" cy="5380891"/>
          </a:xfrm>
        </p:spPr>
        <p:txBody>
          <a:bodyPr>
            <a:normAutofit/>
          </a:bodyPr>
          <a:lstStyle/>
          <a:p>
            <a:pPr algn="just">
              <a:lnSpc>
                <a:spcPct val="150000"/>
              </a:lnSpc>
              <a:spcAft>
                <a:spcPts val="800"/>
              </a:spcAft>
            </a:pPr>
            <a:r>
              <a:rPr lang="en-IN" sz="22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Jai P. Agrawal </a:t>
            </a:r>
            <a:r>
              <a:rPr lang="en-IN"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and</a:t>
            </a:r>
            <a:r>
              <a:rPr lang="en-IN" sz="22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200" b="1"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yakov</a:t>
            </a:r>
            <a:r>
              <a:rPr lang="en-IN" sz="22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 </a:t>
            </a:r>
            <a:r>
              <a:rPr lang="en-IN" sz="2200" b="1" cap="none"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cherner</a:t>
            </a:r>
            <a:r>
              <a:rPr lang="en-IN" sz="2200" b="1"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have published a paper on “A classroom/distance learning engineering course on wireless networking with virtual lab”. </a:t>
            </a:r>
          </a:p>
          <a:p>
            <a:pPr algn="just">
              <a:lnSpc>
                <a:spcPct val="150000"/>
              </a:lnSpc>
              <a:spcAft>
                <a:spcPts val="800"/>
              </a:spcAft>
            </a:pPr>
            <a:r>
              <a:rPr lang="en-IN"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Paper presents the design of an engineering course on “wireless networking” in a traditional classroom /distance learning format. </a:t>
            </a:r>
          </a:p>
          <a:p>
            <a:pPr algn="just">
              <a:lnSpc>
                <a:spcPct val="150000"/>
              </a:lnSpc>
              <a:spcAft>
                <a:spcPts val="800"/>
              </a:spcAft>
            </a:pPr>
            <a:r>
              <a:rPr lang="en-IN" sz="22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paper will also show that how classroom learning can be enhanced by making available to learners the classroom lecture in audio /video/pdf format from anywhere and at all times on demand.</a:t>
            </a:r>
            <a:endParaRPr lang="en-IN" sz="2200"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23048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123</TotalTime>
  <Words>1457</Words>
  <Application>Microsoft Office PowerPoint</Application>
  <PresentationFormat>Widescreen</PresentationFormat>
  <Paragraphs>124</Paragraphs>
  <Slides>21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Arial,Sans-Serif</vt:lpstr>
      <vt:lpstr>Calibri</vt:lpstr>
      <vt:lpstr>Cambria</vt:lpstr>
      <vt:lpstr>Carlito</vt:lpstr>
      <vt:lpstr>Century Gothic</vt:lpstr>
      <vt:lpstr>Symbol</vt:lpstr>
      <vt:lpstr>Times New Roman</vt:lpstr>
      <vt:lpstr>Wingdings</vt:lpstr>
      <vt:lpstr>Wingdings 3</vt:lpstr>
      <vt:lpstr>Ion</vt:lpstr>
      <vt:lpstr>VIRTUAL LABORATORY FOR  COMMUNICATION SYSTEMS</vt:lpstr>
      <vt:lpstr>                CONTENTS</vt:lpstr>
      <vt:lpstr>              OBJECTIVE</vt:lpstr>
      <vt:lpstr>        INTRODUCTION</vt:lpstr>
      <vt:lpstr>Block Diagram/Flow of the Experiment</vt:lpstr>
      <vt:lpstr> EXPERIMENT LIST  The following Experiments are executed using the virtual lab software for the betterment of output values rather than the physical output values,     1. Frequency modulation (FM)     2. Frequency shift keying (FSK)      3. Amplitude shift keying (ASK)     4.Pulse code modulation(PCM)       5.Amplitude Modulation(AM) </vt:lpstr>
      <vt:lpstr>           DESCRIPTION</vt:lpstr>
      <vt:lpstr>     LITERATURE SURVEY</vt:lpstr>
      <vt:lpstr>     LITERATURE SURVEY</vt:lpstr>
      <vt:lpstr>      LITERATURE SURVEY</vt:lpstr>
      <vt:lpstr>      LITERATURE SURVEY</vt:lpstr>
      <vt:lpstr>             TOOLS USED</vt:lpstr>
      <vt:lpstr>View and Components</vt:lpstr>
      <vt:lpstr>PowerPoint Presentation</vt:lpstr>
      <vt:lpstr>PowerPoint Presentation</vt:lpstr>
      <vt:lpstr>               COMPONENTS</vt:lpstr>
      <vt:lpstr>               COMPONENTS</vt:lpstr>
      <vt:lpstr>          CONCLUSION</vt:lpstr>
      <vt:lpstr>  CONFERENCE /JOURNAL</vt:lpstr>
      <vt:lpstr>              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 ASSISTING ROBOT</dc:title>
  <dc:creator>Aishwarya Prakash S</dc:creator>
  <cp:lastModifiedBy>UMESH HARIHARA SUDAN M</cp:lastModifiedBy>
  <cp:revision>83</cp:revision>
  <dcterms:created xsi:type="dcterms:W3CDTF">2021-04-30T06:42:56Z</dcterms:created>
  <dcterms:modified xsi:type="dcterms:W3CDTF">2022-06-07T02:26:23Z</dcterms:modified>
</cp:coreProperties>
</file>