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Corbe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gQAhh0vFUnqZwlZrPE8+0OnXmd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Corbel-bold.fntdata"/><Relationship Id="rId16" Type="http://schemas.openxmlformats.org/officeDocument/2006/relationships/font" Target="fonts/Corbel-regular.fntdata"/><Relationship Id="rId5" Type="http://schemas.openxmlformats.org/officeDocument/2006/relationships/slide" Target="slides/slide1.xml"/><Relationship Id="rId19" Type="http://schemas.openxmlformats.org/officeDocument/2006/relationships/font" Target="fonts/Corbel-boldItalic.fntdata"/><Relationship Id="rId6" Type="http://schemas.openxmlformats.org/officeDocument/2006/relationships/slide" Target="slides/slide2.xml"/><Relationship Id="rId18" Type="http://schemas.openxmlformats.org/officeDocument/2006/relationships/font" Target="fonts/Corbel-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2209800" y="4464028"/>
            <a:ext cx="9144000" cy="1641490"/>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2209799" y="3694375"/>
            <a:ext cx="9144000" cy="754025"/>
          </a:xfrm>
          <a:prstGeom prst="rect">
            <a:avLst/>
          </a:prstGeom>
          <a:noFill/>
          <a:ln>
            <a:noFill/>
          </a:ln>
        </p:spPr>
        <p:txBody>
          <a:bodyPr anchorCtr="0" anchor="b" bIns="45700" lIns="91425" spcFirstLastPara="1" rIns="91425" wrap="square" tIns="45700">
            <a:normAutofit/>
          </a:bodyPr>
          <a:lstStyle>
            <a:lvl1pPr lvl="0" algn="r">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2"/>
          <p:cNvSpPr/>
          <p:nvPr>
            <p:ph idx="2" type="pic"/>
          </p:nvPr>
        </p:nvSpPr>
        <p:spPr>
          <a:xfrm>
            <a:off x="5183188" y="987425"/>
            <a:ext cx="6172200" cy="4873625"/>
          </a:xfrm>
          <a:prstGeom prst="rect">
            <a:avLst/>
          </a:prstGeom>
          <a:noFill/>
          <a:ln>
            <a:noFill/>
          </a:ln>
        </p:spPr>
      </p:sp>
      <p:sp>
        <p:nvSpPr>
          <p:cNvPr id="75" name="Google Shape;75;p22"/>
          <p:cNvSpPr txBox="1"/>
          <p:nvPr>
            <p:ph idx="1"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6" name="Google Shape;7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3"/>
          <p:cNvSpPr txBox="1"/>
          <p:nvPr>
            <p:ph type="title"/>
          </p:nvPr>
        </p:nvSpPr>
        <p:spPr>
          <a:xfrm>
            <a:off x="839788" y="4367160"/>
            <a:ext cx="10515600"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3"/>
          <p:cNvSpPr/>
          <p:nvPr>
            <p:ph idx="2" type="pic"/>
          </p:nvPr>
        </p:nvSpPr>
        <p:spPr>
          <a:xfrm>
            <a:off x="839788" y="987425"/>
            <a:ext cx="10515600" cy="3379735"/>
          </a:xfrm>
          <a:prstGeom prst="rect">
            <a:avLst/>
          </a:prstGeom>
          <a:noFill/>
          <a:ln>
            <a:noFill/>
          </a:ln>
        </p:spPr>
      </p:sp>
      <p:sp>
        <p:nvSpPr>
          <p:cNvPr id="82" name="Google Shape;82;p23"/>
          <p:cNvSpPr txBox="1"/>
          <p:nvPr>
            <p:ph idx="1" type="body"/>
          </p:nvPr>
        </p:nvSpPr>
        <p:spPr>
          <a:xfrm>
            <a:off x="839788" y="5186516"/>
            <a:ext cx="10514012" cy="68247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3" name="Google Shape;8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6" name="Shape 86"/>
        <p:cNvGrpSpPr/>
        <p:nvPr/>
      </p:nvGrpSpPr>
      <p:grpSpPr>
        <a:xfrm>
          <a:off x="0" y="0"/>
          <a:ext cx="0" cy="0"/>
          <a:chOff x="0" y="0"/>
          <a:chExt cx="0" cy="0"/>
        </a:xfrm>
      </p:grpSpPr>
      <p:sp>
        <p:nvSpPr>
          <p:cNvPr id="87" name="Google Shape;87;p24"/>
          <p:cNvSpPr txBox="1"/>
          <p:nvPr>
            <p:ph type="title"/>
          </p:nvPr>
        </p:nvSpPr>
        <p:spPr>
          <a:xfrm>
            <a:off x="839788" y="365125"/>
            <a:ext cx="10515600" cy="3534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a:off x="839788" y="4489399"/>
            <a:ext cx="10514012" cy="150182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2" name="Shape 92"/>
        <p:cNvGrpSpPr/>
        <p:nvPr/>
      </p:nvGrpSpPr>
      <p:grpSpPr>
        <a:xfrm>
          <a:off x="0" y="0"/>
          <a:ext cx="0" cy="0"/>
          <a:chOff x="0" y="0"/>
          <a:chExt cx="0" cy="0"/>
        </a:xfrm>
      </p:grpSpPr>
      <p:sp>
        <p:nvSpPr>
          <p:cNvPr id="93" name="Google Shape;93;p25"/>
          <p:cNvSpPr txBox="1"/>
          <p:nvPr>
            <p:ph type="title"/>
          </p:nvPr>
        </p:nvSpPr>
        <p:spPr>
          <a:xfrm>
            <a:off x="1446212" y="365125"/>
            <a:ext cx="9302752" cy="299290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5" name="Google Shape;95;p25"/>
          <p:cNvSpPr txBox="1"/>
          <p:nvPr>
            <p:ph idx="2" type="body"/>
          </p:nvPr>
        </p:nvSpPr>
        <p:spPr>
          <a:xfrm>
            <a:off x="838200" y="4501729"/>
            <a:ext cx="10512424"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6" name="Google Shape;9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25"/>
          <p:cNvSpPr txBox="1"/>
          <p:nvPr/>
        </p:nvSpPr>
        <p:spPr>
          <a:xfrm>
            <a:off x="1111044" y="786824"/>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
        <p:nvSpPr>
          <p:cNvPr id="100" name="Google Shape;100;p25"/>
          <p:cNvSpPr txBox="1"/>
          <p:nvPr/>
        </p:nvSpPr>
        <p:spPr>
          <a:xfrm>
            <a:off x="10437812"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orbel"/>
              <a:buNone/>
            </a:pPr>
            <a:r>
              <a:rPr b="0" lang="en-US" sz="8000" cap="none">
                <a:solidFill>
                  <a:schemeClr val="lt1"/>
                </a:solidFill>
                <a:latin typeface="Corbel"/>
                <a:ea typeface="Corbel"/>
                <a:cs typeface="Corbel"/>
                <a:sym typeface="Corbe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1" name="Shape 101"/>
        <p:cNvGrpSpPr/>
        <p:nvPr/>
      </p:nvGrpSpPr>
      <p:grpSpPr>
        <a:xfrm>
          <a:off x="0" y="0"/>
          <a:ext cx="0" cy="0"/>
          <a:chOff x="0" y="0"/>
          <a:chExt cx="0" cy="0"/>
        </a:xfrm>
      </p:grpSpPr>
      <p:sp>
        <p:nvSpPr>
          <p:cNvPr id="102" name="Google Shape;102;p26"/>
          <p:cNvSpPr txBox="1"/>
          <p:nvPr>
            <p:ph type="title"/>
          </p:nvPr>
        </p:nvSpPr>
        <p:spPr>
          <a:xfrm>
            <a:off x="839788" y="2326967"/>
            <a:ext cx="10515600"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6"/>
          <p:cNvSpPr txBox="1"/>
          <p:nvPr>
            <p:ph idx="1" type="body"/>
          </p:nvPr>
        </p:nvSpPr>
        <p:spPr>
          <a:xfrm>
            <a:off x="839788" y="4850581"/>
            <a:ext cx="10514012"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600"/>
              <a:buNone/>
              <a:defRPr sz="1600"/>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04" name="Google Shape;104;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07" name="Shape 107"/>
        <p:cNvGrpSpPr/>
        <p:nvPr/>
      </p:nvGrpSpPr>
      <p:grpSpPr>
        <a:xfrm>
          <a:off x="0" y="0"/>
          <a:ext cx="0" cy="0"/>
          <a:chOff x="0" y="0"/>
          <a:chExt cx="0" cy="0"/>
        </a:xfrm>
      </p:grpSpPr>
      <p:sp>
        <p:nvSpPr>
          <p:cNvPr id="108" name="Google Shape;108;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7"/>
          <p:cNvSpPr txBox="1"/>
          <p:nvPr>
            <p:ph idx="1" type="body"/>
          </p:nvPr>
        </p:nvSpPr>
        <p:spPr>
          <a:xfrm>
            <a:off x="1332085" y="4297503"/>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0" name="Google Shape;110;p27"/>
          <p:cNvSpPr/>
          <p:nvPr>
            <p:ph idx="2" type="pic"/>
          </p:nvPr>
        </p:nvSpPr>
        <p:spPr>
          <a:xfrm>
            <a:off x="1332085" y="2256354"/>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1" name="Google Shape;111;p27"/>
          <p:cNvSpPr txBox="1"/>
          <p:nvPr>
            <p:ph idx="3" type="body"/>
          </p:nvPr>
        </p:nvSpPr>
        <p:spPr>
          <a:xfrm>
            <a:off x="1332085" y="4873765"/>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2" name="Google Shape;112;p27"/>
          <p:cNvSpPr txBox="1"/>
          <p:nvPr>
            <p:ph idx="4" type="body"/>
          </p:nvPr>
        </p:nvSpPr>
        <p:spPr>
          <a:xfrm>
            <a:off x="4568997" y="4297503"/>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3" name="Google Shape;113;p27"/>
          <p:cNvSpPr/>
          <p:nvPr>
            <p:ph idx="5" type="pic"/>
          </p:nvPr>
        </p:nvSpPr>
        <p:spPr>
          <a:xfrm>
            <a:off x="4568996" y="2256354"/>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4" name="Google Shape;114;p27"/>
          <p:cNvSpPr txBox="1"/>
          <p:nvPr>
            <p:ph idx="6" type="body"/>
          </p:nvPr>
        </p:nvSpPr>
        <p:spPr>
          <a:xfrm>
            <a:off x="4567644" y="4873764"/>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5" name="Google Shape;115;p27"/>
          <p:cNvSpPr txBox="1"/>
          <p:nvPr>
            <p:ph idx="7" type="body"/>
          </p:nvPr>
        </p:nvSpPr>
        <p:spPr>
          <a:xfrm>
            <a:off x="7804322" y="4297503"/>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EDEDED"/>
              </a:buClr>
              <a:buSzPts val="2400"/>
              <a:buNone/>
              <a:defRPr b="0" sz="2400">
                <a:solidFill>
                  <a:srgbClr val="EDEDED"/>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27"/>
          <p:cNvSpPr/>
          <p:nvPr>
            <p:ph idx="8" type="pic"/>
          </p:nvPr>
        </p:nvSpPr>
        <p:spPr>
          <a:xfrm>
            <a:off x="7804321" y="2256354"/>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7" name="Google Shape;117;p27"/>
          <p:cNvSpPr txBox="1"/>
          <p:nvPr>
            <p:ph idx="9" type="body"/>
          </p:nvPr>
        </p:nvSpPr>
        <p:spPr>
          <a:xfrm>
            <a:off x="7804197" y="4873762"/>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8"/>
          <p:cNvSpPr txBox="1"/>
          <p:nvPr>
            <p:ph idx="1" type="body"/>
          </p:nvPr>
        </p:nvSpPr>
        <p:spPr>
          <a:xfrm rot="5400000">
            <a:off x="4061231" y="-1115606"/>
            <a:ext cx="4351338" cy="10233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3" name="Shape 23"/>
        <p:cNvGrpSpPr/>
        <p:nvPr/>
      </p:nvGrpSpPr>
      <p:grpSpPr>
        <a:xfrm>
          <a:off x="0" y="0"/>
          <a:ext cx="0" cy="0"/>
          <a:chOff x="0" y="0"/>
          <a:chExt cx="0" cy="0"/>
        </a:xfrm>
      </p:grpSpPr>
      <p:sp>
        <p:nvSpPr>
          <p:cNvPr id="24" name="Google Shape;2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1337282" y="188595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26" name="Google Shape;26;p15"/>
          <p:cNvSpPr txBox="1"/>
          <p:nvPr>
            <p:ph idx="2" type="body"/>
          </p:nvPr>
        </p:nvSpPr>
        <p:spPr>
          <a:xfrm>
            <a:off x="1356798" y="257175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7" name="Google Shape;27;p15"/>
          <p:cNvSpPr txBox="1"/>
          <p:nvPr>
            <p:ph idx="3" type="body"/>
          </p:nvPr>
        </p:nvSpPr>
        <p:spPr>
          <a:xfrm>
            <a:off x="4587994" y="188595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8" name="Google Shape;28;p15"/>
          <p:cNvSpPr txBox="1"/>
          <p:nvPr>
            <p:ph idx="4" type="body"/>
          </p:nvPr>
        </p:nvSpPr>
        <p:spPr>
          <a:xfrm>
            <a:off x="4577441" y="257175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29" name="Google Shape;29;p15"/>
          <p:cNvSpPr txBox="1"/>
          <p:nvPr>
            <p:ph idx="5" type="body"/>
          </p:nvPr>
        </p:nvSpPr>
        <p:spPr>
          <a:xfrm>
            <a:off x="7829035" y="188595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0" name="Google Shape;30;p15"/>
          <p:cNvSpPr txBox="1"/>
          <p:nvPr>
            <p:ph idx="6" type="body"/>
          </p:nvPr>
        </p:nvSpPr>
        <p:spPr>
          <a:xfrm>
            <a:off x="7829035" y="257175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EDEDED"/>
              </a:buClr>
              <a:buSzPts val="1400"/>
              <a:buNone/>
              <a:defRPr sz="1400"/>
            </a:lvl1pPr>
            <a:lvl2pPr indent="-228600" lvl="1" marL="914400" algn="l">
              <a:lnSpc>
                <a:spcPct val="90000"/>
              </a:lnSpc>
              <a:spcBef>
                <a:spcPts val="500"/>
              </a:spcBef>
              <a:spcAft>
                <a:spcPts val="0"/>
              </a:spcAft>
              <a:buClr>
                <a:srgbClr val="EDEDED"/>
              </a:buClr>
              <a:buSzPts val="1200"/>
              <a:buNone/>
              <a:defRPr sz="1200"/>
            </a:lvl2pPr>
            <a:lvl3pPr indent="-228600" lvl="2" marL="1371600" algn="l">
              <a:lnSpc>
                <a:spcPct val="90000"/>
              </a:lnSpc>
              <a:spcBef>
                <a:spcPts val="500"/>
              </a:spcBef>
              <a:spcAft>
                <a:spcPts val="0"/>
              </a:spcAft>
              <a:buClr>
                <a:srgbClr val="EDEDED"/>
              </a:buClr>
              <a:buSzPts val="1000"/>
              <a:buNone/>
              <a:defRPr sz="1000"/>
            </a:lvl3pPr>
            <a:lvl4pPr indent="-228600" lvl="3" marL="1828800" algn="l">
              <a:lnSpc>
                <a:spcPct val="90000"/>
              </a:lnSpc>
              <a:spcBef>
                <a:spcPts val="500"/>
              </a:spcBef>
              <a:spcAft>
                <a:spcPts val="0"/>
              </a:spcAft>
              <a:buClr>
                <a:srgbClr val="EDEDED"/>
              </a:buClr>
              <a:buSzPts val="900"/>
              <a:buNone/>
              <a:defRPr sz="900"/>
            </a:lvl4pPr>
            <a:lvl5pPr indent="-228600" lvl="4" marL="2286000" algn="l">
              <a:lnSpc>
                <a:spcPct val="90000"/>
              </a:lnSpc>
              <a:spcBef>
                <a:spcPts val="500"/>
              </a:spcBef>
              <a:spcAft>
                <a:spcPts val="0"/>
              </a:spcAft>
              <a:buClr>
                <a:srgbClr val="EDEDED"/>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6"/>
          <p:cNvSpPr txBox="1"/>
          <p:nvPr>
            <p:ph type="ctrTitle"/>
          </p:nvPr>
        </p:nvSpPr>
        <p:spPr>
          <a:xfrm>
            <a:off x="854532" y="4464028"/>
            <a:ext cx="9144000" cy="164149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rgbClr val="E2E2E2"/>
              </a:buClr>
              <a:buSzPts val="9600"/>
              <a:buFont typeface="Corbel"/>
              <a:buNone/>
              <a:defRPr b="0" sz="960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6"/>
          <p:cNvSpPr txBox="1"/>
          <p:nvPr>
            <p:ph idx="1" type="subTitle"/>
          </p:nvPr>
        </p:nvSpPr>
        <p:spPr>
          <a:xfrm>
            <a:off x="854532" y="3693674"/>
            <a:ext cx="9144000" cy="754025"/>
          </a:xfrm>
          <a:prstGeom prst="rect">
            <a:avLst/>
          </a:prstGeom>
          <a:noFill/>
          <a:ln>
            <a:noFill/>
          </a:ln>
        </p:spPr>
        <p:txBody>
          <a:bodyPr anchorCtr="0" anchor="b" bIns="45700" lIns="91425" spcFirstLastPara="1" rIns="91425" wrap="square" tIns="45700">
            <a:normAutofit/>
          </a:bodyPr>
          <a:lstStyle>
            <a:lvl1pPr lvl="0" algn="l">
              <a:lnSpc>
                <a:spcPct val="90000"/>
              </a:lnSpc>
              <a:spcBef>
                <a:spcPts val="1000"/>
              </a:spcBef>
              <a:spcAft>
                <a:spcPts val="0"/>
              </a:spcAft>
              <a:buClr>
                <a:schemeClr val="lt2"/>
              </a:buClr>
              <a:buSzPts val="3200"/>
              <a:buNone/>
              <a:defRPr b="0" sz="320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1120000" y="1825625"/>
            <a:ext cx="5025216"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17"/>
          <p:cNvSpPr txBox="1"/>
          <p:nvPr>
            <p:ph idx="2" type="body"/>
          </p:nvPr>
        </p:nvSpPr>
        <p:spPr>
          <a:xfrm>
            <a:off x="6319840" y="1825625"/>
            <a:ext cx="503396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4" name="Google Shape;4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8"/>
          <p:cNvSpPr txBox="1"/>
          <p:nvPr>
            <p:ph idx="1" type="body"/>
          </p:nvPr>
        </p:nvSpPr>
        <p:spPr>
          <a:xfrm>
            <a:off x="1120000" y="1681163"/>
            <a:ext cx="5025216"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228600" lvl="1" marL="914400" algn="l">
              <a:lnSpc>
                <a:spcPct val="90000"/>
              </a:lnSpc>
              <a:spcBef>
                <a:spcPts val="500"/>
              </a:spcBef>
              <a:spcAft>
                <a:spcPts val="0"/>
              </a:spcAft>
              <a:buClr>
                <a:srgbClr val="EDEDED"/>
              </a:buClr>
              <a:buSzPts val="2000"/>
              <a:buNone/>
              <a:defRPr b="1" sz="2000"/>
            </a:lvl2pPr>
            <a:lvl3pPr indent="-228600" lvl="2" marL="1371600" algn="l">
              <a:lnSpc>
                <a:spcPct val="90000"/>
              </a:lnSpc>
              <a:spcBef>
                <a:spcPts val="500"/>
              </a:spcBef>
              <a:spcAft>
                <a:spcPts val="0"/>
              </a:spcAft>
              <a:buClr>
                <a:srgbClr val="EDEDED"/>
              </a:buClr>
              <a:buSzPts val="1800"/>
              <a:buNone/>
              <a:defRPr b="1" sz="1800"/>
            </a:lvl3pPr>
            <a:lvl4pPr indent="-228600" lvl="3" marL="1828800" algn="l">
              <a:lnSpc>
                <a:spcPct val="90000"/>
              </a:lnSpc>
              <a:spcBef>
                <a:spcPts val="500"/>
              </a:spcBef>
              <a:spcAft>
                <a:spcPts val="0"/>
              </a:spcAft>
              <a:buClr>
                <a:srgbClr val="EDEDED"/>
              </a:buClr>
              <a:buSzPts val="1600"/>
              <a:buNone/>
              <a:defRPr b="1" sz="1600"/>
            </a:lvl4pPr>
            <a:lvl5pPr indent="-228600" lvl="4" marL="2286000" algn="l">
              <a:lnSpc>
                <a:spcPct val="90000"/>
              </a:lnSpc>
              <a:spcBef>
                <a:spcPts val="500"/>
              </a:spcBef>
              <a:spcAft>
                <a:spcPts val="0"/>
              </a:spcAft>
              <a:buClr>
                <a:srgbClr val="EDEDED"/>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0" name="Google Shape;50;p18"/>
          <p:cNvSpPr txBox="1"/>
          <p:nvPr>
            <p:ph idx="2" type="body"/>
          </p:nvPr>
        </p:nvSpPr>
        <p:spPr>
          <a:xfrm>
            <a:off x="1120000" y="2505075"/>
            <a:ext cx="5025216"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1" name="Google Shape;51;p18"/>
          <p:cNvSpPr txBox="1"/>
          <p:nvPr>
            <p:ph idx="3" type="body"/>
          </p:nvPr>
        </p:nvSpPr>
        <p:spPr>
          <a:xfrm>
            <a:off x="6319840" y="1681163"/>
            <a:ext cx="503554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2400"/>
              <a:buNone/>
              <a:defRPr b="0" sz="2400">
                <a:solidFill>
                  <a:schemeClr val="lt2"/>
                </a:solidFill>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18"/>
          <p:cNvSpPr txBox="1"/>
          <p:nvPr>
            <p:ph idx="4" type="body"/>
          </p:nvPr>
        </p:nvSpPr>
        <p:spPr>
          <a:xfrm>
            <a:off x="6319840" y="2505075"/>
            <a:ext cx="503554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EDEDED"/>
              </a:buClr>
              <a:buSzPts val="1800"/>
              <a:buChar char="•"/>
              <a:defRPr/>
            </a:lvl1pPr>
            <a:lvl2pPr indent="-342900" lvl="1" marL="914400" algn="l">
              <a:lnSpc>
                <a:spcPct val="90000"/>
              </a:lnSpc>
              <a:spcBef>
                <a:spcPts val="500"/>
              </a:spcBef>
              <a:spcAft>
                <a:spcPts val="0"/>
              </a:spcAft>
              <a:buClr>
                <a:srgbClr val="EDEDED"/>
              </a:buClr>
              <a:buSzPts val="1800"/>
              <a:buChar char="•"/>
              <a:defRPr/>
            </a:lvl2pPr>
            <a:lvl3pPr indent="-342900" lvl="2" marL="1371600" algn="l">
              <a:lnSpc>
                <a:spcPct val="90000"/>
              </a:lnSpc>
              <a:spcBef>
                <a:spcPts val="500"/>
              </a:spcBef>
              <a:spcAft>
                <a:spcPts val="0"/>
              </a:spcAft>
              <a:buClr>
                <a:srgbClr val="EDEDED"/>
              </a:buClr>
              <a:buSzPts val="1800"/>
              <a:buChar char="•"/>
              <a:defRPr/>
            </a:lvl3pPr>
            <a:lvl4pPr indent="-342900" lvl="3" marL="1828800" algn="l">
              <a:lnSpc>
                <a:spcPct val="90000"/>
              </a:lnSpc>
              <a:spcBef>
                <a:spcPts val="500"/>
              </a:spcBef>
              <a:spcAft>
                <a:spcPts val="0"/>
              </a:spcAft>
              <a:buClr>
                <a:srgbClr val="EDEDED"/>
              </a:buClr>
              <a:buSzPts val="1800"/>
              <a:buChar char="•"/>
              <a:defRPr/>
            </a:lvl4pPr>
            <a:lvl5pPr indent="-342900" lvl="4" marL="2286000" algn="l">
              <a:lnSpc>
                <a:spcPct val="90000"/>
              </a:lnSpc>
              <a:spcBef>
                <a:spcPts val="500"/>
              </a:spcBef>
              <a:spcAft>
                <a:spcPts val="0"/>
              </a:spcAft>
              <a:buClr>
                <a:srgbClr val="EDEDED"/>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21"/>
          <p:cNvSpPr txBox="1"/>
          <p:nvPr>
            <p:ph idx="2" type="body"/>
          </p:nvPr>
        </p:nvSpPr>
        <p:spPr>
          <a:xfrm>
            <a:off x="1120000" y="2057400"/>
            <a:ext cx="3652025"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2"/>
              </a:buClr>
              <a:buSzPts val="1600"/>
              <a:buNone/>
              <a:defRPr sz="1600">
                <a:solidFill>
                  <a:schemeClr val="lt2"/>
                </a:solidFill>
              </a:defRPr>
            </a:lvl1pPr>
            <a:lvl2pPr indent="-228600" lvl="1" marL="914400" algn="l">
              <a:lnSpc>
                <a:spcPct val="90000"/>
              </a:lnSpc>
              <a:spcBef>
                <a:spcPts val="500"/>
              </a:spcBef>
              <a:spcAft>
                <a:spcPts val="0"/>
              </a:spcAft>
              <a:buClr>
                <a:srgbClr val="EDEDED"/>
              </a:buClr>
              <a:buSzPts val="1400"/>
              <a:buNone/>
              <a:defRPr sz="1400"/>
            </a:lvl2pPr>
            <a:lvl3pPr indent="-228600" lvl="2" marL="1371600" algn="l">
              <a:lnSpc>
                <a:spcPct val="90000"/>
              </a:lnSpc>
              <a:spcBef>
                <a:spcPts val="500"/>
              </a:spcBef>
              <a:spcAft>
                <a:spcPts val="0"/>
              </a:spcAft>
              <a:buClr>
                <a:srgbClr val="EDEDED"/>
              </a:buClr>
              <a:buSzPts val="1200"/>
              <a:buNone/>
              <a:defRPr sz="1200"/>
            </a:lvl3pPr>
            <a:lvl4pPr indent="-228600" lvl="3" marL="1828800" algn="l">
              <a:lnSpc>
                <a:spcPct val="90000"/>
              </a:lnSpc>
              <a:spcBef>
                <a:spcPts val="500"/>
              </a:spcBef>
              <a:spcAft>
                <a:spcPts val="0"/>
              </a:spcAft>
              <a:buClr>
                <a:srgbClr val="EDEDED"/>
              </a:buClr>
              <a:buSzPts val="1000"/>
              <a:buNone/>
              <a:defRPr sz="1000"/>
            </a:lvl4pPr>
            <a:lvl5pPr indent="-228600" lvl="4" marL="2286000" algn="l">
              <a:lnSpc>
                <a:spcPct val="90000"/>
              </a:lnSpc>
              <a:spcBef>
                <a:spcPts val="500"/>
              </a:spcBef>
              <a:spcAft>
                <a:spcPts val="0"/>
              </a:spcAft>
              <a:buClr>
                <a:srgbClr val="EDEDED"/>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EDEDED"/>
              </a:buClr>
              <a:buSzPts val="5400"/>
              <a:buFont typeface="Corbel"/>
              <a:buNone/>
              <a:defRPr b="0" i="0" sz="5400" u="none" cap="none" strike="noStrik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1120000" y="1825625"/>
            <a:ext cx="102338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EDEDED"/>
              </a:buClr>
              <a:buSzPts val="2800"/>
              <a:buFont typeface="Arial"/>
              <a:buChar char="•"/>
              <a:defRPr b="0" i="0" sz="2800" u="none" cap="none" strike="noStrike">
                <a:solidFill>
                  <a:srgbClr val="EDEDED"/>
                </a:solidFill>
                <a:latin typeface="Corbel"/>
                <a:ea typeface="Corbel"/>
                <a:cs typeface="Corbel"/>
                <a:sym typeface="Corbel"/>
              </a:defRPr>
            </a:lvl1pPr>
            <a:lvl2pPr indent="-381000" lvl="1" marL="914400" marR="0" rtl="0" algn="l">
              <a:lnSpc>
                <a:spcPct val="90000"/>
              </a:lnSpc>
              <a:spcBef>
                <a:spcPts val="500"/>
              </a:spcBef>
              <a:spcAft>
                <a:spcPts val="0"/>
              </a:spcAft>
              <a:buClr>
                <a:srgbClr val="EDEDED"/>
              </a:buClr>
              <a:buSzPts val="2400"/>
              <a:buFont typeface="Arial"/>
              <a:buChar char="•"/>
              <a:defRPr b="0" i="0" sz="2400" u="none" cap="none" strike="noStrike">
                <a:solidFill>
                  <a:srgbClr val="EDEDED"/>
                </a:solidFill>
                <a:latin typeface="Corbel"/>
                <a:ea typeface="Corbel"/>
                <a:cs typeface="Corbel"/>
                <a:sym typeface="Corbel"/>
              </a:defRPr>
            </a:lvl2pPr>
            <a:lvl3pPr indent="-355600" lvl="2" marL="1371600" marR="0" rtl="0" algn="l">
              <a:lnSpc>
                <a:spcPct val="90000"/>
              </a:lnSpc>
              <a:spcBef>
                <a:spcPts val="500"/>
              </a:spcBef>
              <a:spcAft>
                <a:spcPts val="0"/>
              </a:spcAft>
              <a:buClr>
                <a:srgbClr val="EDEDED"/>
              </a:buClr>
              <a:buSzPts val="2000"/>
              <a:buFont typeface="Arial"/>
              <a:buChar char="•"/>
              <a:defRPr b="0" i="0" sz="2000" u="none" cap="none" strike="noStrike">
                <a:solidFill>
                  <a:srgbClr val="EDEDED"/>
                </a:solidFill>
                <a:latin typeface="Corbel"/>
                <a:ea typeface="Corbel"/>
                <a:cs typeface="Corbel"/>
                <a:sym typeface="Corbel"/>
              </a:defRPr>
            </a:lvl3pPr>
            <a:lvl4pPr indent="-342900" lvl="3" marL="18288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4pPr>
            <a:lvl5pPr indent="-342900" lvl="4" marL="2286000" marR="0" rtl="0" algn="l">
              <a:lnSpc>
                <a:spcPct val="90000"/>
              </a:lnSpc>
              <a:spcBef>
                <a:spcPts val="500"/>
              </a:spcBef>
              <a:spcAft>
                <a:spcPts val="0"/>
              </a:spcAft>
              <a:buClr>
                <a:srgbClr val="EDEDED"/>
              </a:buClr>
              <a:buSzPts val="1800"/>
              <a:buFont typeface="Arial"/>
              <a:buChar char="•"/>
              <a:defRPr b="0" i="0" sz="1800" u="none" cap="none" strike="noStrike">
                <a:solidFill>
                  <a:srgbClr val="EDEDED"/>
                </a:solidFill>
                <a:latin typeface="Corbel"/>
                <a:ea typeface="Corbel"/>
                <a:cs typeface="Corbel"/>
                <a:sym typeface="Corbe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orbel"/>
                <a:ea typeface="Corbel"/>
                <a:cs typeface="Corbel"/>
                <a:sym typeface="Corbel"/>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EDEDED"/>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lt1"/>
                </a:solidFill>
                <a:latin typeface="Corbel"/>
                <a:ea typeface="Corbel"/>
                <a:cs typeface="Corbel"/>
                <a:sym typeface="Corbel"/>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EDEDED"/>
                </a:solidFill>
                <a:latin typeface="Corbel"/>
                <a:ea typeface="Corbel"/>
                <a:cs typeface="Corbel"/>
                <a:sym typeface="Corbel"/>
              </a:defRPr>
            </a:lvl1pPr>
            <a:lvl2pPr indent="0" lvl="1" marL="0" marR="0" rtl="0" algn="r">
              <a:spcBef>
                <a:spcPts val="0"/>
              </a:spcBef>
              <a:buNone/>
              <a:defRPr b="0" i="0" sz="1200" u="none" cap="none" strike="noStrike">
                <a:solidFill>
                  <a:srgbClr val="EDEDED"/>
                </a:solidFill>
                <a:latin typeface="Corbel"/>
                <a:ea typeface="Corbel"/>
                <a:cs typeface="Corbel"/>
                <a:sym typeface="Corbel"/>
              </a:defRPr>
            </a:lvl2pPr>
            <a:lvl3pPr indent="0" lvl="2" marL="0" marR="0" rtl="0" algn="r">
              <a:spcBef>
                <a:spcPts val="0"/>
              </a:spcBef>
              <a:buNone/>
              <a:defRPr b="0" i="0" sz="1200" u="none" cap="none" strike="noStrike">
                <a:solidFill>
                  <a:srgbClr val="EDEDED"/>
                </a:solidFill>
                <a:latin typeface="Corbel"/>
                <a:ea typeface="Corbel"/>
                <a:cs typeface="Corbel"/>
                <a:sym typeface="Corbel"/>
              </a:defRPr>
            </a:lvl3pPr>
            <a:lvl4pPr indent="0" lvl="3" marL="0" marR="0" rtl="0" algn="r">
              <a:spcBef>
                <a:spcPts val="0"/>
              </a:spcBef>
              <a:buNone/>
              <a:defRPr b="0" i="0" sz="1200" u="none" cap="none" strike="noStrike">
                <a:solidFill>
                  <a:srgbClr val="EDEDED"/>
                </a:solidFill>
                <a:latin typeface="Corbel"/>
                <a:ea typeface="Corbel"/>
                <a:cs typeface="Corbel"/>
                <a:sym typeface="Corbel"/>
              </a:defRPr>
            </a:lvl4pPr>
            <a:lvl5pPr indent="0" lvl="4" marL="0" marR="0" rtl="0" algn="r">
              <a:spcBef>
                <a:spcPts val="0"/>
              </a:spcBef>
              <a:buNone/>
              <a:defRPr b="0" i="0" sz="1200" u="none" cap="none" strike="noStrike">
                <a:solidFill>
                  <a:srgbClr val="EDEDED"/>
                </a:solidFill>
                <a:latin typeface="Corbel"/>
                <a:ea typeface="Corbel"/>
                <a:cs typeface="Corbel"/>
                <a:sym typeface="Corbel"/>
              </a:defRPr>
            </a:lvl5pPr>
            <a:lvl6pPr indent="0" lvl="5" marL="0" marR="0" rtl="0" algn="r">
              <a:spcBef>
                <a:spcPts val="0"/>
              </a:spcBef>
              <a:buNone/>
              <a:defRPr b="0" i="0" sz="1200" u="none" cap="none" strike="noStrike">
                <a:solidFill>
                  <a:srgbClr val="EDEDED"/>
                </a:solidFill>
                <a:latin typeface="Corbel"/>
                <a:ea typeface="Corbel"/>
                <a:cs typeface="Corbel"/>
                <a:sym typeface="Corbel"/>
              </a:defRPr>
            </a:lvl6pPr>
            <a:lvl7pPr indent="0" lvl="6" marL="0" marR="0" rtl="0" algn="r">
              <a:spcBef>
                <a:spcPts val="0"/>
              </a:spcBef>
              <a:buNone/>
              <a:defRPr b="0" i="0" sz="1200" u="none" cap="none" strike="noStrike">
                <a:solidFill>
                  <a:srgbClr val="EDEDED"/>
                </a:solidFill>
                <a:latin typeface="Corbel"/>
                <a:ea typeface="Corbel"/>
                <a:cs typeface="Corbel"/>
                <a:sym typeface="Corbel"/>
              </a:defRPr>
            </a:lvl7pPr>
            <a:lvl8pPr indent="0" lvl="7" marL="0" marR="0" rtl="0" algn="r">
              <a:spcBef>
                <a:spcPts val="0"/>
              </a:spcBef>
              <a:buNone/>
              <a:defRPr b="0" i="0" sz="1200" u="none" cap="none" strike="noStrike">
                <a:solidFill>
                  <a:srgbClr val="EDEDED"/>
                </a:solidFill>
                <a:latin typeface="Corbel"/>
                <a:ea typeface="Corbel"/>
                <a:cs typeface="Corbel"/>
                <a:sym typeface="Corbel"/>
              </a:defRPr>
            </a:lvl8pPr>
            <a:lvl9pPr indent="0" lvl="8" marL="0" marR="0" rtl="0" algn="r">
              <a:spcBef>
                <a:spcPts val="0"/>
              </a:spcBef>
              <a:buNone/>
              <a:defRPr b="0" i="0" sz="1200" u="none" cap="none" strike="noStrike">
                <a:solidFill>
                  <a:srgbClr val="EDEDED"/>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github.com/datacamp/careerhub-data/tree/master/BMW%20Used%20Car%20Sale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p1"/>
          <p:cNvSpPr txBox="1"/>
          <p:nvPr>
            <p:ph type="ctrTitle"/>
          </p:nvPr>
        </p:nvSpPr>
        <p:spPr>
          <a:xfrm>
            <a:off x="367748" y="3682150"/>
            <a:ext cx="9144000" cy="164149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2E2E2"/>
              </a:buClr>
              <a:buSzPts val="5300"/>
              <a:buFont typeface="Times New Roman"/>
              <a:buNone/>
            </a:pPr>
            <a:r>
              <a:rPr b="1" lang="en-US" sz="5300">
                <a:latin typeface="Times New Roman"/>
                <a:ea typeface="Times New Roman"/>
                <a:cs typeface="Times New Roman"/>
                <a:sym typeface="Times New Roman"/>
              </a:rPr>
              <a:t>USED CAR</a:t>
            </a:r>
            <a:br>
              <a:rPr b="1" lang="en-US" sz="5300">
                <a:latin typeface="Times New Roman"/>
                <a:ea typeface="Times New Roman"/>
                <a:cs typeface="Times New Roman"/>
                <a:sym typeface="Times New Roman"/>
              </a:rPr>
            </a:br>
            <a:r>
              <a:rPr b="1" lang="en-US" sz="5300">
                <a:latin typeface="Times New Roman"/>
                <a:ea typeface="Times New Roman"/>
                <a:cs typeface="Times New Roman"/>
                <a:sym typeface="Times New Roman"/>
              </a:rPr>
              <a:t> PRICE PREDICTION</a:t>
            </a:r>
            <a:endParaRPr b="1" sz="5300">
              <a:latin typeface="Times New Roman"/>
              <a:ea typeface="Times New Roman"/>
              <a:cs typeface="Times New Roman"/>
              <a:sym typeface="Times New Roman"/>
            </a:endParaRPr>
          </a:p>
        </p:txBody>
      </p:sp>
      <p:pic>
        <p:nvPicPr>
          <p:cNvPr descr="Close-up of hopscotch on a sidewalk" id="138" name="Google Shape;138;p1"/>
          <p:cNvPicPr preferRelativeResize="0"/>
          <p:nvPr/>
        </p:nvPicPr>
        <p:blipFill rotWithShape="1">
          <a:blip r:embed="rId4">
            <a:alphaModFix/>
          </a:blip>
          <a:srcRect b="29612" l="0" r="0" t="28075"/>
          <a:stretch/>
        </p:blipFill>
        <p:spPr>
          <a:xfrm>
            <a:off x="0" y="0"/>
            <a:ext cx="12191980" cy="3443533"/>
          </a:xfrm>
          <a:prstGeom prst="rect">
            <a:avLst/>
          </a:prstGeom>
          <a:noFill/>
          <a:ln>
            <a:noFill/>
          </a:ln>
        </p:spPr>
      </p:pic>
      <p:sp>
        <p:nvSpPr>
          <p:cNvPr id="139" name="Google Shape;139;p1"/>
          <p:cNvSpPr txBox="1"/>
          <p:nvPr/>
        </p:nvSpPr>
        <p:spPr>
          <a:xfrm>
            <a:off x="7237240" y="5225464"/>
            <a:ext cx="60960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Poojitha Vuppalapati – 1339322</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Salomi krishnamurthy - 1325463</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Sri Sakticharan Nirmal kumar – 1337576</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Megha Vamshi Krishna Vemala  –  1325438</a:t>
            </a:r>
            <a:endParaRPr/>
          </a:p>
          <a:p>
            <a:pPr indent="0" lvl="0" marL="0" marR="0" rtl="0" algn="l">
              <a:spcBef>
                <a:spcPts val="0"/>
              </a:spcBef>
              <a:spcAft>
                <a:spcPts val="0"/>
              </a:spcAft>
              <a:buNone/>
            </a:pPr>
            <a:r>
              <a:rPr b="1" lang="en-US" sz="1800">
                <a:solidFill>
                  <a:schemeClr val="lt1"/>
                </a:solidFill>
                <a:latin typeface="Times New Roman"/>
                <a:ea typeface="Times New Roman"/>
                <a:cs typeface="Times New Roman"/>
                <a:sym typeface="Times New Roman"/>
              </a:rPr>
              <a:t>Shruthi Manchappanahalli Basavaraj</a:t>
            </a:r>
            <a:r>
              <a:rPr b="1" lang="en-US" sz="1800">
                <a:solidFill>
                  <a:schemeClr val="lt1"/>
                </a:solidFill>
                <a:latin typeface="Times New Roman"/>
                <a:ea typeface="Times New Roman"/>
                <a:cs typeface="Times New Roman"/>
                <a:sym typeface="Times New Roman"/>
              </a:rPr>
              <a:t> – 1330334</a:t>
            </a:r>
            <a:endParaRPr/>
          </a:p>
        </p:txBody>
      </p:sp>
    </p:spTree>
  </p:cSld>
  <p:clrMapOvr>
    <a:masterClrMapping/>
  </p:clrMapOvr>
  <p:transition spd="slow" p14:dur="800">
    <p:circl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9" name="Shape 219"/>
        <p:cNvGrpSpPr/>
        <p:nvPr/>
      </p:nvGrpSpPr>
      <p:grpSpPr>
        <a:xfrm>
          <a:off x="0" y="0"/>
          <a:ext cx="0" cy="0"/>
          <a:chOff x="0" y="0"/>
          <a:chExt cx="0" cy="0"/>
        </a:xfrm>
      </p:grpSpPr>
      <p:sp>
        <p:nvSpPr>
          <p:cNvPr id="220" name="Google Shape;220;p10"/>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1" name="Google Shape;221;p10"/>
          <p:cNvSpPr txBox="1"/>
          <p:nvPr/>
        </p:nvSpPr>
        <p:spPr>
          <a:xfrm>
            <a:off x="838200" y="1825625"/>
            <a:ext cx="10445685"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F2F2F2"/>
              </a:buClr>
              <a:buSzPts val="2400"/>
              <a:buFont typeface="Arial"/>
              <a:buChar char="•"/>
            </a:pPr>
            <a:r>
              <a:rPr b="0" i="0" lang="en-US" sz="2400">
                <a:solidFill>
                  <a:srgbClr val="F2F2F2"/>
                </a:solidFill>
                <a:latin typeface="Times New Roman"/>
                <a:ea typeface="Times New Roman"/>
                <a:cs typeface="Times New Roman"/>
                <a:sym typeface="Times New Roman"/>
              </a:rPr>
              <a:t>This Project is aimed to develop a predictive model for estimating the sales price of used BMW cars, meeting the demand for accurate pricing information in the used car market. Through meticulous data analysis and model training, we created a reliable tool for consumers to make informed decisions . </a:t>
            </a:r>
            <a:endParaRPr/>
          </a:p>
          <a:p>
            <a:pPr indent="0" lvl="0" marL="0" marR="0" rtl="0" algn="l">
              <a:lnSpc>
                <a:spcPct val="90000"/>
              </a:lnSpc>
              <a:spcBef>
                <a:spcPts val="600"/>
              </a:spcBef>
              <a:spcAft>
                <a:spcPts val="0"/>
              </a:spcAft>
              <a:buNone/>
            </a:pPr>
            <a:r>
              <a:t/>
            </a:r>
            <a:endParaRPr sz="24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Clr>
                <a:srgbClr val="F2F2F2"/>
              </a:buClr>
              <a:buSzPts val="2400"/>
              <a:buFont typeface="Arial"/>
              <a:buChar char="•"/>
            </a:pPr>
            <a:r>
              <a:rPr b="0" i="0" lang="en-US" sz="2400">
                <a:solidFill>
                  <a:srgbClr val="F2F2F2"/>
                </a:solidFill>
                <a:latin typeface="Times New Roman"/>
                <a:ea typeface="Times New Roman"/>
                <a:cs typeface="Times New Roman"/>
                <a:sym typeface="Times New Roman"/>
              </a:rPr>
              <a:t>The results of the model helps to determine the important factors while predicting the prices of the used cars. Some of the important features that does help in deciding the prices are Year, Engine Size, Mpg and mileage. The dataset should provide more features such as Car-insured, Convertible, SUV / Sedan, this would help further in investigating the prices. This can help customers also in deciding their</a:t>
            </a:r>
            <a:r>
              <a:rPr lang="en-US" sz="2400">
                <a:solidFill>
                  <a:srgbClr val="F2F2F2"/>
                </a:solidFill>
                <a:latin typeface="Times New Roman"/>
                <a:ea typeface="Times New Roman"/>
                <a:cs typeface="Times New Roman"/>
                <a:sym typeface="Times New Roman"/>
              </a:rPr>
              <a:t> </a:t>
            </a:r>
            <a:r>
              <a:rPr b="0" i="0" lang="en-US" sz="2400">
                <a:solidFill>
                  <a:srgbClr val="F2F2F2"/>
                </a:solidFill>
                <a:latin typeface="Times New Roman"/>
                <a:ea typeface="Times New Roman"/>
                <a:cs typeface="Times New Roman"/>
                <a:sym typeface="Times New Roman"/>
              </a:rPr>
              <a:t>needs..</a:t>
            </a:r>
            <a:endParaRPr sz="2400">
              <a:solidFill>
                <a:srgbClr val="F2F2F2"/>
              </a:solidFill>
              <a:latin typeface="Times New Roman"/>
              <a:ea typeface="Times New Roman"/>
              <a:cs typeface="Times New Roman"/>
              <a:sym typeface="Times New Roman"/>
            </a:endParaRPr>
          </a:p>
        </p:txBody>
      </p:sp>
      <p:sp>
        <p:nvSpPr>
          <p:cNvPr id="222" name="Google Shape;222;p10"/>
          <p:cNvSpPr txBox="1"/>
          <p:nvPr/>
        </p:nvSpPr>
        <p:spPr>
          <a:xfrm>
            <a:off x="4048098" y="948771"/>
            <a:ext cx="362888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CONCLUSION</a:t>
            </a:r>
            <a:endParaRPr b="1" sz="3600">
              <a:solidFill>
                <a:schemeClr val="lt1"/>
              </a:solidFill>
              <a:latin typeface="Times New Roman"/>
              <a:ea typeface="Times New Roman"/>
              <a:cs typeface="Times New Roman"/>
              <a:sym typeface="Times New Roman"/>
            </a:endParaRPr>
          </a:p>
        </p:txBody>
      </p:sp>
    </p:spTree>
  </p:cSld>
  <p:clrMapOvr>
    <a:masterClrMapping/>
  </p:clrMapOvr>
  <p:transition spd="slow" p14:dur="800">
    <p:circl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11"/>
          <p:cNvSpPr txBox="1"/>
          <p:nvPr/>
        </p:nvSpPr>
        <p:spPr>
          <a:xfrm>
            <a:off x="621792" y="3598546"/>
            <a:ext cx="5806440" cy="2506972"/>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None/>
            </a:pPr>
            <a:r>
              <a:rPr lang="en-US" sz="7200">
                <a:solidFill>
                  <a:srgbClr val="E2E2E2"/>
                </a:solidFill>
                <a:latin typeface="Corbel"/>
                <a:ea typeface="Corbel"/>
                <a:cs typeface="Corbel"/>
                <a:sym typeface="Corbel"/>
              </a:rPr>
              <a:t>THANK YOU</a:t>
            </a:r>
            <a:endParaRPr/>
          </a:p>
        </p:txBody>
      </p:sp>
      <p:pic>
        <p:nvPicPr>
          <p:cNvPr descr="Smiling Face with No Fill" id="228" name="Google Shape;228;p11"/>
          <p:cNvPicPr preferRelativeResize="0"/>
          <p:nvPr/>
        </p:nvPicPr>
        <p:blipFill rotWithShape="1">
          <a:blip r:embed="rId4">
            <a:alphaModFix/>
          </a:blip>
          <a:srcRect b="0" l="0" r="0" t="0"/>
          <a:stretch/>
        </p:blipFill>
        <p:spPr>
          <a:xfrm>
            <a:off x="6912864" y="810936"/>
            <a:ext cx="4608576" cy="4608576"/>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228"/>
                                        </p:tgtEl>
                                        <p:attrNameLst>
                                          <p:attrName>style.visibility</p:attrName>
                                        </p:attrNameLst>
                                      </p:cBhvr>
                                      <p:to>
                                        <p:strVal val="visible"/>
                                      </p:to>
                                    </p:set>
                                    <p:animEffect filter="fade" transition="in">
                                      <p:cBhvr>
                                        <p:cTn dur="7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
          <p:cNvSpPr txBox="1"/>
          <p:nvPr/>
        </p:nvSpPr>
        <p:spPr>
          <a:xfrm>
            <a:off x="838200" y="365125"/>
            <a:ext cx="7958667" cy="113710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None/>
            </a:pPr>
            <a:r>
              <a:rPr b="1" lang="en-US" sz="4800">
                <a:solidFill>
                  <a:srgbClr val="F2F2F2"/>
                </a:solidFill>
                <a:latin typeface="Times New Roman"/>
                <a:ea typeface="Times New Roman"/>
                <a:cs typeface="Times New Roman"/>
                <a:sym typeface="Times New Roman"/>
              </a:rPr>
              <a:t>Objective</a:t>
            </a:r>
            <a:r>
              <a:rPr lang="en-US" sz="4400">
                <a:solidFill>
                  <a:srgbClr val="F2F2F2"/>
                </a:solidFill>
                <a:latin typeface="Corbel"/>
                <a:ea typeface="Corbel"/>
                <a:cs typeface="Corbel"/>
                <a:sym typeface="Corbel"/>
              </a:rPr>
              <a:t> </a:t>
            </a:r>
            <a:endParaRPr/>
          </a:p>
        </p:txBody>
      </p:sp>
      <p:sp>
        <p:nvSpPr>
          <p:cNvPr id="145" name="Google Shape;145;p2"/>
          <p:cNvSpPr txBox="1"/>
          <p:nvPr/>
        </p:nvSpPr>
        <p:spPr>
          <a:xfrm>
            <a:off x="838199" y="1825625"/>
            <a:ext cx="10338881" cy="4351338"/>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en-US" sz="2400">
                <a:solidFill>
                  <a:srgbClr val="F2F2F2"/>
                </a:solidFill>
                <a:latin typeface="Times New Roman"/>
                <a:ea typeface="Times New Roman"/>
                <a:cs typeface="Times New Roman"/>
                <a:sym typeface="Times New Roman"/>
              </a:rPr>
              <a:t>Problem </a:t>
            </a:r>
            <a:endParaRPr/>
          </a:p>
          <a:p>
            <a:pPr indent="127000" lvl="0" marL="0" marR="0" rtl="0" algn="l">
              <a:lnSpc>
                <a:spcPct val="90000"/>
              </a:lnSpc>
              <a:spcBef>
                <a:spcPts val="600"/>
              </a:spcBef>
              <a:spcAft>
                <a:spcPts val="0"/>
              </a:spcAft>
              <a:buClr>
                <a:schemeClr val="lt1"/>
              </a:buClr>
              <a:buSzPts val="2000"/>
              <a:buFont typeface="Arial"/>
              <a:buNone/>
            </a:pPr>
            <a:r>
              <a:t/>
            </a:r>
            <a:endParaRPr sz="2000">
              <a:solidFill>
                <a:srgbClr val="F2F2F2"/>
              </a:solidFill>
              <a:latin typeface="Corbel"/>
              <a:ea typeface="Corbel"/>
              <a:cs typeface="Corbel"/>
              <a:sym typeface="Corbel"/>
            </a:endParaRPr>
          </a:p>
          <a:p>
            <a:pPr indent="0" lvl="0" marL="0" marR="0" rtl="0" algn="l">
              <a:lnSpc>
                <a:spcPct val="90000"/>
              </a:lnSpc>
              <a:spcBef>
                <a:spcPts val="600"/>
              </a:spcBef>
              <a:spcAft>
                <a:spcPts val="0"/>
              </a:spcAft>
              <a:buNone/>
            </a:pPr>
            <a:r>
              <a:rPr lang="en-US" sz="2000">
                <a:solidFill>
                  <a:srgbClr val="F2F2F2"/>
                </a:solidFill>
                <a:latin typeface="Times New Roman"/>
                <a:ea typeface="Times New Roman"/>
                <a:cs typeface="Times New Roman"/>
                <a:sym typeface="Times New Roman"/>
              </a:rPr>
              <a:t>The prices of new cars in the market is generally fixed by the manufacturer company with some additional/hidden costs incurred by the Government. </a:t>
            </a:r>
            <a:endParaRPr/>
          </a:p>
          <a:p>
            <a:pPr indent="0" lvl="0" marL="0" marR="0" rtl="0" algn="l">
              <a:lnSpc>
                <a:spcPct val="90000"/>
              </a:lnSpc>
              <a:spcBef>
                <a:spcPts val="600"/>
              </a:spcBef>
              <a:spcAft>
                <a:spcPts val="0"/>
              </a:spcAft>
              <a:buNone/>
            </a:pPr>
            <a:r>
              <a:t/>
            </a:r>
            <a:endParaRPr sz="20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None/>
            </a:pPr>
            <a:r>
              <a:rPr lang="en-US" sz="2000">
                <a:solidFill>
                  <a:srgbClr val="F2F2F2"/>
                </a:solidFill>
                <a:latin typeface="Times New Roman"/>
                <a:ea typeface="Times New Roman"/>
                <a:cs typeface="Times New Roman"/>
                <a:sym typeface="Times New Roman"/>
              </a:rPr>
              <a:t>                                      So, customers buying a new car can be assured of the money they invest to be worthy. But due to the increased price of new cars and the incapability of customers to buy new cars due to the lack of capital, used cars sales are on a global increase. There is a need for a used car price prediction system to effectively determine the worthiness of the car using a variety of features. This Project model aims to predict the sales price for Used cars of BMW from the existing information.</a:t>
            </a:r>
            <a:endParaRPr/>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pic>
        <p:nvPicPr>
          <p:cNvPr descr="Cars parked in a line" id="150" name="Google Shape;150;p3"/>
          <p:cNvPicPr preferRelativeResize="0"/>
          <p:nvPr/>
        </p:nvPicPr>
        <p:blipFill rotWithShape="1">
          <a:blip r:embed="rId4">
            <a:alphaModFix amt="12000"/>
          </a:blip>
          <a:srcRect b="23839" l="0" r="0" t="11215"/>
          <a:stretch/>
        </p:blipFill>
        <p:spPr>
          <a:xfrm>
            <a:off x="20" y="0"/>
            <a:ext cx="12202074" cy="5943600"/>
          </a:xfrm>
          <a:prstGeom prst="rect">
            <a:avLst/>
          </a:prstGeom>
          <a:noFill/>
          <a:ln>
            <a:noFill/>
          </a:ln>
          <a:effectLst>
            <a:reflection blurRad="0" dir="0" dist="0" endA="0" endPos="15000" kx="0" rotWithShape="0" algn="bl" stA="55000" stPos="0" sy="-100000" ky="0"/>
          </a:effectLst>
        </p:spPr>
      </p:pic>
      <p:sp>
        <p:nvSpPr>
          <p:cNvPr id="151" name="Google Shape;151;p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6000">
                <a:solidFill>
                  <a:srgbClr val="EDEDED"/>
                </a:solidFill>
                <a:latin typeface="Times New Roman"/>
                <a:ea typeface="Times New Roman"/>
                <a:cs typeface="Times New Roman"/>
                <a:sym typeface="Times New Roman"/>
              </a:rPr>
              <a:t>Why is it important </a:t>
            </a:r>
            <a:r>
              <a:rPr lang="en-US" sz="5400">
                <a:solidFill>
                  <a:srgbClr val="EDEDED"/>
                </a:solidFill>
                <a:latin typeface="Corbel"/>
                <a:ea typeface="Corbel"/>
                <a:cs typeface="Corbel"/>
                <a:sym typeface="Corbel"/>
              </a:rPr>
              <a:t>?</a:t>
            </a:r>
            <a:endParaRPr/>
          </a:p>
        </p:txBody>
      </p:sp>
      <p:grpSp>
        <p:nvGrpSpPr>
          <p:cNvPr id="152" name="Google Shape;152;p3"/>
          <p:cNvGrpSpPr/>
          <p:nvPr/>
        </p:nvGrpSpPr>
        <p:grpSpPr>
          <a:xfrm>
            <a:off x="1120000" y="2058507"/>
            <a:ext cx="10131095" cy="4115757"/>
            <a:chOff x="0" y="2696"/>
            <a:chExt cx="10131095" cy="4115757"/>
          </a:xfrm>
        </p:grpSpPr>
        <p:sp>
          <p:nvSpPr>
            <p:cNvPr id="153" name="Google Shape;153;p3"/>
            <p:cNvSpPr/>
            <p:nvPr/>
          </p:nvSpPr>
          <p:spPr>
            <a:xfrm>
              <a:off x="0" y="2696"/>
              <a:ext cx="3165967" cy="1899580"/>
            </a:xfrm>
            <a:prstGeom prst="rect">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txBox="1"/>
            <p:nvPr/>
          </p:nvSpPr>
          <p:spPr>
            <a:xfrm>
              <a:off x="0" y="2696"/>
              <a:ext cx="3165967" cy="18995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imes New Roman"/>
                <a:buNone/>
              </a:pPr>
              <a:r>
                <a:rPr b="0" i="0" lang="en-US" sz="2400">
                  <a:solidFill>
                    <a:schemeClr val="lt1"/>
                  </a:solidFill>
                  <a:latin typeface="Times New Roman"/>
                  <a:ea typeface="Times New Roman"/>
                  <a:cs typeface="Times New Roman"/>
                  <a:sym typeface="Times New Roman"/>
                </a:rPr>
                <a:t>Empower consumers by helping them make informed decisions about used car purchases</a:t>
              </a:r>
              <a:r>
                <a:rPr b="0" i="0" lang="en-US" sz="2100">
                  <a:solidFill>
                    <a:schemeClr val="lt1"/>
                  </a:solidFill>
                  <a:latin typeface="Corbel"/>
                  <a:ea typeface="Corbel"/>
                  <a:cs typeface="Corbel"/>
                  <a:sym typeface="Corbel"/>
                </a:rPr>
                <a:t>.</a:t>
              </a:r>
              <a:endParaRPr sz="2100">
                <a:solidFill>
                  <a:schemeClr val="lt1"/>
                </a:solidFill>
                <a:latin typeface="Corbel"/>
                <a:ea typeface="Corbel"/>
                <a:cs typeface="Corbel"/>
                <a:sym typeface="Corbel"/>
              </a:endParaRPr>
            </a:p>
          </p:txBody>
        </p:sp>
        <p:sp>
          <p:nvSpPr>
            <p:cNvPr id="155" name="Google Shape;155;p3"/>
            <p:cNvSpPr/>
            <p:nvPr/>
          </p:nvSpPr>
          <p:spPr>
            <a:xfrm>
              <a:off x="3482564" y="2696"/>
              <a:ext cx="3165967" cy="1899580"/>
            </a:xfrm>
            <a:prstGeom prst="rect">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txBox="1"/>
            <p:nvPr/>
          </p:nvSpPr>
          <p:spPr>
            <a:xfrm>
              <a:off x="3482564" y="2696"/>
              <a:ext cx="3165967" cy="18995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imes New Roman"/>
                <a:buNone/>
              </a:pPr>
              <a:r>
                <a:rPr b="0" i="0" lang="en-US" sz="2400">
                  <a:solidFill>
                    <a:schemeClr val="lt1"/>
                  </a:solidFill>
                  <a:latin typeface="Times New Roman"/>
                  <a:ea typeface="Times New Roman"/>
                  <a:cs typeface="Times New Roman"/>
                  <a:sym typeface="Times New Roman"/>
                </a:rPr>
                <a:t>Enhance market efficiency by reducing information asymmetry between buyers and sellers</a:t>
              </a:r>
              <a:r>
                <a:rPr b="0" i="0" lang="en-US" sz="2100">
                  <a:solidFill>
                    <a:schemeClr val="lt1"/>
                  </a:solidFill>
                  <a:latin typeface="Corbel"/>
                  <a:ea typeface="Corbel"/>
                  <a:cs typeface="Corbel"/>
                  <a:sym typeface="Corbel"/>
                </a:rPr>
                <a:t>.</a:t>
              </a:r>
              <a:endParaRPr sz="2100">
                <a:solidFill>
                  <a:schemeClr val="lt1"/>
                </a:solidFill>
                <a:latin typeface="Corbel"/>
                <a:ea typeface="Corbel"/>
                <a:cs typeface="Corbel"/>
                <a:sym typeface="Corbel"/>
              </a:endParaRPr>
            </a:p>
          </p:txBody>
        </p:sp>
        <p:sp>
          <p:nvSpPr>
            <p:cNvPr id="157" name="Google Shape;157;p3"/>
            <p:cNvSpPr/>
            <p:nvPr/>
          </p:nvSpPr>
          <p:spPr>
            <a:xfrm>
              <a:off x="6965128" y="2696"/>
              <a:ext cx="3165967" cy="1899580"/>
            </a:xfrm>
            <a:prstGeom prst="rect">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txBox="1"/>
            <p:nvPr/>
          </p:nvSpPr>
          <p:spPr>
            <a:xfrm>
              <a:off x="6965128" y="2696"/>
              <a:ext cx="3165967" cy="1899580"/>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imes New Roman"/>
                <a:buNone/>
              </a:pPr>
              <a:r>
                <a:rPr b="0" i="0" lang="en-US" sz="2400">
                  <a:solidFill>
                    <a:schemeClr val="lt1"/>
                  </a:solidFill>
                  <a:latin typeface="Times New Roman"/>
                  <a:ea typeface="Times New Roman"/>
                  <a:cs typeface="Times New Roman"/>
                  <a:sym typeface="Times New Roman"/>
                </a:rPr>
                <a:t>Potentially contribute to sustainability efforts by extending the lifespan of existing vehicles</a:t>
              </a:r>
              <a:r>
                <a:rPr b="0" i="0" lang="en-US" sz="2100">
                  <a:solidFill>
                    <a:schemeClr val="lt1"/>
                  </a:solidFill>
                  <a:latin typeface="Corbel"/>
                  <a:ea typeface="Corbel"/>
                  <a:cs typeface="Corbel"/>
                  <a:sym typeface="Corbel"/>
                </a:rPr>
                <a:t>.</a:t>
              </a:r>
              <a:endParaRPr sz="2100">
                <a:solidFill>
                  <a:schemeClr val="lt1"/>
                </a:solidFill>
                <a:latin typeface="Corbel"/>
                <a:ea typeface="Corbel"/>
                <a:cs typeface="Corbel"/>
                <a:sym typeface="Corbel"/>
              </a:endParaRPr>
            </a:p>
          </p:txBody>
        </p:sp>
        <p:sp>
          <p:nvSpPr>
            <p:cNvPr id="159" name="Google Shape;159;p3"/>
            <p:cNvSpPr/>
            <p:nvPr/>
          </p:nvSpPr>
          <p:spPr>
            <a:xfrm>
              <a:off x="0" y="2218873"/>
              <a:ext cx="3165967" cy="1899580"/>
            </a:xfrm>
            <a:prstGeom prst="rect">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txBox="1"/>
            <p:nvPr/>
          </p:nvSpPr>
          <p:spPr>
            <a:xfrm>
              <a:off x="0" y="2218873"/>
              <a:ext cx="3165967" cy="189958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0" i="0" lang="en-US" sz="2000">
                  <a:solidFill>
                    <a:schemeClr val="lt1"/>
                  </a:solidFill>
                  <a:latin typeface="Times New Roman"/>
                  <a:ea typeface="Times New Roman"/>
                  <a:cs typeface="Times New Roman"/>
                  <a:sym typeface="Times New Roman"/>
                </a:rPr>
                <a:t>By knowing the predicted price range, consumers can avoid overpaying for a used car, protecting their financial interests</a:t>
              </a:r>
              <a:r>
                <a:rPr b="0" i="0" lang="en-US" sz="2000">
                  <a:solidFill>
                    <a:schemeClr val="lt1"/>
                  </a:solidFill>
                  <a:latin typeface="Corbel"/>
                  <a:ea typeface="Corbel"/>
                  <a:cs typeface="Corbel"/>
                  <a:sym typeface="Corbel"/>
                </a:rPr>
                <a:t>.</a:t>
              </a:r>
              <a:endParaRPr sz="2000">
                <a:solidFill>
                  <a:schemeClr val="lt1"/>
                </a:solidFill>
                <a:latin typeface="Corbel"/>
                <a:ea typeface="Corbel"/>
                <a:cs typeface="Corbel"/>
                <a:sym typeface="Corbel"/>
              </a:endParaRPr>
            </a:p>
          </p:txBody>
        </p:sp>
        <p:sp>
          <p:nvSpPr>
            <p:cNvPr id="161" name="Google Shape;161;p3"/>
            <p:cNvSpPr/>
            <p:nvPr/>
          </p:nvSpPr>
          <p:spPr>
            <a:xfrm>
              <a:off x="3482564" y="2218873"/>
              <a:ext cx="3165967" cy="1899580"/>
            </a:xfrm>
            <a:prstGeom prst="rect">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txBox="1"/>
            <p:nvPr/>
          </p:nvSpPr>
          <p:spPr>
            <a:xfrm>
              <a:off x="3482564" y="2218873"/>
              <a:ext cx="3165967" cy="1899580"/>
            </a:xfrm>
            <a:prstGeom prst="rect">
              <a:avLst/>
            </a:prstGeom>
            <a:noFill/>
            <a:ln>
              <a:noFill/>
            </a:ln>
          </p:spPr>
          <p:txBody>
            <a:bodyPr anchorCtr="0" anchor="ctr" bIns="83800" lIns="83800" spcFirstLastPara="1" rIns="83800" wrap="square" tIns="83800">
              <a:noAutofit/>
            </a:bodyPr>
            <a:lstStyle/>
            <a:p>
              <a:pPr indent="0" lvl="0" marL="0" marR="0" rtl="0" algn="ctr">
                <a:lnSpc>
                  <a:spcPct val="90000"/>
                </a:lnSpc>
                <a:spcBef>
                  <a:spcPts val="0"/>
                </a:spcBef>
                <a:spcAft>
                  <a:spcPts val="0"/>
                </a:spcAft>
                <a:buClr>
                  <a:schemeClr val="lt1"/>
                </a:buClr>
                <a:buSzPts val="2200"/>
                <a:buFont typeface="Times New Roman"/>
                <a:buNone/>
              </a:pPr>
              <a:r>
                <a:rPr b="0" i="0" lang="en-US" sz="2200">
                  <a:solidFill>
                    <a:schemeClr val="lt1"/>
                  </a:solidFill>
                  <a:latin typeface="Times New Roman"/>
                  <a:ea typeface="Times New Roman"/>
                  <a:cs typeface="Times New Roman"/>
                  <a:sym typeface="Times New Roman"/>
                </a:rPr>
                <a:t>Consumers can plan their budgets more effectively when buying a used car, as they have a clearer understanding of the expected price range</a:t>
              </a:r>
              <a:r>
                <a:rPr b="0" i="0" lang="en-US" sz="2200">
                  <a:solidFill>
                    <a:schemeClr val="lt1"/>
                  </a:solidFill>
                  <a:latin typeface="Corbel"/>
                  <a:ea typeface="Corbel"/>
                  <a:cs typeface="Corbel"/>
                  <a:sym typeface="Corbel"/>
                </a:rPr>
                <a:t>.</a:t>
              </a:r>
              <a:endParaRPr sz="2200">
                <a:solidFill>
                  <a:schemeClr val="lt1"/>
                </a:solidFill>
                <a:latin typeface="Corbel"/>
                <a:ea typeface="Corbel"/>
                <a:cs typeface="Corbel"/>
                <a:sym typeface="Corbel"/>
              </a:endParaRPr>
            </a:p>
          </p:txBody>
        </p:sp>
        <p:sp>
          <p:nvSpPr>
            <p:cNvPr id="163" name="Google Shape;163;p3"/>
            <p:cNvSpPr/>
            <p:nvPr/>
          </p:nvSpPr>
          <p:spPr>
            <a:xfrm>
              <a:off x="6965128" y="2218873"/>
              <a:ext cx="3165967" cy="1899580"/>
            </a:xfrm>
            <a:prstGeom prst="rect">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txBox="1"/>
            <p:nvPr/>
          </p:nvSpPr>
          <p:spPr>
            <a:xfrm>
              <a:off x="6965128" y="2218873"/>
              <a:ext cx="3165967" cy="189958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lt1"/>
                </a:buClr>
                <a:buSzPts val="2000"/>
                <a:buFont typeface="Times New Roman"/>
                <a:buNone/>
              </a:pPr>
              <a:r>
                <a:rPr b="0" i="0" lang="en-US" sz="2000">
                  <a:solidFill>
                    <a:schemeClr val="lt1"/>
                  </a:solidFill>
                  <a:latin typeface="Times New Roman"/>
                  <a:ea typeface="Times New Roman"/>
                  <a:cs typeface="Times New Roman"/>
                  <a:sym typeface="Times New Roman"/>
                </a:rPr>
                <a:t>Armed with predicted prices, consumers can negotiate better deals with sellers, potentially saving money on their purchase</a:t>
              </a:r>
              <a:r>
                <a:rPr b="0" i="0" lang="en-US" sz="2100">
                  <a:solidFill>
                    <a:schemeClr val="lt1"/>
                  </a:solidFill>
                  <a:latin typeface="Corbel"/>
                  <a:ea typeface="Corbel"/>
                  <a:cs typeface="Corbel"/>
                  <a:sym typeface="Corbel"/>
                </a:rPr>
                <a:t>.</a:t>
              </a:r>
              <a:endParaRPr sz="2100">
                <a:solidFill>
                  <a:schemeClr val="lt1"/>
                </a:solidFill>
                <a:latin typeface="Corbel"/>
                <a:ea typeface="Corbel"/>
                <a:cs typeface="Corbel"/>
                <a:sym typeface="Corbe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8" name="Shape 168"/>
        <p:cNvGrpSpPr/>
        <p:nvPr/>
      </p:nvGrpSpPr>
      <p:grpSpPr>
        <a:xfrm>
          <a:off x="0" y="0"/>
          <a:ext cx="0" cy="0"/>
          <a:chOff x="0" y="0"/>
          <a:chExt cx="0" cy="0"/>
        </a:xfrm>
      </p:grpSpPr>
      <p:pic>
        <p:nvPicPr>
          <p:cNvPr id="169" name="Google Shape;169;p4"/>
          <p:cNvPicPr preferRelativeResize="0"/>
          <p:nvPr/>
        </p:nvPicPr>
        <p:blipFill rotWithShape="1">
          <a:blip r:embed="rId4">
            <a:alphaModFix amt="12000"/>
          </a:blip>
          <a:srcRect b="0" l="0" r="0" t="13405"/>
          <a:stretch/>
        </p:blipFill>
        <p:spPr>
          <a:xfrm>
            <a:off x="-204261" y="0"/>
            <a:ext cx="12191980" cy="5938683"/>
          </a:xfrm>
          <a:prstGeom prst="rect">
            <a:avLst/>
          </a:prstGeom>
          <a:noFill/>
          <a:ln>
            <a:noFill/>
          </a:ln>
          <a:effectLst>
            <a:reflection blurRad="0" dir="0" dist="0" endA="0" endPos="15000" kx="0" rotWithShape="0" algn="bl" stA="55000" stPos="0" sy="-100000" ky="0"/>
          </a:effectLst>
        </p:spPr>
      </p:pic>
      <p:sp>
        <p:nvSpPr>
          <p:cNvPr id="170" name="Google Shape;170;p4"/>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lang="en-US" sz="5400">
                <a:solidFill>
                  <a:srgbClr val="EDEDED"/>
                </a:solidFill>
                <a:latin typeface="Times New Roman"/>
                <a:ea typeface="Times New Roman"/>
                <a:cs typeface="Times New Roman"/>
                <a:sym typeface="Times New Roman"/>
              </a:rPr>
              <a:t>EXPECTED OUTCOME</a:t>
            </a:r>
            <a:endParaRPr b="1" sz="5400">
              <a:solidFill>
                <a:srgbClr val="EDEDED"/>
              </a:solidFill>
              <a:latin typeface="Times New Roman"/>
              <a:ea typeface="Times New Roman"/>
              <a:cs typeface="Times New Roman"/>
              <a:sym typeface="Times New Roman"/>
            </a:endParaRPr>
          </a:p>
        </p:txBody>
      </p:sp>
      <p:grpSp>
        <p:nvGrpSpPr>
          <p:cNvPr id="171" name="Google Shape;171;p4"/>
          <p:cNvGrpSpPr/>
          <p:nvPr/>
        </p:nvGrpSpPr>
        <p:grpSpPr>
          <a:xfrm>
            <a:off x="641931" y="1825887"/>
            <a:ext cx="10877031" cy="4350812"/>
            <a:chOff x="116636" y="262"/>
            <a:chExt cx="10877031" cy="4350812"/>
          </a:xfrm>
        </p:grpSpPr>
        <p:sp>
          <p:nvSpPr>
            <p:cNvPr id="172" name="Google Shape;172;p4"/>
            <p:cNvSpPr/>
            <p:nvPr/>
          </p:nvSpPr>
          <p:spPr>
            <a:xfrm>
              <a:off x="116636" y="262"/>
              <a:ext cx="4350812" cy="4350812"/>
            </a:xfrm>
            <a:prstGeom prst="ellipse">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txBox="1"/>
            <p:nvPr/>
          </p:nvSpPr>
          <p:spPr>
            <a:xfrm>
              <a:off x="753798" y="637424"/>
              <a:ext cx="3076488" cy="3076488"/>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1900"/>
                <a:buFont typeface="Corbel"/>
                <a:buNone/>
              </a:pPr>
              <a:r>
                <a:rPr b="0" i="0" lang="en-US" sz="1900">
                  <a:solidFill>
                    <a:schemeClr val="lt1"/>
                  </a:solidFill>
                  <a:latin typeface="Corbel"/>
                  <a:ea typeface="Corbel"/>
                  <a:cs typeface="Corbel"/>
                  <a:sym typeface="Corbel"/>
                </a:rPr>
                <a:t>The project aims to provide accurate predictions that can assist both buyers and sellers in the used car market. Buyers can use the predicted prices to make informed decisions and negotiate better deals, while sellers can price their vehicles competitively and optimize their sales strategies.</a:t>
              </a:r>
              <a:endParaRPr sz="1900">
                <a:solidFill>
                  <a:schemeClr val="lt1"/>
                </a:solidFill>
                <a:latin typeface="Corbel"/>
                <a:ea typeface="Corbel"/>
                <a:cs typeface="Corbel"/>
                <a:sym typeface="Corbel"/>
              </a:endParaRPr>
            </a:p>
          </p:txBody>
        </p:sp>
        <p:sp>
          <p:nvSpPr>
            <p:cNvPr id="174" name="Google Shape;174;p4"/>
            <p:cNvSpPr/>
            <p:nvPr/>
          </p:nvSpPr>
          <p:spPr>
            <a:xfrm rot="5400000">
              <a:off x="4826390" y="1599186"/>
              <a:ext cx="1522784" cy="1152965"/>
            </a:xfrm>
            <a:prstGeom prst="triangle">
              <a:avLst>
                <a:gd fmla="val 50000" name="adj"/>
              </a:avLst>
            </a:prstGeom>
            <a:solidFill>
              <a:srgbClr val="ADD2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6642855" y="262"/>
              <a:ext cx="4350812" cy="4350812"/>
            </a:xfrm>
            <a:prstGeom prst="ellipse">
              <a:avLst/>
            </a:prstGeom>
            <a:solidFill>
              <a:srgbClr val="3EAEB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txBox="1"/>
            <p:nvPr/>
          </p:nvSpPr>
          <p:spPr>
            <a:xfrm>
              <a:off x="7280017" y="637424"/>
              <a:ext cx="3076488" cy="3076488"/>
            </a:xfrm>
            <a:prstGeom prst="rect">
              <a:avLst/>
            </a:prstGeom>
            <a:noFill/>
            <a:ln>
              <a:noFill/>
            </a:ln>
          </p:spPr>
          <p:txBody>
            <a:bodyPr anchorCtr="0" anchor="ctr" bIns="24125" lIns="24125" spcFirstLastPara="1" rIns="24125" wrap="square" tIns="24125">
              <a:noAutofit/>
            </a:bodyPr>
            <a:lstStyle/>
            <a:p>
              <a:pPr indent="0" lvl="0" marL="0" marR="0" rtl="0" algn="ctr">
                <a:lnSpc>
                  <a:spcPct val="90000"/>
                </a:lnSpc>
                <a:spcBef>
                  <a:spcPts val="0"/>
                </a:spcBef>
                <a:spcAft>
                  <a:spcPts val="0"/>
                </a:spcAft>
                <a:buClr>
                  <a:schemeClr val="lt1"/>
                </a:buClr>
                <a:buSzPts val="1900"/>
                <a:buFont typeface="Corbel"/>
                <a:buNone/>
              </a:pPr>
              <a:r>
                <a:rPr b="0" i="0" lang="en-US" sz="1900">
                  <a:solidFill>
                    <a:schemeClr val="lt1"/>
                  </a:solidFill>
                  <a:latin typeface="Corbel"/>
                  <a:ea typeface="Corbel"/>
                  <a:cs typeface="Corbel"/>
                  <a:sym typeface="Corbel"/>
                </a:rPr>
                <a:t>Additionally, the project may lead to insights into factors that influence used car prices, helping to improve understanding of the dynamics of the automotive market. Overall, the expected outcome is to enhance transparency, efficiency, and confidence in the used car buying and selling process.</a:t>
              </a:r>
              <a:endParaRPr sz="1900">
                <a:solidFill>
                  <a:schemeClr val="lt1"/>
                </a:solidFill>
                <a:latin typeface="Corbel"/>
                <a:ea typeface="Corbel"/>
                <a:cs typeface="Corbel"/>
                <a:sym typeface="Corbe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nvSpPr>
        <p:spPr>
          <a:xfrm>
            <a:off x="2075984" y="294261"/>
            <a:ext cx="9432074"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lt1"/>
                </a:solidFill>
                <a:latin typeface="Times New Roman"/>
                <a:ea typeface="Times New Roman"/>
                <a:cs typeface="Times New Roman"/>
                <a:sym typeface="Times New Roman"/>
              </a:rPr>
              <a:t>Need for a Used Car Price Prediction System</a:t>
            </a:r>
            <a:endParaRPr/>
          </a:p>
        </p:txBody>
      </p:sp>
      <p:sp>
        <p:nvSpPr>
          <p:cNvPr id="182" name="Google Shape;182;p5"/>
          <p:cNvSpPr txBox="1"/>
          <p:nvPr/>
        </p:nvSpPr>
        <p:spPr>
          <a:xfrm>
            <a:off x="1134677" y="1489422"/>
            <a:ext cx="4961323"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imes New Roman"/>
                <a:ea typeface="Times New Roman"/>
                <a:cs typeface="Times New Roman"/>
                <a:sym typeface="Times New Roman"/>
              </a:rPr>
              <a:t>🔍 Increasing Demand for Used Cars</a:t>
            </a:r>
            <a:endParaRPr b="1" sz="2000">
              <a:solidFill>
                <a:schemeClr val="lt1"/>
              </a:solidFill>
              <a:latin typeface="Times New Roman"/>
              <a:ea typeface="Times New Roman"/>
              <a:cs typeface="Times New Roman"/>
              <a:sym typeface="Times New Roman"/>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The demand for used cars has been steadily increasing due to various factors such as affordability, availability, and depreciation.</a:t>
            </a:r>
            <a:endParaRPr/>
          </a:p>
        </p:txBody>
      </p:sp>
      <p:sp>
        <p:nvSpPr>
          <p:cNvPr id="183" name="Google Shape;183;p5"/>
          <p:cNvSpPr txBox="1"/>
          <p:nvPr/>
        </p:nvSpPr>
        <p:spPr>
          <a:xfrm>
            <a:off x="6599582" y="1489422"/>
            <a:ext cx="4457741"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imes New Roman"/>
                <a:ea typeface="Times New Roman"/>
                <a:cs typeface="Times New Roman"/>
                <a:sym typeface="Times New Roman"/>
              </a:rPr>
              <a:t>💰 Challenges in Buying New Cars</a:t>
            </a:r>
            <a:endParaRPr b="1" sz="2000">
              <a:solidFill>
                <a:schemeClr val="lt1"/>
              </a:solidFill>
              <a:latin typeface="Times New Roman"/>
              <a:ea typeface="Times New Roman"/>
              <a:cs typeface="Times New Roman"/>
              <a:sym typeface="Times New Roman"/>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Buying a new car can be expensive, and the depreciation rate is high in the first few years.</a:t>
            </a:r>
            <a:endParaRPr/>
          </a:p>
        </p:txBody>
      </p:sp>
      <p:sp>
        <p:nvSpPr>
          <p:cNvPr id="184" name="Google Shape;184;p5"/>
          <p:cNvSpPr txBox="1"/>
          <p:nvPr/>
        </p:nvSpPr>
        <p:spPr>
          <a:xfrm>
            <a:off x="1134677" y="3451763"/>
            <a:ext cx="4574748"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imes New Roman"/>
                <a:ea typeface="Times New Roman"/>
                <a:cs typeface="Times New Roman"/>
                <a:sym typeface="Times New Roman"/>
              </a:rPr>
              <a:t>📈 Importance of Price Prediction</a:t>
            </a:r>
            <a:endParaRPr b="1" sz="2000">
              <a:solidFill>
                <a:schemeClr val="lt1"/>
              </a:solidFill>
              <a:latin typeface="Times New Roman"/>
              <a:ea typeface="Times New Roman"/>
              <a:cs typeface="Times New Roman"/>
              <a:sym typeface="Times New Roman"/>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A used car price prediction system can help buyers determine the fair market value of a used car based on various factors such as make, model, mileage, age, and condition.</a:t>
            </a:r>
            <a:endParaRPr/>
          </a:p>
        </p:txBody>
      </p:sp>
      <p:sp>
        <p:nvSpPr>
          <p:cNvPr id="185" name="Google Shape;185;p5"/>
          <p:cNvSpPr txBox="1"/>
          <p:nvPr/>
        </p:nvSpPr>
        <p:spPr>
          <a:xfrm>
            <a:off x="6599582" y="3429000"/>
            <a:ext cx="4908476"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imes New Roman"/>
                <a:ea typeface="Times New Roman"/>
                <a:cs typeface="Times New Roman"/>
                <a:sym typeface="Times New Roman"/>
              </a:rPr>
              <a:t>🥇 Benefits of Using a Price Prediction System</a:t>
            </a:r>
            <a:endParaRPr b="1" sz="2000">
              <a:solidFill>
                <a:schemeClr val="lt1"/>
              </a:solidFill>
              <a:latin typeface="Times New Roman"/>
              <a:ea typeface="Times New Roman"/>
              <a:cs typeface="Times New Roman"/>
              <a:sym typeface="Times New Roman"/>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Saves time and effort by providing accurate and reliable price estimates.</a:t>
            </a:r>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Enables buyers to make informed decisions and negotiate better deals.</a:t>
            </a:r>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Reduces the risk of overpaying for a used car</a:t>
            </a:r>
            <a:r>
              <a:rPr lang="en-US" sz="1600">
                <a:solidFill>
                  <a:schemeClr val="lt1"/>
                </a:solidFill>
                <a:latin typeface="Corbel"/>
                <a:ea typeface="Corbel"/>
                <a:cs typeface="Corbel"/>
                <a:sym typeface="Corbel"/>
              </a:rPr>
              <a:t>.</a:t>
            </a:r>
            <a:endParaRPr/>
          </a:p>
        </p:txBody>
      </p:sp>
    </p:spTree>
  </p:cSld>
  <p:clrMapOvr>
    <a:masterClrMapping/>
  </p:clrMapOvr>
  <p:transition spd="slow" p14:dur="1500">
    <p:split orient="ver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9" name="Shape 189"/>
        <p:cNvGrpSpPr/>
        <p:nvPr/>
      </p:nvGrpSpPr>
      <p:grpSpPr>
        <a:xfrm>
          <a:off x="0" y="0"/>
          <a:ext cx="0" cy="0"/>
          <a:chOff x="0" y="0"/>
          <a:chExt cx="0" cy="0"/>
        </a:xfrm>
      </p:grpSpPr>
      <p:sp>
        <p:nvSpPr>
          <p:cNvPr id="190" name="Google Shape;190;p6"/>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191" name="Google Shape;191;p6"/>
          <p:cNvSpPr txBox="1"/>
          <p:nvPr/>
        </p:nvSpPr>
        <p:spPr>
          <a:xfrm>
            <a:off x="405843" y="1115786"/>
            <a:ext cx="3473851" cy="4626428"/>
          </a:xfrm>
          <a:prstGeom prst="rect">
            <a:avLst/>
          </a:prstGeom>
          <a:noFill/>
          <a:ln>
            <a:noFill/>
          </a:ln>
        </p:spPr>
        <p:txBody>
          <a:bodyPr anchorCtr="0" anchor="ctr" bIns="45700" lIns="91425" spcFirstLastPara="1" rIns="91425" wrap="square" tIns="45700">
            <a:normAutofit/>
          </a:bodyPr>
          <a:lstStyle/>
          <a:p>
            <a:pPr indent="0" lvl="0" marL="0" marR="0" rtl="0" algn="r">
              <a:lnSpc>
                <a:spcPct val="90000"/>
              </a:lnSpc>
              <a:spcBef>
                <a:spcPts val="0"/>
              </a:spcBef>
              <a:spcAft>
                <a:spcPts val="0"/>
              </a:spcAft>
              <a:buNone/>
            </a:pPr>
            <a:r>
              <a:rPr lang="en-US" sz="4000">
                <a:solidFill>
                  <a:srgbClr val="F2F2F2"/>
                </a:solidFill>
                <a:latin typeface="Corbel"/>
                <a:ea typeface="Corbel"/>
                <a:cs typeface="Corbel"/>
                <a:sym typeface="Corbel"/>
              </a:rPr>
              <a:t>DATA PLAN</a:t>
            </a:r>
            <a:endParaRPr/>
          </a:p>
        </p:txBody>
      </p:sp>
      <p:cxnSp>
        <p:nvCxnSpPr>
          <p:cNvPr id="192" name="Google Shape;192;p6"/>
          <p:cNvCxnSpPr/>
          <p:nvPr/>
        </p:nvCxnSpPr>
        <p:spPr>
          <a:xfrm>
            <a:off x="4654296" y="2032907"/>
            <a:ext cx="0" cy="2792186"/>
          </a:xfrm>
          <a:prstGeom prst="straightConnector1">
            <a:avLst/>
          </a:prstGeom>
          <a:noFill/>
          <a:ln cap="flat" cmpd="sng" w="12700">
            <a:solidFill>
              <a:schemeClr val="accent1"/>
            </a:solidFill>
            <a:prstDash val="solid"/>
            <a:miter lim="800000"/>
            <a:headEnd len="sm" w="sm" type="none"/>
            <a:tailEnd len="sm" w="sm" type="none"/>
          </a:ln>
        </p:spPr>
      </p:cxnSp>
      <p:sp>
        <p:nvSpPr>
          <p:cNvPr id="193" name="Google Shape;193;p6"/>
          <p:cNvSpPr txBox="1"/>
          <p:nvPr/>
        </p:nvSpPr>
        <p:spPr>
          <a:xfrm>
            <a:off x="5023055" y="981308"/>
            <a:ext cx="6931050" cy="5106594"/>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2F2F2"/>
              </a:buClr>
              <a:buSzPts val="1800"/>
              <a:buFont typeface="Arial"/>
              <a:buChar char="•"/>
            </a:pPr>
            <a:r>
              <a:rPr lang="en-US" sz="1800">
                <a:solidFill>
                  <a:srgbClr val="F2F2F2"/>
                </a:solidFill>
                <a:latin typeface="Times New Roman"/>
                <a:ea typeface="Times New Roman"/>
                <a:cs typeface="Times New Roman"/>
                <a:sym typeface="Times New Roman"/>
              </a:rPr>
              <a:t>The Dataset is taken from datacamp/careerhub-data from Github repository and also in kaggle</a:t>
            </a:r>
            <a:endParaRPr/>
          </a:p>
          <a:p>
            <a:pPr indent="0" lvl="0" marL="0" marR="0" rtl="0" algn="l">
              <a:lnSpc>
                <a:spcPct val="90000"/>
              </a:lnSpc>
              <a:spcBef>
                <a:spcPts val="600"/>
              </a:spcBef>
              <a:spcAft>
                <a:spcPts val="0"/>
              </a:spcAft>
              <a:buNone/>
            </a:pPr>
            <a:r>
              <a:rPr lang="en-US" sz="1800">
                <a:solidFill>
                  <a:srgbClr val="F2F2F2"/>
                </a:solidFill>
                <a:latin typeface="Times New Roman"/>
                <a:ea typeface="Times New Roman"/>
                <a:cs typeface="Times New Roman"/>
                <a:sym typeface="Times New Roman"/>
              </a:rPr>
              <a:t>Link_github: </a:t>
            </a:r>
            <a:r>
              <a:rPr lang="en-US" sz="1800" u="sng">
                <a:solidFill>
                  <a:srgbClr val="F2F2F2"/>
                </a:solidFill>
                <a:latin typeface="Times New Roman"/>
                <a:ea typeface="Times New Roman"/>
                <a:cs typeface="Times New Roman"/>
                <a:sym typeface="Times New Roman"/>
                <a:hlinkClick r:id="rId4">
                  <a:extLst>
                    <a:ext uri="{A12FA001-AC4F-418D-AE19-62706E023703}">
                      <ahyp:hlinkClr val="tx"/>
                    </a:ext>
                  </a:extLst>
                </a:hlinkClick>
              </a:rPr>
              <a:t>https://github.com/datacamp/careerhub-data/tree/master/BMW Used Car Sales</a:t>
            </a:r>
            <a:endParaRPr sz="18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None/>
            </a:pPr>
            <a:r>
              <a:t/>
            </a:r>
            <a:endParaRPr sz="18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None/>
            </a:pPr>
            <a:r>
              <a:rPr lang="en-US" sz="1800">
                <a:solidFill>
                  <a:srgbClr val="F2F2F2"/>
                </a:solidFill>
                <a:latin typeface="Times New Roman"/>
                <a:ea typeface="Times New Roman"/>
                <a:cs typeface="Times New Roman"/>
                <a:sym typeface="Times New Roman"/>
              </a:rPr>
              <a:t>Link_kaggle: https://www.kaggle.com/code/celestioushawk/bmw-car-price-prediction/input?select=bmw.csv</a:t>
            </a:r>
            <a:endParaRPr sz="18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None/>
            </a:pPr>
            <a:r>
              <a:t/>
            </a:r>
            <a:endParaRPr sz="18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Clr>
                <a:srgbClr val="F2F2F2"/>
              </a:buClr>
              <a:buSzPts val="1800"/>
              <a:buFont typeface="Arial"/>
              <a:buChar char="•"/>
            </a:pPr>
            <a:r>
              <a:rPr lang="en-US" sz="1800">
                <a:solidFill>
                  <a:srgbClr val="F2F2F2"/>
                </a:solidFill>
                <a:latin typeface="Times New Roman"/>
                <a:ea typeface="Times New Roman"/>
                <a:cs typeface="Times New Roman"/>
                <a:sym typeface="Times New Roman"/>
              </a:rPr>
              <a:t>Scale = 10,782 rows × 9 columns</a:t>
            </a:r>
            <a:endParaRPr/>
          </a:p>
          <a:p>
            <a:pPr indent="0" lvl="0" marL="0" marR="0" rtl="0" algn="l">
              <a:lnSpc>
                <a:spcPct val="90000"/>
              </a:lnSpc>
              <a:spcBef>
                <a:spcPts val="600"/>
              </a:spcBef>
              <a:spcAft>
                <a:spcPts val="0"/>
              </a:spcAft>
              <a:buNone/>
            </a:pPr>
            <a:r>
              <a:t/>
            </a:r>
            <a:endParaRPr sz="18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Clr>
                <a:srgbClr val="F2F2F2"/>
              </a:buClr>
              <a:buSzPts val="1800"/>
              <a:buFont typeface="Arial"/>
              <a:buChar char="•"/>
            </a:pPr>
            <a:r>
              <a:rPr lang="en-US" sz="1800">
                <a:solidFill>
                  <a:srgbClr val="F2F2F2"/>
                </a:solidFill>
                <a:latin typeface="Times New Roman"/>
                <a:ea typeface="Times New Roman"/>
                <a:cs typeface="Times New Roman"/>
                <a:sym typeface="Times New Roman"/>
              </a:rPr>
              <a:t>It contains 8 input variables features ) and 1 output variable (target) . </a:t>
            </a:r>
            <a:endParaRPr/>
          </a:p>
          <a:p>
            <a:pPr indent="0" lvl="0" marL="0" marR="0" rtl="0" algn="l">
              <a:lnSpc>
                <a:spcPct val="90000"/>
              </a:lnSpc>
              <a:spcBef>
                <a:spcPts val="600"/>
              </a:spcBef>
              <a:spcAft>
                <a:spcPts val="0"/>
              </a:spcAft>
              <a:buClr>
                <a:srgbClr val="F2F2F2"/>
              </a:buClr>
              <a:buSzPts val="1800"/>
              <a:buFont typeface="Arial"/>
              <a:buChar char="•"/>
            </a:pPr>
            <a:r>
              <a:rPr lang="en-US" sz="1800">
                <a:solidFill>
                  <a:srgbClr val="F2F2F2"/>
                </a:solidFill>
                <a:latin typeface="Times New Roman"/>
                <a:ea typeface="Times New Roman"/>
                <a:cs typeface="Times New Roman"/>
                <a:sym typeface="Times New Roman"/>
              </a:rPr>
              <a:t>The target variable is the Price column</a:t>
            </a:r>
            <a:endParaRPr/>
          </a:p>
          <a:p>
            <a:pPr indent="114300" lvl="0" marL="0" marR="0" rtl="0" algn="l">
              <a:lnSpc>
                <a:spcPct val="90000"/>
              </a:lnSpc>
              <a:spcBef>
                <a:spcPts val="600"/>
              </a:spcBef>
              <a:spcAft>
                <a:spcPts val="0"/>
              </a:spcAft>
              <a:buClr>
                <a:schemeClr val="lt1"/>
              </a:buClr>
              <a:buSzPts val="1800"/>
              <a:buFont typeface="Arial"/>
              <a:buNone/>
            </a:pPr>
            <a:r>
              <a:t/>
            </a:r>
            <a:endParaRPr sz="18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Clr>
                <a:srgbClr val="F2F2F2"/>
              </a:buClr>
              <a:buSzPts val="1800"/>
              <a:buFont typeface="Arial"/>
              <a:buChar char="•"/>
            </a:pPr>
            <a:r>
              <a:rPr b="1" lang="en-US" sz="1800">
                <a:solidFill>
                  <a:srgbClr val="F2F2F2"/>
                </a:solidFill>
                <a:latin typeface="Times New Roman"/>
                <a:ea typeface="Times New Roman"/>
                <a:cs typeface="Times New Roman"/>
                <a:sym typeface="Times New Roman"/>
              </a:rPr>
              <a:t>Features information:</a:t>
            </a:r>
            <a:endParaRPr/>
          </a:p>
          <a:p>
            <a:pPr indent="0" lvl="0" marL="0" marR="0" rtl="0" algn="l">
              <a:lnSpc>
                <a:spcPct val="90000"/>
              </a:lnSpc>
              <a:spcBef>
                <a:spcPts val="600"/>
              </a:spcBef>
              <a:spcAft>
                <a:spcPts val="0"/>
              </a:spcAft>
              <a:buNone/>
            </a:pPr>
            <a:r>
              <a:rPr lang="en-US" sz="1800">
                <a:solidFill>
                  <a:srgbClr val="F2F2F2"/>
                </a:solidFill>
                <a:latin typeface="Times New Roman"/>
                <a:ea typeface="Times New Roman"/>
                <a:cs typeface="Times New Roman"/>
                <a:sym typeface="Times New Roman"/>
              </a:rPr>
              <a:t>	model(Categorical) ,year (Numerical) , mileage (Numerical) ,mpg(Numerical) , Fuel Type(Categorical), transmission (Categorical) , tax (Numerical) ,engine Size (Numerical)</a:t>
            </a:r>
            <a:endParaRPr/>
          </a:p>
          <a:p>
            <a:pPr indent="114300" lvl="0" marL="0" marR="0" rtl="0" algn="l">
              <a:lnSpc>
                <a:spcPct val="90000"/>
              </a:lnSpc>
              <a:spcBef>
                <a:spcPts val="600"/>
              </a:spcBef>
              <a:spcAft>
                <a:spcPts val="0"/>
              </a:spcAft>
              <a:buClr>
                <a:schemeClr val="lt1"/>
              </a:buClr>
              <a:buSzPts val="1800"/>
              <a:buFont typeface="Arial"/>
              <a:buNone/>
            </a:pPr>
            <a:r>
              <a:t/>
            </a:r>
            <a:endParaRPr sz="1800">
              <a:solidFill>
                <a:srgbClr val="F2F2F2"/>
              </a:solidFill>
              <a:latin typeface="Times New Roman"/>
              <a:ea typeface="Times New Roman"/>
              <a:cs typeface="Times New Roman"/>
              <a:sym typeface="Times New Roman"/>
            </a:endParaRPr>
          </a:p>
          <a:p>
            <a:pPr indent="0" lvl="0" marL="0" marR="0" rtl="0" algn="l">
              <a:lnSpc>
                <a:spcPct val="90000"/>
              </a:lnSpc>
              <a:spcBef>
                <a:spcPts val="600"/>
              </a:spcBef>
              <a:spcAft>
                <a:spcPts val="0"/>
              </a:spcAft>
              <a:buClr>
                <a:srgbClr val="F2F2F2"/>
              </a:buClr>
              <a:buSzPts val="1800"/>
              <a:buFont typeface="Arial"/>
              <a:buChar char="•"/>
            </a:pPr>
            <a:r>
              <a:rPr b="1" lang="en-US" sz="1800">
                <a:solidFill>
                  <a:srgbClr val="F2F2F2"/>
                </a:solidFill>
                <a:latin typeface="Times New Roman"/>
                <a:ea typeface="Times New Roman"/>
                <a:cs typeface="Times New Roman"/>
                <a:sym typeface="Times New Roman"/>
              </a:rPr>
              <a:t>Target information:</a:t>
            </a:r>
            <a:endParaRPr/>
          </a:p>
          <a:p>
            <a:pPr indent="0" lvl="0" marL="0" marR="0" rtl="0" algn="l">
              <a:lnSpc>
                <a:spcPct val="90000"/>
              </a:lnSpc>
              <a:spcBef>
                <a:spcPts val="600"/>
              </a:spcBef>
              <a:spcAft>
                <a:spcPts val="0"/>
              </a:spcAft>
              <a:buNone/>
            </a:pPr>
            <a:r>
              <a:rPr lang="en-US" sz="1800">
                <a:solidFill>
                  <a:srgbClr val="F2F2F2"/>
                </a:solidFill>
                <a:latin typeface="Times New Roman"/>
                <a:ea typeface="Times New Roman"/>
                <a:cs typeface="Times New Roman"/>
                <a:sym typeface="Times New Roman"/>
              </a:rPr>
              <a:t>	price (Numerical) - price of the car in US dollars</a:t>
            </a:r>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type="title"/>
          </p:nvPr>
        </p:nvSpPr>
        <p:spPr>
          <a:xfrm>
            <a:off x="838200" y="1164139"/>
            <a:ext cx="10515600" cy="1611984"/>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EDEDED"/>
              </a:buClr>
              <a:buSzPct val="100000"/>
              <a:buFont typeface="Times New Roman"/>
              <a:buNone/>
            </a:pPr>
            <a:br>
              <a:rPr b="1" lang="en-US" sz="3100">
                <a:latin typeface="Times New Roman"/>
                <a:ea typeface="Times New Roman"/>
                <a:cs typeface="Times New Roman"/>
                <a:sym typeface="Times New Roman"/>
              </a:rPr>
            </a:br>
            <a:r>
              <a:rPr b="1" lang="en-US" sz="3100">
                <a:latin typeface="Times New Roman"/>
                <a:ea typeface="Times New Roman"/>
                <a:cs typeface="Times New Roman"/>
                <a:sym typeface="Times New Roman"/>
              </a:rPr>
              <a:t>PROJECT OVERVIEW</a:t>
            </a:r>
            <a:br>
              <a:rPr b="1" lang="en-US" sz="2000">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r>
              <a:rPr lang="en-US" sz="2200">
                <a:latin typeface="Times New Roman"/>
                <a:ea typeface="Times New Roman"/>
                <a:cs typeface="Times New Roman"/>
                <a:sym typeface="Times New Roman"/>
              </a:rPr>
              <a:t>The used car price prediction system utilizes machine learning algorithms to accurately estimate the price of BMW cars in the used car market. The model takes into account various factors such as the car's age, mileage, condition, and features to generate a predicted price. The key steps and components of the model are as follows:</a:t>
            </a:r>
            <a:br>
              <a:rPr lang="en-US" sz="2700">
                <a:latin typeface="Times New Roman"/>
                <a:ea typeface="Times New Roman"/>
                <a:cs typeface="Times New Roman"/>
                <a:sym typeface="Times New Roman"/>
              </a:rPr>
            </a:br>
            <a:br>
              <a:rPr lang="en-US" sz="2700"/>
            </a:br>
            <a:br>
              <a:rPr b="1" lang="en-US" sz="2000">
                <a:latin typeface="Times New Roman"/>
                <a:ea typeface="Times New Roman"/>
                <a:cs typeface="Times New Roman"/>
                <a:sym typeface="Times New Roman"/>
              </a:rPr>
            </a:br>
            <a:br>
              <a:rPr b="1" lang="en-US" sz="2000">
                <a:latin typeface="Times New Roman"/>
                <a:ea typeface="Times New Roman"/>
                <a:cs typeface="Times New Roman"/>
                <a:sym typeface="Times New Roman"/>
              </a:rPr>
            </a:br>
            <a:endParaRPr b="1" sz="2000">
              <a:latin typeface="Times New Roman"/>
              <a:ea typeface="Times New Roman"/>
              <a:cs typeface="Times New Roman"/>
              <a:sym typeface="Times New Roman"/>
            </a:endParaRPr>
          </a:p>
        </p:txBody>
      </p:sp>
      <p:sp>
        <p:nvSpPr>
          <p:cNvPr id="199" name="Google Shape;199;p7"/>
          <p:cNvSpPr txBox="1"/>
          <p:nvPr>
            <p:ph idx="1" type="body"/>
          </p:nvPr>
        </p:nvSpPr>
        <p:spPr>
          <a:xfrm>
            <a:off x="1275722" y="3247463"/>
            <a:ext cx="2809188" cy="31415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DEDED"/>
              </a:buClr>
              <a:buSzPts val="2000"/>
              <a:buNone/>
            </a:pPr>
            <a:r>
              <a:rPr b="1" lang="en-US" sz="2000">
                <a:latin typeface="Times New Roman"/>
                <a:ea typeface="Times New Roman"/>
                <a:cs typeface="Times New Roman"/>
                <a:sym typeface="Times New Roman"/>
              </a:rPr>
              <a:t>Data Collection</a:t>
            </a:r>
            <a:endParaRPr/>
          </a:p>
          <a:p>
            <a:pPr indent="0" lvl="0" marL="0" rtl="0" algn="l">
              <a:lnSpc>
                <a:spcPct val="90000"/>
              </a:lnSpc>
              <a:spcBef>
                <a:spcPts val="0"/>
              </a:spcBef>
              <a:spcAft>
                <a:spcPts val="0"/>
              </a:spcAft>
              <a:buClr>
                <a:srgbClr val="EDEDED"/>
              </a:buClr>
              <a:buSzPts val="2000"/>
              <a:buNone/>
            </a:pPr>
            <a:r>
              <a:t/>
            </a:r>
            <a:endParaRPr b="1" sz="2000">
              <a:latin typeface="Times New Roman"/>
              <a:ea typeface="Times New Roman"/>
              <a:cs typeface="Times New Roman"/>
              <a:sym typeface="Times New Roman"/>
            </a:endParaRPr>
          </a:p>
          <a:p>
            <a:pPr indent="0" lvl="0" marL="0" rtl="0" algn="l">
              <a:lnSpc>
                <a:spcPct val="90000"/>
              </a:lnSpc>
              <a:spcBef>
                <a:spcPts val="0"/>
              </a:spcBef>
              <a:spcAft>
                <a:spcPts val="0"/>
              </a:spcAft>
              <a:buClr>
                <a:srgbClr val="EDEDED"/>
              </a:buClr>
              <a:buSzPts val="2000"/>
              <a:buNone/>
            </a:pPr>
            <a:r>
              <a:rPr lang="en-US" sz="2000">
                <a:latin typeface="Times New Roman"/>
                <a:ea typeface="Times New Roman"/>
                <a:cs typeface="Times New Roman"/>
                <a:sym typeface="Times New Roman"/>
              </a:rPr>
              <a:t>Collect a large dataset of historical BMW car sales data, including information on the car's specifications, condition, and selling price.</a:t>
            </a:r>
            <a:endParaRPr/>
          </a:p>
          <a:p>
            <a:pPr indent="-25400" lvl="0" marL="228600" rtl="0" algn="l">
              <a:lnSpc>
                <a:spcPct val="90000"/>
              </a:lnSpc>
              <a:spcBef>
                <a:spcPts val="1000"/>
              </a:spcBef>
              <a:spcAft>
                <a:spcPts val="0"/>
              </a:spcAft>
              <a:buClr>
                <a:srgbClr val="EDEDED"/>
              </a:buClr>
              <a:buSzPts val="3200"/>
              <a:buNone/>
            </a:pPr>
            <a:r>
              <a:t/>
            </a:r>
            <a:endParaRPr sz="3200"/>
          </a:p>
        </p:txBody>
      </p:sp>
      <p:sp>
        <p:nvSpPr>
          <p:cNvPr id="200" name="Google Shape;200;p7"/>
          <p:cNvSpPr txBox="1"/>
          <p:nvPr/>
        </p:nvSpPr>
        <p:spPr>
          <a:xfrm>
            <a:off x="5018989" y="3247463"/>
            <a:ext cx="2583729"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imes New Roman"/>
                <a:ea typeface="Times New Roman"/>
                <a:cs typeface="Times New Roman"/>
                <a:sym typeface="Times New Roman"/>
              </a:rPr>
              <a:t>Data Cleaning</a:t>
            </a:r>
            <a:endParaRPr/>
          </a:p>
          <a:p>
            <a:pPr indent="0" lvl="0" marL="0" marR="0" rtl="0" algn="l">
              <a:spcBef>
                <a:spcPts val="0"/>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Clean and preprocess the collected data, removing any outliers or missing values, and encoding categorical variables.</a:t>
            </a:r>
            <a:endParaRPr/>
          </a:p>
          <a:p>
            <a:pPr indent="0" lvl="0" marL="0" marR="0" rtl="0" algn="l">
              <a:spcBef>
                <a:spcPts val="0"/>
              </a:spcBef>
              <a:spcAft>
                <a:spcPts val="0"/>
              </a:spcAft>
              <a:buNone/>
            </a:pPr>
            <a:r>
              <a:t/>
            </a:r>
            <a:endParaRPr sz="2000">
              <a:solidFill>
                <a:schemeClr val="lt1"/>
              </a:solidFill>
              <a:latin typeface="Corbel"/>
              <a:ea typeface="Corbel"/>
              <a:cs typeface="Corbel"/>
              <a:sym typeface="Corbel"/>
            </a:endParaRPr>
          </a:p>
        </p:txBody>
      </p:sp>
      <p:sp>
        <p:nvSpPr>
          <p:cNvPr id="201" name="Google Shape;201;p7"/>
          <p:cNvSpPr txBox="1"/>
          <p:nvPr/>
        </p:nvSpPr>
        <p:spPr>
          <a:xfrm>
            <a:off x="8644418" y="3247463"/>
            <a:ext cx="227186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imes New Roman"/>
                <a:ea typeface="Times New Roman"/>
                <a:cs typeface="Times New Roman"/>
                <a:sym typeface="Times New Roman"/>
              </a:rPr>
              <a:t>Feature Engineering</a:t>
            </a:r>
            <a:endParaRPr/>
          </a:p>
          <a:p>
            <a:pPr indent="0" lvl="0" marL="0" marR="0" rtl="0" algn="l">
              <a:spcBef>
                <a:spcPts val="0"/>
              </a:spcBef>
              <a:spcAft>
                <a:spcPts val="0"/>
              </a:spcAft>
              <a:buNone/>
            </a:pPr>
            <a:r>
              <a:t/>
            </a:r>
            <a:endParaRPr b="1" sz="20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000">
                <a:solidFill>
                  <a:schemeClr val="lt1"/>
                </a:solidFill>
                <a:latin typeface="Times New Roman"/>
                <a:ea typeface="Times New Roman"/>
                <a:cs typeface="Times New Roman"/>
                <a:sym typeface="Times New Roman"/>
              </a:rPr>
              <a:t>Extract relevant features from the dataset, such as the car's age, mileage, and additional features</a:t>
            </a:r>
            <a:endParaRPr sz="2000">
              <a:solidFill>
                <a:schemeClr val="lt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idx="2" type="body"/>
          </p:nvPr>
        </p:nvSpPr>
        <p:spPr>
          <a:xfrm>
            <a:off x="4709444" y="1336765"/>
            <a:ext cx="3557330" cy="41760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DEDED"/>
              </a:buClr>
              <a:buSzPts val="2400"/>
              <a:buNone/>
            </a:pPr>
            <a:r>
              <a:rPr b="1" lang="en-US" sz="2400">
                <a:latin typeface="Times New Roman"/>
                <a:ea typeface="Times New Roman"/>
                <a:cs typeface="Times New Roman"/>
                <a:sym typeface="Times New Roman"/>
              </a:rPr>
              <a:t>Model Evaluation</a:t>
            </a:r>
            <a:endParaRPr b="1"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EDEDED"/>
              </a:buClr>
              <a:buSzPts val="2400"/>
              <a:buFont typeface="Arial"/>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EDEDED"/>
              </a:buClr>
              <a:buSzPts val="2400"/>
              <a:buNone/>
            </a:pPr>
            <a:r>
              <a:rPr lang="en-US" sz="2400">
                <a:latin typeface="Times New Roman"/>
                <a:ea typeface="Times New Roman"/>
                <a:cs typeface="Times New Roman"/>
                <a:sym typeface="Times New Roman"/>
              </a:rPr>
              <a:t>Evaluate the trained model using the testing data, measuring its performance metrics such as mean absolute error or root mean squared error.</a:t>
            </a:r>
            <a:endParaRPr/>
          </a:p>
          <a:p>
            <a:pPr indent="0" lvl="0" marL="0" rtl="0" algn="l">
              <a:lnSpc>
                <a:spcPct val="90000"/>
              </a:lnSpc>
              <a:spcBef>
                <a:spcPts val="1000"/>
              </a:spcBef>
              <a:spcAft>
                <a:spcPts val="0"/>
              </a:spcAft>
              <a:buClr>
                <a:srgbClr val="EDEDED"/>
              </a:buClr>
              <a:buSzPts val="2400"/>
              <a:buNone/>
            </a:pPr>
            <a:r>
              <a:t/>
            </a:r>
            <a:endParaRPr sz="2400"/>
          </a:p>
        </p:txBody>
      </p:sp>
      <p:sp>
        <p:nvSpPr>
          <p:cNvPr id="207" name="Google Shape;207;p8"/>
          <p:cNvSpPr txBox="1"/>
          <p:nvPr>
            <p:ph idx="6" type="body"/>
          </p:nvPr>
        </p:nvSpPr>
        <p:spPr>
          <a:xfrm>
            <a:off x="8378193" y="1336765"/>
            <a:ext cx="3557330" cy="40346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EDEDED"/>
              </a:buClr>
              <a:buSzPts val="2400"/>
              <a:buNone/>
            </a:pPr>
            <a:r>
              <a:rPr b="1" lang="en-US" sz="2400">
                <a:latin typeface="Times New Roman"/>
                <a:ea typeface="Times New Roman"/>
                <a:cs typeface="Times New Roman"/>
                <a:sym typeface="Times New Roman"/>
              </a:rPr>
              <a:t>Continuous Improvement</a:t>
            </a:r>
            <a:endParaRPr b="1"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EDEDED"/>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EDEDED"/>
              </a:buClr>
              <a:buSzPts val="2400"/>
              <a:buNone/>
            </a:pPr>
            <a:r>
              <a:rPr lang="en-US" sz="2400">
                <a:latin typeface="Times New Roman"/>
                <a:ea typeface="Times New Roman"/>
                <a:cs typeface="Times New Roman"/>
                <a:sym typeface="Times New Roman"/>
              </a:rPr>
              <a:t>Continuously monitor and update the model to improve its accuracy and performance based on new data and user rating.</a:t>
            </a:r>
            <a:endParaRPr/>
          </a:p>
          <a:p>
            <a:pPr indent="0" lvl="0" marL="0" rtl="0" algn="l">
              <a:lnSpc>
                <a:spcPct val="90000"/>
              </a:lnSpc>
              <a:spcBef>
                <a:spcPts val="1000"/>
              </a:spcBef>
              <a:spcAft>
                <a:spcPts val="0"/>
              </a:spcAft>
              <a:buClr>
                <a:srgbClr val="EDEDED"/>
              </a:buClr>
              <a:buSzPts val="1400"/>
              <a:buNone/>
            </a:pPr>
            <a:r>
              <a:t/>
            </a:r>
            <a:endParaRPr/>
          </a:p>
        </p:txBody>
      </p:sp>
      <p:sp>
        <p:nvSpPr>
          <p:cNvPr id="208" name="Google Shape;208;p8"/>
          <p:cNvSpPr txBox="1"/>
          <p:nvPr/>
        </p:nvSpPr>
        <p:spPr>
          <a:xfrm>
            <a:off x="546409" y="1324232"/>
            <a:ext cx="3668700" cy="3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Model Training</a:t>
            </a:r>
            <a:endParaRPr/>
          </a:p>
          <a:p>
            <a:pPr indent="0" lvl="0" marL="0" marR="0" rtl="0" algn="l">
              <a:spcBef>
                <a:spcPts val="0"/>
              </a:spcBef>
              <a:spcAft>
                <a:spcPts val="0"/>
              </a:spcAft>
              <a:buNone/>
            </a:pPr>
            <a:r>
              <a:t/>
            </a:r>
            <a:endParaRPr b="1" sz="2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Split the dataset into training and testing sets.</a:t>
            </a:r>
            <a:endParaRPr/>
          </a:p>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Train a machine learning model like random forest regression algorithm, using the training data.</a:t>
            </a:r>
            <a:endParaRPr/>
          </a:p>
          <a:p>
            <a:pPr indent="0" lvl="0" marL="0" marR="0" rtl="0" algn="l">
              <a:spcBef>
                <a:spcPts val="0"/>
              </a:spcBef>
              <a:spcAft>
                <a:spcPts val="0"/>
              </a:spcAft>
              <a:buNone/>
            </a:pPr>
            <a:r>
              <a:t/>
            </a:r>
            <a:endParaRPr sz="2400">
              <a:solidFill>
                <a:schemeClr val="lt1"/>
              </a:solidFill>
              <a:latin typeface="Corbel"/>
              <a:ea typeface="Corbel"/>
              <a:cs typeface="Corbel"/>
              <a:sym typeface="Corbel"/>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A screenshot of a graph&#10;&#10;Description automatically generated" id="213" name="Google Shape;213;p9"/>
          <p:cNvPicPr preferRelativeResize="0"/>
          <p:nvPr/>
        </p:nvPicPr>
        <p:blipFill rotWithShape="1">
          <a:blip r:embed="rId3">
            <a:alphaModFix/>
          </a:blip>
          <a:srcRect b="0" l="0" r="0" t="4684"/>
          <a:stretch/>
        </p:blipFill>
        <p:spPr>
          <a:xfrm>
            <a:off x="1524000" y="1166192"/>
            <a:ext cx="9319146" cy="2395330"/>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214" name="Google Shape;214;p9"/>
          <p:cNvSpPr txBox="1"/>
          <p:nvPr/>
        </p:nvSpPr>
        <p:spPr>
          <a:xfrm>
            <a:off x="1404731" y="540890"/>
            <a:ext cx="52034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MARKET ANALYSIS</a:t>
            </a:r>
            <a:endParaRPr/>
          </a:p>
        </p:txBody>
      </p:sp>
      <p:sp>
        <p:nvSpPr>
          <p:cNvPr id="215" name="Google Shape;215;p9"/>
          <p:cNvSpPr txBox="1"/>
          <p:nvPr/>
        </p:nvSpPr>
        <p:spPr>
          <a:xfrm>
            <a:off x="1404730" y="4032118"/>
            <a:ext cx="9438415"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Times New Roman"/>
                <a:ea typeface="Times New Roman"/>
                <a:cs typeface="Times New Roman"/>
                <a:sym typeface="Times New Roman"/>
              </a:rPr>
              <a:t>Market Trends</a:t>
            </a:r>
            <a:endParaRPr/>
          </a:p>
          <a:p>
            <a:pPr indent="0" lvl="0" marL="0" marR="0" rtl="0" algn="l">
              <a:spcBef>
                <a:spcPts val="0"/>
              </a:spcBef>
              <a:spcAft>
                <a:spcPts val="0"/>
              </a:spcAft>
              <a:buNone/>
            </a:pPr>
            <a:r>
              <a:t/>
            </a:r>
            <a:endParaRPr b="1" sz="2000">
              <a:solidFill>
                <a:schemeClr val="lt1"/>
              </a:solidFill>
              <a:latin typeface="Times New Roman"/>
              <a:ea typeface="Times New Roman"/>
              <a:cs typeface="Times New Roman"/>
              <a:sym typeface="Times New Roman"/>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The number of used cars sold has been steadily increasing over the years, indicating a growing demand in the market.</a:t>
            </a:r>
            <a:endParaRPr/>
          </a:p>
          <a:p>
            <a:pPr indent="0" lvl="0" marL="0" marR="0" rtl="0" algn="l">
              <a:spcBef>
                <a:spcPts val="0"/>
              </a:spcBef>
              <a:spcAft>
                <a:spcPts val="0"/>
              </a:spcAft>
              <a:buNone/>
            </a:pPr>
            <a:r>
              <a:t/>
            </a:r>
            <a:endParaRPr sz="2000">
              <a:solidFill>
                <a:schemeClr val="lt1"/>
              </a:solidFill>
              <a:latin typeface="Times New Roman"/>
              <a:ea typeface="Times New Roman"/>
              <a:cs typeface="Times New Roman"/>
              <a:sym typeface="Times New Roman"/>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Times New Roman"/>
                <a:ea typeface="Times New Roman"/>
                <a:cs typeface="Times New Roman"/>
                <a:sym typeface="Times New Roman"/>
              </a:rPr>
              <a:t>The average price of used cars has also been rising, reflecting the overall increase in car prices.</a:t>
            </a:r>
            <a:endParaRPr/>
          </a:p>
        </p:txBody>
      </p:sp>
    </p:spTree>
  </p:cSld>
  <p:clrMapOvr>
    <a:masterClrMapping/>
  </p:clrMapOvr>
  <p:transition spd="slow">
    <p:randomBar dir="vert"/>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2024-03-28T14:14:33Z</dcterms:created>
  <dc:creator>Sri Sakticharan Nirmal Kumar</dc:creator>
</cp:coreProperties>
</file>