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17"/>
  </p:notesMasterIdLst>
  <p:sldIdLst>
    <p:sldId id="256" r:id="rId2"/>
    <p:sldId id="257" r:id="rId3"/>
    <p:sldId id="258" r:id="rId4"/>
    <p:sldId id="259" r:id="rId5"/>
    <p:sldId id="260" r:id="rId6"/>
    <p:sldId id="261" r:id="rId7"/>
    <p:sldId id="271" r:id="rId8"/>
    <p:sldId id="272" r:id="rId9"/>
    <p:sldId id="273" r:id="rId10"/>
    <p:sldId id="274" r:id="rId11"/>
    <p:sldId id="262" r:id="rId12"/>
    <p:sldId id="263" r:id="rId13"/>
    <p:sldId id="270" r:id="rId14"/>
    <p:sldId id="265"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3" autoAdjust="0"/>
    <p:restoredTop sz="84014"/>
  </p:normalViewPr>
  <p:slideViewPr>
    <p:cSldViewPr snapToGrid="0">
      <p:cViewPr varScale="1">
        <p:scale>
          <a:sx n="102" d="100"/>
          <a:sy n="102" d="100"/>
        </p:scale>
        <p:origin x="9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DBFE30-88B9-224F-8FE8-4F5B0EB61B2F}" type="datetimeFigureOut">
              <a:rPr lang="en-US" smtClean="0"/>
              <a:t>4/25/24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9DE9E-8262-AD43-A71F-294CC3A22F6E}" type="slidenum">
              <a:rPr lang="en-US" smtClean="0"/>
              <a:t>‹#›</a:t>
            </a:fld>
            <a:endParaRPr lang="en-US"/>
          </a:p>
        </p:txBody>
      </p:sp>
    </p:spTree>
    <p:extLst>
      <p:ext uri="{BB962C8B-B14F-4D97-AF65-F5344CB8AC3E}">
        <p14:creationId xmlns:p14="http://schemas.microsoft.com/office/powerpoint/2010/main" val="1097872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E9DE9E-8262-AD43-A71F-294CC3A22F6E}" type="slidenum">
              <a:rPr lang="en-US" smtClean="0"/>
              <a:t>1</a:t>
            </a:fld>
            <a:endParaRPr lang="en-US"/>
          </a:p>
        </p:txBody>
      </p:sp>
    </p:spTree>
    <p:extLst>
      <p:ext uri="{BB962C8B-B14F-4D97-AF65-F5344CB8AC3E}">
        <p14:creationId xmlns:p14="http://schemas.microsoft.com/office/powerpoint/2010/main" val="3811160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0D0D0D"/>
                </a:solidFill>
                <a:effectLst/>
                <a:latin typeface="Söhne"/>
              </a:rPr>
              <a:t>Making Predictions: </a:t>
            </a:r>
            <a:r>
              <a:rPr lang="en-US" b="0" i="0" dirty="0">
                <a:solidFill>
                  <a:srgbClr val="0D0D0D"/>
                </a:solidFill>
                <a:effectLst/>
                <a:latin typeface="Söhne"/>
              </a:rPr>
              <a:t>We use our best model to guess the prices of cars in our test dataset.</a:t>
            </a:r>
          </a:p>
          <a:p>
            <a:pPr algn="l">
              <a:buFont typeface="+mj-lt"/>
              <a:buAutoNum type="arabicPeriod"/>
            </a:pPr>
            <a:r>
              <a:rPr lang="en-US" b="1" i="0" dirty="0">
                <a:solidFill>
                  <a:srgbClr val="0D0D0D"/>
                </a:solidFill>
                <a:effectLst/>
                <a:latin typeface="Söhne"/>
              </a:rPr>
              <a:t>Adjusting </a:t>
            </a:r>
            <a:r>
              <a:rPr lang="en-US" b="1" i="0" dirty="0" err="1">
                <a:solidFill>
                  <a:srgbClr val="0D0D0D"/>
                </a:solidFill>
                <a:effectLst/>
                <a:latin typeface="Söhne"/>
              </a:rPr>
              <a:t>Predictions:</a:t>
            </a:r>
            <a:r>
              <a:rPr lang="en-US" b="0" i="0" dirty="0" err="1">
                <a:solidFill>
                  <a:srgbClr val="0D0D0D"/>
                </a:solidFill>
                <a:effectLst/>
                <a:latin typeface="Söhne"/>
              </a:rPr>
              <a:t>If</a:t>
            </a:r>
            <a:r>
              <a:rPr lang="en-US" b="0" i="0" dirty="0">
                <a:solidFill>
                  <a:srgbClr val="0D0D0D"/>
                </a:solidFill>
                <a:effectLst/>
                <a:latin typeface="Söhne"/>
              </a:rPr>
              <a:t> we changed the prices before to make them easier to work with, we undo that change so our predictions match the original prices.</a:t>
            </a:r>
          </a:p>
          <a:p>
            <a:pPr algn="l">
              <a:buFont typeface="+mj-lt"/>
              <a:buAutoNum type="arabicPeriod"/>
            </a:pPr>
            <a:r>
              <a:rPr lang="en-US" b="1" i="0" dirty="0">
                <a:solidFill>
                  <a:srgbClr val="0D0D0D"/>
                </a:solidFill>
                <a:effectLst/>
                <a:latin typeface="Söhne"/>
              </a:rPr>
              <a:t>Creating Predicted </a:t>
            </a:r>
            <a:r>
              <a:rPr lang="en-US" b="1" i="0" dirty="0" err="1">
                <a:solidFill>
                  <a:srgbClr val="0D0D0D"/>
                </a:solidFill>
                <a:effectLst/>
                <a:latin typeface="Söhne"/>
              </a:rPr>
              <a:t>Prices:</a:t>
            </a:r>
            <a:r>
              <a:rPr lang="en-US" b="0" i="0" dirty="0" err="1">
                <a:solidFill>
                  <a:srgbClr val="0D0D0D"/>
                </a:solidFill>
                <a:effectLst/>
                <a:latin typeface="Söhne"/>
              </a:rPr>
              <a:t>We</a:t>
            </a:r>
            <a:r>
              <a:rPr lang="en-US" b="0" i="0" dirty="0">
                <a:solidFill>
                  <a:srgbClr val="0D0D0D"/>
                </a:solidFill>
                <a:effectLst/>
                <a:latin typeface="Söhne"/>
              </a:rPr>
              <a:t> list out the prices our model guessed for the cars in the test dataset.</a:t>
            </a:r>
          </a:p>
          <a:p>
            <a:pPr algn="l">
              <a:buFont typeface="+mj-lt"/>
              <a:buAutoNum type="arabicPeriod"/>
            </a:pPr>
            <a:r>
              <a:rPr lang="en-US" b="1" i="0" dirty="0">
                <a:solidFill>
                  <a:srgbClr val="0D0D0D"/>
                </a:solidFill>
                <a:effectLst/>
                <a:latin typeface="Söhne"/>
              </a:rPr>
              <a:t>Comparing Predictions with Real </a:t>
            </a:r>
            <a:r>
              <a:rPr lang="en-US" b="1" i="0" dirty="0" err="1">
                <a:solidFill>
                  <a:srgbClr val="0D0D0D"/>
                </a:solidFill>
                <a:effectLst/>
                <a:latin typeface="Söhne"/>
              </a:rPr>
              <a:t>Prices:</a:t>
            </a:r>
            <a:r>
              <a:rPr lang="en-US" b="0" i="0" dirty="0" err="1">
                <a:solidFill>
                  <a:srgbClr val="0D0D0D"/>
                </a:solidFill>
                <a:effectLst/>
                <a:latin typeface="Söhne"/>
              </a:rPr>
              <a:t>We</a:t>
            </a:r>
            <a:r>
              <a:rPr lang="en-US" b="0" i="0" dirty="0">
                <a:solidFill>
                  <a:srgbClr val="0D0D0D"/>
                </a:solidFill>
                <a:effectLst/>
                <a:latin typeface="Söhne"/>
              </a:rPr>
              <a:t> put together a table showing the actual prices of the cars in the test dataset and the prices our model guessed. This helps us see how close our guesses were.</a:t>
            </a:r>
          </a:p>
          <a:p>
            <a:pPr algn="l">
              <a:buFont typeface="+mj-lt"/>
              <a:buAutoNum type="arabicPeriod"/>
            </a:pPr>
            <a:r>
              <a:rPr lang="en-US" b="1" i="0" dirty="0">
                <a:solidFill>
                  <a:srgbClr val="0D0D0D"/>
                </a:solidFill>
                <a:effectLst/>
                <a:latin typeface="Söhne"/>
              </a:rPr>
              <a:t>Showing the </a:t>
            </a:r>
            <a:r>
              <a:rPr lang="en-US" b="1" i="0" dirty="0" err="1">
                <a:solidFill>
                  <a:srgbClr val="0D0D0D"/>
                </a:solidFill>
                <a:effectLst/>
                <a:latin typeface="Söhne"/>
              </a:rPr>
              <a:t>Results:</a:t>
            </a:r>
            <a:r>
              <a:rPr lang="en-US" b="0" i="0" dirty="0" err="1">
                <a:solidFill>
                  <a:srgbClr val="0D0D0D"/>
                </a:solidFill>
                <a:effectLst/>
                <a:latin typeface="Söhne"/>
              </a:rPr>
              <a:t>We</a:t>
            </a:r>
            <a:r>
              <a:rPr lang="en-US" b="0" i="0" dirty="0">
                <a:solidFill>
                  <a:srgbClr val="0D0D0D"/>
                </a:solidFill>
                <a:effectLst/>
                <a:latin typeface="Söhne"/>
              </a:rPr>
              <a:t> display a small part of this table so we can quickly check if our model's guesses were close to the real prices.</a:t>
            </a:r>
          </a:p>
          <a:p>
            <a:endParaRPr lang="en-US" dirty="0"/>
          </a:p>
          <a:p>
            <a:endParaRPr lang="en-US" dirty="0"/>
          </a:p>
        </p:txBody>
      </p:sp>
      <p:sp>
        <p:nvSpPr>
          <p:cNvPr id="4" name="Slide Number Placeholder 3"/>
          <p:cNvSpPr>
            <a:spLocks noGrp="1"/>
          </p:cNvSpPr>
          <p:nvPr>
            <p:ph type="sldNum" sz="quarter" idx="5"/>
          </p:nvPr>
        </p:nvSpPr>
        <p:spPr/>
        <p:txBody>
          <a:bodyPr/>
          <a:lstStyle/>
          <a:p>
            <a:fld id="{90E9DE9E-8262-AD43-A71F-294CC3A22F6E}" type="slidenum">
              <a:rPr lang="en-US" smtClean="0"/>
              <a:t>14</a:t>
            </a:fld>
            <a:endParaRPr lang="en-US"/>
          </a:p>
        </p:txBody>
      </p:sp>
    </p:spTree>
    <p:extLst>
      <p:ext uri="{BB962C8B-B14F-4D97-AF65-F5344CB8AC3E}">
        <p14:creationId xmlns:p14="http://schemas.microsoft.com/office/powerpoint/2010/main" val="289426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During the data collection process, issues such as missing values, outliers, and inconsistencies were encountered and addressed. Interesting examples from the data include luxury cars with low mileage being priced higher than similar models with higher mileage, and vintage cars appreciating in value over time</a:t>
            </a:r>
          </a:p>
          <a:p>
            <a:endParaRPr lang="en-US" dirty="0"/>
          </a:p>
        </p:txBody>
      </p:sp>
      <p:sp>
        <p:nvSpPr>
          <p:cNvPr id="4" name="Slide Number Placeholder 3"/>
          <p:cNvSpPr>
            <a:spLocks noGrp="1"/>
          </p:cNvSpPr>
          <p:nvPr>
            <p:ph type="sldNum" sz="quarter" idx="5"/>
          </p:nvPr>
        </p:nvSpPr>
        <p:spPr/>
        <p:txBody>
          <a:bodyPr/>
          <a:lstStyle/>
          <a:p>
            <a:fld id="{90E9DE9E-8262-AD43-A71F-294CC3A22F6E}" type="slidenum">
              <a:rPr lang="en-US" smtClean="0"/>
              <a:t>3</a:t>
            </a:fld>
            <a:endParaRPr lang="en-US"/>
          </a:p>
        </p:txBody>
      </p:sp>
    </p:spTree>
    <p:extLst>
      <p:ext uri="{BB962C8B-B14F-4D97-AF65-F5344CB8AC3E}">
        <p14:creationId xmlns:p14="http://schemas.microsoft.com/office/powerpoint/2010/main" val="2476016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E9DE9E-8262-AD43-A71F-294CC3A22F6E}" type="slidenum">
              <a:rPr lang="en-US" smtClean="0"/>
              <a:t>4</a:t>
            </a:fld>
            <a:endParaRPr lang="en-US"/>
          </a:p>
        </p:txBody>
      </p:sp>
    </p:spTree>
    <p:extLst>
      <p:ext uri="{BB962C8B-B14F-4D97-AF65-F5344CB8AC3E}">
        <p14:creationId xmlns:p14="http://schemas.microsoft.com/office/powerpoint/2010/main" val="1490946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E9DE9E-8262-AD43-A71F-294CC3A22F6E}" type="slidenum">
              <a:rPr lang="en-US" smtClean="0"/>
              <a:t>6</a:t>
            </a:fld>
            <a:endParaRPr lang="en-US"/>
          </a:p>
        </p:txBody>
      </p:sp>
    </p:spTree>
    <p:extLst>
      <p:ext uri="{BB962C8B-B14F-4D97-AF65-F5344CB8AC3E}">
        <p14:creationId xmlns:p14="http://schemas.microsoft.com/office/powerpoint/2010/main" val="4041618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E9DE9E-8262-AD43-A71F-294CC3A22F6E}" type="slidenum">
              <a:rPr lang="en-US" smtClean="0"/>
              <a:t>7</a:t>
            </a:fld>
            <a:endParaRPr lang="en-US"/>
          </a:p>
        </p:txBody>
      </p:sp>
    </p:spTree>
    <p:extLst>
      <p:ext uri="{BB962C8B-B14F-4D97-AF65-F5344CB8AC3E}">
        <p14:creationId xmlns:p14="http://schemas.microsoft.com/office/powerpoint/2010/main" val="372669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E9DE9E-8262-AD43-A71F-294CC3A22F6E}" type="slidenum">
              <a:rPr lang="en-US" smtClean="0"/>
              <a:t>8</a:t>
            </a:fld>
            <a:endParaRPr lang="en-US"/>
          </a:p>
        </p:txBody>
      </p:sp>
    </p:spTree>
    <p:extLst>
      <p:ext uri="{BB962C8B-B14F-4D97-AF65-F5344CB8AC3E}">
        <p14:creationId xmlns:p14="http://schemas.microsoft.com/office/powerpoint/2010/main" val="2217832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E9DE9E-8262-AD43-A71F-294CC3A22F6E}" type="slidenum">
              <a:rPr lang="en-US" smtClean="0"/>
              <a:t>9</a:t>
            </a:fld>
            <a:endParaRPr lang="en-US"/>
          </a:p>
        </p:txBody>
      </p:sp>
    </p:spTree>
    <p:extLst>
      <p:ext uri="{BB962C8B-B14F-4D97-AF65-F5344CB8AC3E}">
        <p14:creationId xmlns:p14="http://schemas.microsoft.com/office/powerpoint/2010/main" val="1776008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90E9DE9E-8262-AD43-A71F-294CC3A22F6E}" type="slidenum">
              <a:rPr lang="en-US" smtClean="0"/>
              <a:t>10</a:t>
            </a:fld>
            <a:endParaRPr lang="en-US"/>
          </a:p>
        </p:txBody>
      </p:sp>
    </p:spTree>
    <p:extLst>
      <p:ext uri="{BB962C8B-B14F-4D97-AF65-F5344CB8AC3E}">
        <p14:creationId xmlns:p14="http://schemas.microsoft.com/office/powerpoint/2010/main" val="2201163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0D0D0D"/>
                </a:solidFill>
                <a:effectLst/>
                <a:latin typeface="Söhne"/>
              </a:rPr>
            </a:br>
            <a:r>
              <a:rPr lang="en-US" b="0" i="0" dirty="0">
                <a:solidFill>
                  <a:srgbClr val="0D0D0D"/>
                </a:solidFill>
                <a:effectLst/>
                <a:latin typeface="Söhne"/>
              </a:rPr>
              <a:t>Sure, here are the simplified steps:</a:t>
            </a:r>
          </a:p>
          <a:p>
            <a:pPr algn="l">
              <a:buFont typeface="+mj-lt"/>
              <a:buAutoNum type="arabicPeriod"/>
            </a:pPr>
            <a:r>
              <a:rPr lang="en-US" b="1" i="0" dirty="0">
                <a:solidFill>
                  <a:srgbClr val="0D0D0D"/>
                </a:solidFill>
                <a:effectLst/>
                <a:latin typeface="Söhne"/>
              </a:rPr>
              <a:t>Initialize the Model:</a:t>
            </a:r>
            <a:r>
              <a:rPr lang="en-US" b="0" i="0" dirty="0">
                <a:solidFill>
                  <a:srgbClr val="0D0D0D"/>
                </a:solidFill>
                <a:effectLst/>
                <a:latin typeface="Söhne"/>
              </a:rPr>
              <a:t> Start by setting up a Random Forest model.</a:t>
            </a:r>
          </a:p>
          <a:p>
            <a:pPr algn="l">
              <a:buFont typeface="+mj-lt"/>
              <a:buAutoNum type="arabicPeriod"/>
            </a:pPr>
            <a:r>
              <a:rPr lang="en-US" b="1" i="0" dirty="0">
                <a:solidFill>
                  <a:srgbClr val="0D0D0D"/>
                </a:solidFill>
                <a:effectLst/>
                <a:latin typeface="Söhne"/>
              </a:rPr>
              <a:t>Define Hyperparameters:</a:t>
            </a:r>
            <a:r>
              <a:rPr lang="en-US" b="0" i="0" dirty="0">
                <a:solidFill>
                  <a:srgbClr val="0D0D0D"/>
                </a:solidFill>
                <a:effectLst/>
                <a:latin typeface="Söhne"/>
              </a:rPr>
              <a:t> Specify the hyperparameters you want to tune and the values to try out.</a:t>
            </a:r>
          </a:p>
          <a:p>
            <a:pPr algn="l">
              <a:buFont typeface="+mj-lt"/>
              <a:buAutoNum type="arabicPeriod"/>
            </a:pPr>
            <a:r>
              <a:rPr lang="en-US" b="1" i="0" dirty="0">
                <a:solidFill>
                  <a:srgbClr val="0D0D0D"/>
                </a:solidFill>
                <a:effectLst/>
                <a:latin typeface="Söhne"/>
              </a:rPr>
              <a:t>Setup Randomized Search:</a:t>
            </a:r>
            <a:r>
              <a:rPr lang="en-US" b="0" i="0" dirty="0">
                <a:solidFill>
                  <a:srgbClr val="0D0D0D"/>
                </a:solidFill>
                <a:effectLst/>
                <a:latin typeface="Söhne"/>
              </a:rPr>
              <a:t> Use </a:t>
            </a:r>
            <a:r>
              <a:rPr lang="en-US" b="0" i="0" dirty="0" err="1">
                <a:solidFill>
                  <a:srgbClr val="0D0D0D"/>
                </a:solidFill>
                <a:effectLst/>
                <a:latin typeface="Söhne"/>
              </a:rPr>
              <a:t>RandomizedSearchCV</a:t>
            </a:r>
            <a:r>
              <a:rPr lang="en-US" b="0" i="0" dirty="0">
                <a:solidFill>
                  <a:srgbClr val="0D0D0D"/>
                </a:solidFill>
                <a:effectLst/>
                <a:latin typeface="Söhne"/>
              </a:rPr>
              <a:t> to search through different combinations of hyperparameters.</a:t>
            </a:r>
          </a:p>
          <a:p>
            <a:pPr algn="l">
              <a:buFont typeface="+mj-lt"/>
              <a:buAutoNum type="arabicPeriod"/>
            </a:pPr>
            <a:r>
              <a:rPr lang="en-US" b="1" i="0" dirty="0">
                <a:solidFill>
                  <a:srgbClr val="0D0D0D"/>
                </a:solidFill>
                <a:effectLst/>
                <a:latin typeface="Söhne"/>
              </a:rPr>
              <a:t>Fit the Model:</a:t>
            </a:r>
            <a:r>
              <a:rPr lang="en-US" b="0" i="0" dirty="0">
                <a:solidFill>
                  <a:srgbClr val="0D0D0D"/>
                </a:solidFill>
                <a:effectLst/>
                <a:latin typeface="Söhne"/>
              </a:rPr>
              <a:t> Train the </a:t>
            </a:r>
            <a:r>
              <a:rPr lang="en-US" b="0" i="0" dirty="0" err="1">
                <a:solidFill>
                  <a:srgbClr val="0D0D0D"/>
                </a:solidFill>
                <a:effectLst/>
                <a:latin typeface="Söhne"/>
              </a:rPr>
              <a:t>RandomizedSearchCV</a:t>
            </a:r>
            <a:r>
              <a:rPr lang="en-US" b="0" i="0" dirty="0">
                <a:solidFill>
                  <a:srgbClr val="0D0D0D"/>
                </a:solidFill>
                <a:effectLst/>
                <a:latin typeface="Söhne"/>
              </a:rPr>
              <a:t> on your training data. This step will find the best combination of hyperparameters.</a:t>
            </a:r>
          </a:p>
          <a:p>
            <a:pPr algn="l">
              <a:buFont typeface="+mj-lt"/>
              <a:buAutoNum type="arabicPeriod"/>
            </a:pPr>
            <a:r>
              <a:rPr lang="en-US" b="1" i="0" dirty="0">
                <a:solidFill>
                  <a:srgbClr val="0D0D0D"/>
                </a:solidFill>
                <a:effectLst/>
                <a:latin typeface="Söhne"/>
              </a:rPr>
              <a:t>Get the Best Model:</a:t>
            </a:r>
            <a:r>
              <a:rPr lang="en-US" b="0" i="0" dirty="0">
                <a:solidFill>
                  <a:srgbClr val="0D0D0D"/>
                </a:solidFill>
                <a:effectLst/>
                <a:latin typeface="Söhne"/>
              </a:rPr>
              <a:t> Once training is done, get the best-performing Random Forest model from the search results.</a:t>
            </a:r>
          </a:p>
          <a:p>
            <a:pPr algn="l">
              <a:buFont typeface="+mj-lt"/>
              <a:buAutoNum type="arabicPeriod"/>
            </a:pPr>
            <a:r>
              <a:rPr lang="en-US" b="1" i="0" dirty="0">
                <a:solidFill>
                  <a:srgbClr val="0D0D0D"/>
                </a:solidFill>
                <a:effectLst/>
                <a:latin typeface="Söhne"/>
              </a:rPr>
              <a:t>Evaluate the Model:</a:t>
            </a:r>
            <a:r>
              <a:rPr lang="en-US" b="0" i="0" dirty="0">
                <a:solidFill>
                  <a:srgbClr val="0D0D0D"/>
                </a:solidFill>
                <a:effectLst/>
                <a:latin typeface="Söhne"/>
              </a:rPr>
              <a:t> Measure how well the best model performs using cross-validation. This helps you understand its accuracy and reliability.</a:t>
            </a:r>
          </a:p>
          <a:p>
            <a:pPr algn="l">
              <a:buFont typeface="+mj-lt"/>
              <a:buAutoNum type="arabicPeriod"/>
            </a:pPr>
            <a:r>
              <a:rPr lang="en-US" b="1" i="0" dirty="0">
                <a:solidFill>
                  <a:srgbClr val="0D0D0D"/>
                </a:solidFill>
                <a:effectLst/>
                <a:latin typeface="Söhne"/>
              </a:rPr>
              <a:t>Check Feature Importance:</a:t>
            </a:r>
            <a:r>
              <a:rPr lang="en-US" b="0" i="0" dirty="0">
                <a:solidFill>
                  <a:srgbClr val="0D0D0D"/>
                </a:solidFill>
                <a:effectLst/>
                <a:latin typeface="Söhne"/>
              </a:rPr>
              <a:t> Finally, analyze which features are most important in making predictions. This helps you understand which factors influence the model's decisions the most.</a:t>
            </a:r>
          </a:p>
          <a:p>
            <a:endParaRPr lang="en-US" dirty="0"/>
          </a:p>
        </p:txBody>
      </p:sp>
      <p:sp>
        <p:nvSpPr>
          <p:cNvPr id="4" name="Slide Number Placeholder 3"/>
          <p:cNvSpPr>
            <a:spLocks noGrp="1"/>
          </p:cNvSpPr>
          <p:nvPr>
            <p:ph type="sldNum" sz="quarter" idx="5"/>
          </p:nvPr>
        </p:nvSpPr>
        <p:spPr/>
        <p:txBody>
          <a:bodyPr/>
          <a:lstStyle/>
          <a:p>
            <a:fld id="{90E9DE9E-8262-AD43-A71F-294CC3A22F6E}" type="slidenum">
              <a:rPr lang="en-US" smtClean="0"/>
              <a:t>13</a:t>
            </a:fld>
            <a:endParaRPr lang="en-US"/>
          </a:p>
        </p:txBody>
      </p:sp>
    </p:spTree>
    <p:extLst>
      <p:ext uri="{BB962C8B-B14F-4D97-AF65-F5344CB8AC3E}">
        <p14:creationId xmlns:p14="http://schemas.microsoft.com/office/powerpoint/2010/main" val="2911586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871721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970903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645662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0725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853316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71250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98626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49945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37901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49797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4/25/24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98053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38682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4/25/24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0448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4/25/24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11766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4/25/24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879078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29486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4/25/24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a:t>
            </a:fld>
            <a:endParaRPr lang="en-US"/>
          </a:p>
        </p:txBody>
      </p:sp>
    </p:spTree>
    <p:extLst>
      <p:ext uri="{BB962C8B-B14F-4D97-AF65-F5344CB8AC3E}">
        <p14:creationId xmlns:p14="http://schemas.microsoft.com/office/powerpoint/2010/main" val="413130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99A8DD2-C443-44AD-85B3-4CE72B962C5F}" type="datetimeFigureOut">
              <a:rPr lang="en-US" smtClean="0"/>
              <a:t>4/25/24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A4FCA09-A334-4A38-8A78-E51DCD588AB3}" type="slidenum">
              <a:rPr lang="en-US" smtClean="0"/>
              <a:t>‹#›</a:t>
            </a:fld>
            <a:endParaRPr lang="en-US"/>
          </a:p>
        </p:txBody>
      </p:sp>
    </p:spTree>
    <p:extLst>
      <p:ext uri="{BB962C8B-B14F-4D97-AF65-F5344CB8AC3E}">
        <p14:creationId xmlns:p14="http://schemas.microsoft.com/office/powerpoint/2010/main" val="2198793092"/>
      </p:ext>
    </p:extLst>
  </p:cSld>
  <p:clrMap bg1="dk1" tx1="lt1" bg2="dk2" tx2="lt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code/celestioushawk/bmw-car-price-prediction/input?select=bmw.cs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14663-F37E-64C8-E874-F3797F1BD625}"/>
              </a:ext>
            </a:extLst>
          </p:cNvPr>
          <p:cNvSpPr>
            <a:spLocks noGrp="1"/>
          </p:cNvSpPr>
          <p:nvPr>
            <p:ph type="ctrTitle"/>
          </p:nvPr>
        </p:nvSpPr>
        <p:spPr>
          <a:xfrm>
            <a:off x="296068" y="756870"/>
            <a:ext cx="10481187" cy="3559277"/>
          </a:xfrm>
        </p:spPr>
        <p:txBody>
          <a:bodyPr vert="horz" lIns="91440" tIns="45720" rIns="91440" bIns="45720" rtlCol="0" anchor="ctr">
            <a:noAutofit/>
          </a:bodyPr>
          <a:lstStyle/>
          <a:p>
            <a:r>
              <a:rPr lang="en-US" sz="5400" dirty="0">
                <a:latin typeface="Times New Roman" panose="02020603050405020304" pitchFamily="18" charset="0"/>
                <a:cs typeface="Times New Roman" panose="02020603050405020304" pitchFamily="18" charset="0"/>
              </a:rPr>
              <a:t>USED CAR PRICE 						PREDICTION</a:t>
            </a:r>
          </a:p>
        </p:txBody>
      </p:sp>
      <p:sp>
        <p:nvSpPr>
          <p:cNvPr id="3" name="Subtitle 2">
            <a:extLst>
              <a:ext uri="{FF2B5EF4-FFF2-40B4-BE49-F238E27FC236}">
                <a16:creationId xmlns:a16="http://schemas.microsoft.com/office/drawing/2014/main" id="{20CB7511-A90D-697D-A178-1D28666F1187}"/>
              </a:ext>
            </a:extLst>
          </p:cNvPr>
          <p:cNvSpPr>
            <a:spLocks noGrp="1"/>
          </p:cNvSpPr>
          <p:nvPr>
            <p:ph type="subTitle" idx="1"/>
          </p:nvPr>
        </p:nvSpPr>
        <p:spPr>
          <a:xfrm>
            <a:off x="4751438" y="3950109"/>
            <a:ext cx="7440562" cy="2241755"/>
          </a:xfrm>
        </p:spPr>
        <p:txBody>
          <a:bodyPr vert="horz" lIns="91440" tIns="45720" rIns="91440" bIns="45720" rtlCol="0">
            <a:normAutofit/>
          </a:bodyPr>
          <a:lstStyle/>
          <a:p>
            <a:pPr marR="0" lvl="0" algn="l">
              <a:spcBef>
                <a:spcPts val="0"/>
              </a:spcBef>
              <a:spcAft>
                <a:spcPts val="0"/>
              </a:spcAft>
            </a:pPr>
            <a:r>
              <a:rPr lang="en-US" sz="2000" b="1" i="0" u="none" strike="noStrike" cap="none" dirty="0">
                <a:latin typeface="Times New Roman" panose="02020603050405020304" pitchFamily="18" charset="0"/>
                <a:cs typeface="Times New Roman" panose="02020603050405020304" pitchFamily="18" charset="0"/>
                <a:sym typeface="Times New Roman"/>
              </a:rPr>
              <a:t>POOJITHA VUPPALAPATI – 1339322</a:t>
            </a:r>
            <a:endParaRPr lang="en-US" sz="2000" dirty="0">
              <a:latin typeface="Times New Roman" panose="02020603050405020304" pitchFamily="18" charset="0"/>
              <a:cs typeface="Times New Roman" panose="02020603050405020304" pitchFamily="18" charset="0"/>
            </a:endParaRPr>
          </a:p>
          <a:p>
            <a:pPr marR="0" lvl="0" algn="l">
              <a:spcBef>
                <a:spcPts val="0"/>
              </a:spcBef>
              <a:spcAft>
                <a:spcPts val="0"/>
              </a:spcAft>
            </a:pPr>
            <a:r>
              <a:rPr lang="en-US" sz="2000" b="1" dirty="0">
                <a:latin typeface="Times New Roman" panose="02020603050405020304" pitchFamily="18" charset="0"/>
                <a:cs typeface="Times New Roman" panose="02020603050405020304" pitchFamily="18" charset="0"/>
                <a:sym typeface="Times New Roman"/>
              </a:rPr>
              <a:t>SALOMI KRISHNAMURTHY - 1325463</a:t>
            </a:r>
            <a:endParaRPr lang="en-US" sz="2000" dirty="0">
              <a:latin typeface="Times New Roman" panose="02020603050405020304" pitchFamily="18" charset="0"/>
              <a:cs typeface="Times New Roman" panose="02020603050405020304" pitchFamily="18" charset="0"/>
            </a:endParaRPr>
          </a:p>
          <a:p>
            <a:pPr marR="0" lvl="0" algn="l">
              <a:spcBef>
                <a:spcPts val="0"/>
              </a:spcBef>
              <a:spcAft>
                <a:spcPts val="0"/>
              </a:spcAft>
            </a:pPr>
            <a:r>
              <a:rPr lang="en-US" sz="2000" b="1" dirty="0">
                <a:latin typeface="Times New Roman" panose="02020603050405020304" pitchFamily="18" charset="0"/>
                <a:cs typeface="Times New Roman" panose="02020603050405020304" pitchFamily="18" charset="0"/>
                <a:sym typeface="Times New Roman"/>
              </a:rPr>
              <a:t>SRI SAKTICHARAN NIRMAL KUMAR – 1337576</a:t>
            </a:r>
            <a:endParaRPr lang="en-US" sz="2000" dirty="0">
              <a:latin typeface="Times New Roman" panose="02020603050405020304" pitchFamily="18" charset="0"/>
              <a:cs typeface="Times New Roman" panose="02020603050405020304" pitchFamily="18" charset="0"/>
            </a:endParaRPr>
          </a:p>
          <a:p>
            <a:pPr marR="0" lvl="0" algn="l">
              <a:spcBef>
                <a:spcPts val="0"/>
              </a:spcBef>
              <a:spcAft>
                <a:spcPts val="0"/>
              </a:spcAft>
            </a:pPr>
            <a:r>
              <a:rPr lang="en-US" sz="2000" b="1" dirty="0">
                <a:latin typeface="Times New Roman" panose="02020603050405020304" pitchFamily="18" charset="0"/>
                <a:cs typeface="Times New Roman" panose="02020603050405020304" pitchFamily="18" charset="0"/>
                <a:sym typeface="Times New Roman"/>
              </a:rPr>
              <a:t>MEGHA VAMSHI KRISHNA VEMALA  –  1325438</a:t>
            </a:r>
            <a:endParaRPr lang="en-US" sz="2000" dirty="0">
              <a:latin typeface="Times New Roman" panose="02020603050405020304" pitchFamily="18" charset="0"/>
              <a:cs typeface="Times New Roman" panose="02020603050405020304" pitchFamily="18" charset="0"/>
            </a:endParaRPr>
          </a:p>
          <a:p>
            <a:pPr marR="0" lvl="0" algn="l">
              <a:spcBef>
                <a:spcPts val="0"/>
              </a:spcBef>
              <a:spcAft>
                <a:spcPts val="0"/>
              </a:spcAft>
            </a:pPr>
            <a:r>
              <a:rPr lang="en-US" sz="2000" b="1" dirty="0">
                <a:latin typeface="Times New Roman" panose="02020603050405020304" pitchFamily="18" charset="0"/>
                <a:cs typeface="Times New Roman" panose="02020603050405020304" pitchFamily="18" charset="0"/>
                <a:sym typeface="Times New Roman"/>
              </a:rPr>
              <a:t>SHRUTHI MANCHAPPANAHALLI BASAVARAJ – 1330334</a:t>
            </a:r>
            <a:endParaRPr lang="en-US" sz="2000"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dirty="0"/>
          </a:p>
        </p:txBody>
      </p:sp>
      <p:sp>
        <p:nvSpPr>
          <p:cNvPr id="6" name="Freeform 5">
            <a:extLst>
              <a:ext uri="{FF2B5EF4-FFF2-40B4-BE49-F238E27FC236}">
                <a16:creationId xmlns:a16="http://schemas.microsoft.com/office/drawing/2014/main" id="{4C78596C-A494-D571-6015-52167B0DEFCC}"/>
              </a:ext>
            </a:extLst>
          </p:cNvPr>
          <p:cNvSpPr/>
          <p:nvPr/>
        </p:nvSpPr>
        <p:spPr>
          <a:xfrm rot="370385">
            <a:off x="9701748" y="-295115"/>
            <a:ext cx="1205772" cy="1513718"/>
          </a:xfrm>
          <a:custGeom>
            <a:avLst/>
            <a:gdLst>
              <a:gd name="connsiteX0" fmla="*/ 105841 w 1205772"/>
              <a:gd name="connsiteY0" fmla="*/ 0 h 1513718"/>
              <a:gd name="connsiteX1" fmla="*/ 105841 w 1205772"/>
              <a:gd name="connsiteY1" fmla="*/ 1497496 h 1513718"/>
              <a:gd name="connsiteX2" fmla="*/ 1205772 w 1205772"/>
              <a:gd name="connsiteY2" fmla="*/ 834887 h 1513718"/>
              <a:gd name="connsiteX3" fmla="*/ 1205772 w 1205772"/>
              <a:gd name="connsiteY3" fmla="*/ 834887 h 1513718"/>
            </a:gdLst>
            <a:ahLst/>
            <a:cxnLst>
              <a:cxn ang="0">
                <a:pos x="connsiteX0" y="connsiteY0"/>
              </a:cxn>
              <a:cxn ang="0">
                <a:pos x="connsiteX1" y="connsiteY1"/>
              </a:cxn>
              <a:cxn ang="0">
                <a:pos x="connsiteX2" y="connsiteY2"/>
              </a:cxn>
              <a:cxn ang="0">
                <a:pos x="connsiteX3" y="connsiteY3"/>
              </a:cxn>
            </a:cxnLst>
            <a:rect l="l" t="t" r="r" b="b"/>
            <a:pathLst>
              <a:path w="1205772" h="1513718">
                <a:moveTo>
                  <a:pt x="105841" y="0"/>
                </a:moveTo>
                <a:cubicBezTo>
                  <a:pt x="14180" y="679174"/>
                  <a:pt x="-77481" y="1358348"/>
                  <a:pt x="105841" y="1497496"/>
                </a:cubicBezTo>
                <a:cubicBezTo>
                  <a:pt x="289163" y="1636644"/>
                  <a:pt x="1205772" y="834887"/>
                  <a:pt x="1205772" y="834887"/>
                </a:cubicBezTo>
                <a:lnTo>
                  <a:pt x="1205772" y="834887"/>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8AC8219E-7A91-7EFB-7E47-E59C7E41A308}"/>
              </a:ext>
            </a:extLst>
          </p:cNvPr>
          <p:cNvSpPr/>
          <p:nvPr/>
        </p:nvSpPr>
        <p:spPr>
          <a:xfrm rot="11167428">
            <a:off x="10612860" y="173603"/>
            <a:ext cx="1205772" cy="1513718"/>
          </a:xfrm>
          <a:custGeom>
            <a:avLst/>
            <a:gdLst>
              <a:gd name="connsiteX0" fmla="*/ 105841 w 1205772"/>
              <a:gd name="connsiteY0" fmla="*/ 0 h 1513718"/>
              <a:gd name="connsiteX1" fmla="*/ 105841 w 1205772"/>
              <a:gd name="connsiteY1" fmla="*/ 1497496 h 1513718"/>
              <a:gd name="connsiteX2" fmla="*/ 1205772 w 1205772"/>
              <a:gd name="connsiteY2" fmla="*/ 834887 h 1513718"/>
              <a:gd name="connsiteX3" fmla="*/ 1205772 w 1205772"/>
              <a:gd name="connsiteY3" fmla="*/ 834887 h 1513718"/>
            </a:gdLst>
            <a:ahLst/>
            <a:cxnLst>
              <a:cxn ang="0">
                <a:pos x="connsiteX0" y="connsiteY0"/>
              </a:cxn>
              <a:cxn ang="0">
                <a:pos x="connsiteX1" y="connsiteY1"/>
              </a:cxn>
              <a:cxn ang="0">
                <a:pos x="connsiteX2" y="connsiteY2"/>
              </a:cxn>
              <a:cxn ang="0">
                <a:pos x="connsiteX3" y="connsiteY3"/>
              </a:cxn>
            </a:cxnLst>
            <a:rect l="l" t="t" r="r" b="b"/>
            <a:pathLst>
              <a:path w="1205772" h="1513718">
                <a:moveTo>
                  <a:pt x="105841" y="0"/>
                </a:moveTo>
                <a:cubicBezTo>
                  <a:pt x="14180" y="679174"/>
                  <a:pt x="-77481" y="1358348"/>
                  <a:pt x="105841" y="1497496"/>
                </a:cubicBezTo>
                <a:cubicBezTo>
                  <a:pt x="289163" y="1636644"/>
                  <a:pt x="1205772" y="834887"/>
                  <a:pt x="1205772" y="834887"/>
                </a:cubicBezTo>
                <a:lnTo>
                  <a:pt x="1205772" y="834887"/>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86CF0308-B228-C3DE-8A36-7F09B1CA9B9B}"/>
              </a:ext>
            </a:extLst>
          </p:cNvPr>
          <p:cNvSpPr/>
          <p:nvPr/>
        </p:nvSpPr>
        <p:spPr>
          <a:xfrm rot="404108">
            <a:off x="11496349" y="1512940"/>
            <a:ext cx="1205772" cy="1513718"/>
          </a:xfrm>
          <a:custGeom>
            <a:avLst/>
            <a:gdLst>
              <a:gd name="connsiteX0" fmla="*/ 105841 w 1205772"/>
              <a:gd name="connsiteY0" fmla="*/ 0 h 1513718"/>
              <a:gd name="connsiteX1" fmla="*/ 105841 w 1205772"/>
              <a:gd name="connsiteY1" fmla="*/ 1497496 h 1513718"/>
              <a:gd name="connsiteX2" fmla="*/ 1205772 w 1205772"/>
              <a:gd name="connsiteY2" fmla="*/ 834887 h 1513718"/>
              <a:gd name="connsiteX3" fmla="*/ 1205772 w 1205772"/>
              <a:gd name="connsiteY3" fmla="*/ 834887 h 1513718"/>
            </a:gdLst>
            <a:ahLst/>
            <a:cxnLst>
              <a:cxn ang="0">
                <a:pos x="connsiteX0" y="connsiteY0"/>
              </a:cxn>
              <a:cxn ang="0">
                <a:pos x="connsiteX1" y="connsiteY1"/>
              </a:cxn>
              <a:cxn ang="0">
                <a:pos x="connsiteX2" y="connsiteY2"/>
              </a:cxn>
              <a:cxn ang="0">
                <a:pos x="connsiteX3" y="connsiteY3"/>
              </a:cxn>
            </a:cxnLst>
            <a:rect l="l" t="t" r="r" b="b"/>
            <a:pathLst>
              <a:path w="1205772" h="1513718">
                <a:moveTo>
                  <a:pt x="105841" y="0"/>
                </a:moveTo>
                <a:cubicBezTo>
                  <a:pt x="14180" y="679174"/>
                  <a:pt x="-77481" y="1358348"/>
                  <a:pt x="105841" y="1497496"/>
                </a:cubicBezTo>
                <a:cubicBezTo>
                  <a:pt x="289163" y="1636644"/>
                  <a:pt x="1205772" y="834887"/>
                  <a:pt x="1205772" y="834887"/>
                </a:cubicBezTo>
                <a:lnTo>
                  <a:pt x="1205772" y="834887"/>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E2AB2860-3FD9-F063-9CF7-74F01BC997E3}"/>
              </a:ext>
            </a:extLst>
          </p:cNvPr>
          <p:cNvSpPr/>
          <p:nvPr/>
        </p:nvSpPr>
        <p:spPr>
          <a:xfrm>
            <a:off x="-761846" y="3902765"/>
            <a:ext cx="1205772" cy="1513718"/>
          </a:xfrm>
          <a:custGeom>
            <a:avLst/>
            <a:gdLst>
              <a:gd name="connsiteX0" fmla="*/ 105841 w 1205772"/>
              <a:gd name="connsiteY0" fmla="*/ 0 h 1513718"/>
              <a:gd name="connsiteX1" fmla="*/ 105841 w 1205772"/>
              <a:gd name="connsiteY1" fmla="*/ 1497496 h 1513718"/>
              <a:gd name="connsiteX2" fmla="*/ 1205772 w 1205772"/>
              <a:gd name="connsiteY2" fmla="*/ 834887 h 1513718"/>
              <a:gd name="connsiteX3" fmla="*/ 1205772 w 1205772"/>
              <a:gd name="connsiteY3" fmla="*/ 834887 h 1513718"/>
            </a:gdLst>
            <a:ahLst/>
            <a:cxnLst>
              <a:cxn ang="0">
                <a:pos x="connsiteX0" y="connsiteY0"/>
              </a:cxn>
              <a:cxn ang="0">
                <a:pos x="connsiteX1" y="connsiteY1"/>
              </a:cxn>
              <a:cxn ang="0">
                <a:pos x="connsiteX2" y="connsiteY2"/>
              </a:cxn>
              <a:cxn ang="0">
                <a:pos x="connsiteX3" y="connsiteY3"/>
              </a:cxn>
            </a:cxnLst>
            <a:rect l="l" t="t" r="r" b="b"/>
            <a:pathLst>
              <a:path w="1205772" h="1513718">
                <a:moveTo>
                  <a:pt x="105841" y="0"/>
                </a:moveTo>
                <a:cubicBezTo>
                  <a:pt x="14180" y="679174"/>
                  <a:pt x="-77481" y="1358348"/>
                  <a:pt x="105841" y="1497496"/>
                </a:cubicBezTo>
                <a:cubicBezTo>
                  <a:pt x="289163" y="1636644"/>
                  <a:pt x="1205772" y="834887"/>
                  <a:pt x="1205772" y="834887"/>
                </a:cubicBezTo>
                <a:lnTo>
                  <a:pt x="1205772" y="834887"/>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41A12A07-2FB0-F287-AB9D-D3B75FEA873C}"/>
              </a:ext>
            </a:extLst>
          </p:cNvPr>
          <p:cNvSpPr/>
          <p:nvPr/>
        </p:nvSpPr>
        <p:spPr>
          <a:xfrm rot="11167428">
            <a:off x="415290" y="4142629"/>
            <a:ext cx="1205772" cy="1513718"/>
          </a:xfrm>
          <a:custGeom>
            <a:avLst/>
            <a:gdLst>
              <a:gd name="connsiteX0" fmla="*/ 105841 w 1205772"/>
              <a:gd name="connsiteY0" fmla="*/ 0 h 1513718"/>
              <a:gd name="connsiteX1" fmla="*/ 105841 w 1205772"/>
              <a:gd name="connsiteY1" fmla="*/ 1497496 h 1513718"/>
              <a:gd name="connsiteX2" fmla="*/ 1205772 w 1205772"/>
              <a:gd name="connsiteY2" fmla="*/ 834887 h 1513718"/>
              <a:gd name="connsiteX3" fmla="*/ 1205772 w 1205772"/>
              <a:gd name="connsiteY3" fmla="*/ 834887 h 1513718"/>
            </a:gdLst>
            <a:ahLst/>
            <a:cxnLst>
              <a:cxn ang="0">
                <a:pos x="connsiteX0" y="connsiteY0"/>
              </a:cxn>
              <a:cxn ang="0">
                <a:pos x="connsiteX1" y="connsiteY1"/>
              </a:cxn>
              <a:cxn ang="0">
                <a:pos x="connsiteX2" y="connsiteY2"/>
              </a:cxn>
              <a:cxn ang="0">
                <a:pos x="connsiteX3" y="connsiteY3"/>
              </a:cxn>
            </a:cxnLst>
            <a:rect l="l" t="t" r="r" b="b"/>
            <a:pathLst>
              <a:path w="1205772" h="1513718">
                <a:moveTo>
                  <a:pt x="105841" y="0"/>
                </a:moveTo>
                <a:cubicBezTo>
                  <a:pt x="14180" y="679174"/>
                  <a:pt x="-77481" y="1358348"/>
                  <a:pt x="105841" y="1497496"/>
                </a:cubicBezTo>
                <a:cubicBezTo>
                  <a:pt x="289163" y="1636644"/>
                  <a:pt x="1205772" y="834887"/>
                  <a:pt x="1205772" y="834887"/>
                </a:cubicBezTo>
                <a:lnTo>
                  <a:pt x="1205772" y="834887"/>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F10A48E3-E551-86AD-372E-EB728159B616}"/>
              </a:ext>
            </a:extLst>
          </p:cNvPr>
          <p:cNvSpPr/>
          <p:nvPr/>
        </p:nvSpPr>
        <p:spPr>
          <a:xfrm rot="404108">
            <a:off x="1298779" y="5481966"/>
            <a:ext cx="1205772" cy="1513718"/>
          </a:xfrm>
          <a:custGeom>
            <a:avLst/>
            <a:gdLst>
              <a:gd name="connsiteX0" fmla="*/ 105841 w 1205772"/>
              <a:gd name="connsiteY0" fmla="*/ 0 h 1513718"/>
              <a:gd name="connsiteX1" fmla="*/ 105841 w 1205772"/>
              <a:gd name="connsiteY1" fmla="*/ 1497496 h 1513718"/>
              <a:gd name="connsiteX2" fmla="*/ 1205772 w 1205772"/>
              <a:gd name="connsiteY2" fmla="*/ 834887 h 1513718"/>
              <a:gd name="connsiteX3" fmla="*/ 1205772 w 1205772"/>
              <a:gd name="connsiteY3" fmla="*/ 834887 h 1513718"/>
            </a:gdLst>
            <a:ahLst/>
            <a:cxnLst>
              <a:cxn ang="0">
                <a:pos x="connsiteX0" y="connsiteY0"/>
              </a:cxn>
              <a:cxn ang="0">
                <a:pos x="connsiteX1" y="connsiteY1"/>
              </a:cxn>
              <a:cxn ang="0">
                <a:pos x="connsiteX2" y="connsiteY2"/>
              </a:cxn>
              <a:cxn ang="0">
                <a:pos x="connsiteX3" y="connsiteY3"/>
              </a:cxn>
            </a:cxnLst>
            <a:rect l="l" t="t" r="r" b="b"/>
            <a:pathLst>
              <a:path w="1205772" h="1513718">
                <a:moveTo>
                  <a:pt x="105841" y="0"/>
                </a:moveTo>
                <a:cubicBezTo>
                  <a:pt x="14180" y="679174"/>
                  <a:pt x="-77481" y="1358348"/>
                  <a:pt x="105841" y="1497496"/>
                </a:cubicBezTo>
                <a:cubicBezTo>
                  <a:pt x="289163" y="1636644"/>
                  <a:pt x="1205772" y="834887"/>
                  <a:pt x="1205772" y="834887"/>
                </a:cubicBezTo>
                <a:lnTo>
                  <a:pt x="1205772" y="834887"/>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8EFC1E7-1F8C-347A-002C-4C51040034BA}"/>
              </a:ext>
            </a:extLst>
          </p:cNvPr>
          <p:cNvSpPr/>
          <p:nvPr/>
        </p:nvSpPr>
        <p:spPr>
          <a:xfrm rot="11167428">
            <a:off x="2387225" y="5835334"/>
            <a:ext cx="1205772" cy="1513718"/>
          </a:xfrm>
          <a:custGeom>
            <a:avLst/>
            <a:gdLst>
              <a:gd name="connsiteX0" fmla="*/ 105841 w 1205772"/>
              <a:gd name="connsiteY0" fmla="*/ 0 h 1513718"/>
              <a:gd name="connsiteX1" fmla="*/ 105841 w 1205772"/>
              <a:gd name="connsiteY1" fmla="*/ 1497496 h 1513718"/>
              <a:gd name="connsiteX2" fmla="*/ 1205772 w 1205772"/>
              <a:gd name="connsiteY2" fmla="*/ 834887 h 1513718"/>
              <a:gd name="connsiteX3" fmla="*/ 1205772 w 1205772"/>
              <a:gd name="connsiteY3" fmla="*/ 834887 h 1513718"/>
            </a:gdLst>
            <a:ahLst/>
            <a:cxnLst>
              <a:cxn ang="0">
                <a:pos x="connsiteX0" y="connsiteY0"/>
              </a:cxn>
              <a:cxn ang="0">
                <a:pos x="connsiteX1" y="connsiteY1"/>
              </a:cxn>
              <a:cxn ang="0">
                <a:pos x="connsiteX2" y="connsiteY2"/>
              </a:cxn>
              <a:cxn ang="0">
                <a:pos x="connsiteX3" y="connsiteY3"/>
              </a:cxn>
            </a:cxnLst>
            <a:rect l="l" t="t" r="r" b="b"/>
            <a:pathLst>
              <a:path w="1205772" h="1513718">
                <a:moveTo>
                  <a:pt x="105841" y="0"/>
                </a:moveTo>
                <a:cubicBezTo>
                  <a:pt x="14180" y="679174"/>
                  <a:pt x="-77481" y="1358348"/>
                  <a:pt x="105841" y="1497496"/>
                </a:cubicBezTo>
                <a:cubicBezTo>
                  <a:pt x="289163" y="1636644"/>
                  <a:pt x="1205772" y="834887"/>
                  <a:pt x="1205772" y="834887"/>
                </a:cubicBezTo>
                <a:lnTo>
                  <a:pt x="1205772" y="834887"/>
                </a:lnTo>
              </a:path>
            </a:pathLst>
          </a:cu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533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571F-0F30-2D67-DAE6-C5EB4471331F}"/>
              </a:ext>
            </a:extLst>
          </p:cNvPr>
          <p:cNvSpPr>
            <a:spLocks noGrp="1"/>
          </p:cNvSpPr>
          <p:nvPr>
            <p:ph type="title"/>
          </p:nvPr>
        </p:nvSpPr>
        <p:spPr>
          <a:xfrm>
            <a:off x="645897" y="222438"/>
            <a:ext cx="10599576" cy="771894"/>
          </a:xfrm>
        </p:spPr>
        <p:txBody>
          <a:bodyPr vert="horz" lIns="91440" tIns="45720" rIns="91440" bIns="45720" rtlCol="0" anchor="b">
            <a:normAutofit/>
          </a:bodyPr>
          <a:lstStyle/>
          <a:p>
            <a:r>
              <a:rPr lang="en-US" sz="4400" dirty="0"/>
              <a:t>Data Visualisation</a:t>
            </a:r>
          </a:p>
        </p:txBody>
      </p:sp>
      <p:pic>
        <p:nvPicPr>
          <p:cNvPr id="6" name="Content Placeholder 5" descr="A graph of different colored bars&#10;&#10;Description automatically generated with medium confidence">
            <a:extLst>
              <a:ext uri="{FF2B5EF4-FFF2-40B4-BE49-F238E27FC236}">
                <a16:creationId xmlns:a16="http://schemas.microsoft.com/office/drawing/2014/main" id="{CAEA54AD-480F-8F38-C433-FF62880648BE}"/>
              </a:ext>
            </a:extLst>
          </p:cNvPr>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522157" y="2743200"/>
            <a:ext cx="11415147" cy="3795821"/>
          </a:xfrm>
          <a:prstGeom prst="rect">
            <a:avLst/>
          </a:prstGeom>
        </p:spPr>
      </p:pic>
      <p:sp>
        <p:nvSpPr>
          <p:cNvPr id="4" name="TextBox 3">
            <a:extLst>
              <a:ext uri="{FF2B5EF4-FFF2-40B4-BE49-F238E27FC236}">
                <a16:creationId xmlns:a16="http://schemas.microsoft.com/office/drawing/2014/main" id="{789295AB-41CB-DD49-D63B-7843E0A8AB98}"/>
              </a:ext>
            </a:extLst>
          </p:cNvPr>
          <p:cNvSpPr txBox="1"/>
          <p:nvPr/>
        </p:nvSpPr>
        <p:spPr>
          <a:xfrm>
            <a:off x="745298" y="1130102"/>
            <a:ext cx="11192006" cy="1200329"/>
          </a:xfrm>
          <a:prstGeom prst="rect">
            <a:avLst/>
          </a:prstGeom>
          <a:noFill/>
        </p:spPr>
        <p:txBody>
          <a:bodyPr wrap="square">
            <a:spAutoFit/>
          </a:bodyPr>
          <a:lstStyle/>
          <a:p>
            <a:pPr rtl="0">
              <a:spcBef>
                <a:spcPts val="0"/>
              </a:spcBef>
              <a:spcAft>
                <a:spcPts val="0"/>
              </a:spcAft>
            </a:pPr>
            <a:r>
              <a:rPr lang="en-US" dirty="0">
                <a:latin typeface="Times New Roman" panose="02020603050405020304" pitchFamily="18" charset="0"/>
                <a:cs typeface="Times New Roman" panose="02020603050405020304" pitchFamily="18" charset="0"/>
              </a:rPr>
              <a:t>V</a:t>
            </a:r>
            <a:r>
              <a:rPr lang="en-US" b="0" i="0" u="none" strike="noStrike" dirty="0">
                <a:effectLst/>
                <a:latin typeface="Times New Roman" panose="02020603050405020304" pitchFamily="18" charset="0"/>
                <a:cs typeface="Times New Roman" panose="02020603050405020304" pitchFamily="18" charset="0"/>
              </a:rPr>
              <a:t>isualize the relationship between different categorical and numerical features in the dataset and the 'price' .They provide insights into how different features may influence the target variable and help identify any patterns or trends in the data.</a:t>
            </a:r>
            <a:r>
              <a:rPr lang="en-US" b="0" i="0" dirty="0">
                <a:effectLst/>
                <a:latin typeface="Times New Roman" panose="02020603050405020304" pitchFamily="18" charset="0"/>
                <a:cs typeface="Times New Roman" panose="02020603050405020304" pitchFamily="18" charset="0"/>
              </a:rPr>
              <a:t> Visualize the relationship between different categorical and numerical features in the dataset and the target variable 'price’. Below are some of these ,</a:t>
            </a: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54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2" name="Content Placeholder 7" descr="A close-up of a graph&#10;&#10;Description automatically generated">
            <a:extLst>
              <a:ext uri="{FF2B5EF4-FFF2-40B4-BE49-F238E27FC236}">
                <a16:creationId xmlns:a16="http://schemas.microsoft.com/office/drawing/2014/main" id="{7B32E410-06CF-3617-AAB1-351EF2C95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40" y="275573"/>
            <a:ext cx="10854614" cy="5135792"/>
          </a:xfrm>
          <a:prstGeom prst="rect">
            <a:avLst/>
          </a:prstGeom>
        </p:spPr>
      </p:pic>
      <p:sp>
        <p:nvSpPr>
          <p:cNvPr id="3" name="TextBox 2">
            <a:extLst>
              <a:ext uri="{FF2B5EF4-FFF2-40B4-BE49-F238E27FC236}">
                <a16:creationId xmlns:a16="http://schemas.microsoft.com/office/drawing/2014/main" id="{59609CE1-7D0C-2928-3854-586A6DF94A1E}"/>
              </a:ext>
            </a:extLst>
          </p:cNvPr>
          <p:cNvSpPr txBox="1"/>
          <p:nvPr/>
        </p:nvSpPr>
        <p:spPr>
          <a:xfrm>
            <a:off x="759912" y="5657671"/>
            <a:ext cx="10672175" cy="1200329"/>
          </a:xfrm>
          <a:prstGeom prst="rect">
            <a:avLst/>
          </a:prstGeom>
          <a:noFill/>
        </p:spPr>
        <p:txBody>
          <a:bodyPr wrap="square">
            <a:spAutoFit/>
          </a:bodyPr>
          <a:lstStyle/>
          <a:p>
            <a:pPr rtl="0">
              <a:spcBef>
                <a:spcPts val="1500"/>
              </a:spcBef>
              <a:spcAft>
                <a:spcPts val="0"/>
              </a:spcAft>
            </a:pPr>
            <a:r>
              <a:rPr lang="en-US" sz="1800" b="0" i="0" u="none" strike="noStrike" dirty="0">
                <a:effectLst/>
                <a:latin typeface="Roboto" panose="02000000000000000000" pitchFamily="2" charset="0"/>
              </a:rPr>
              <a:t>By visualizing these relationships, we can gain a better understanding of the dataset and make informed decisions when building predictive models or performing data analysis tasks</a:t>
            </a:r>
            <a:endParaRPr lang="en-US" b="0" dirty="0">
              <a:effectLst/>
            </a:endParaRPr>
          </a:p>
          <a:p>
            <a:br>
              <a:rPr lang="en-US" b="0" dirty="0">
                <a:effectLst/>
              </a:rPr>
            </a:br>
            <a:endParaRPr lang="en-US" dirty="0"/>
          </a:p>
        </p:txBody>
      </p:sp>
    </p:spTree>
    <p:extLst>
      <p:ext uri="{BB962C8B-B14F-4D97-AF65-F5344CB8AC3E}">
        <p14:creationId xmlns:p14="http://schemas.microsoft.com/office/powerpoint/2010/main" val="30326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79345-DE61-172E-F0BA-276B21AB2489}"/>
              </a:ext>
            </a:extLst>
          </p:cNvPr>
          <p:cNvSpPr>
            <a:spLocks noGrp="1"/>
          </p:cNvSpPr>
          <p:nvPr>
            <p:ph type="title"/>
          </p:nvPr>
        </p:nvSpPr>
        <p:spPr/>
        <p:txBody>
          <a:bodyPr/>
          <a:lstStyle/>
          <a:p>
            <a:r>
              <a:rPr lang="en-CA" dirty="0"/>
              <a:t> </a:t>
            </a:r>
            <a:br>
              <a:rPr lang="en-CA" dirty="0"/>
            </a:br>
            <a:endParaRPr lang="en-US" dirty="0"/>
          </a:p>
        </p:txBody>
      </p:sp>
      <p:sp>
        <p:nvSpPr>
          <p:cNvPr id="3" name="Content Placeholder 2">
            <a:extLst>
              <a:ext uri="{FF2B5EF4-FFF2-40B4-BE49-F238E27FC236}">
                <a16:creationId xmlns:a16="http://schemas.microsoft.com/office/drawing/2014/main" id="{9A811C8F-07EE-366A-2F8E-C94A5CC1D52D}"/>
              </a:ext>
            </a:extLst>
          </p:cNvPr>
          <p:cNvSpPr>
            <a:spLocks noGrp="1"/>
          </p:cNvSpPr>
          <p:nvPr>
            <p:ph sz="half" idx="1"/>
          </p:nvPr>
        </p:nvSpPr>
        <p:spPr>
          <a:xfrm>
            <a:off x="4186731" y="389271"/>
            <a:ext cx="3499944" cy="479035"/>
          </a:xfrm>
        </p:spPr>
        <p:txBody>
          <a:bodyPr>
            <a:noAutofit/>
          </a:bodyPr>
          <a:lstStyle/>
          <a:p>
            <a:pPr marL="0" indent="0">
              <a:buNone/>
            </a:pPr>
            <a:r>
              <a:rPr lang="en-CA" sz="3200" u="sng" dirty="0">
                <a:latin typeface="Times New Roman" panose="02020603050405020304" pitchFamily="18" charset="0"/>
                <a:cs typeface="Times New Roman" panose="02020603050405020304" pitchFamily="18" charset="0"/>
              </a:rPr>
              <a:t>Correlation matrix</a:t>
            </a:r>
          </a:p>
          <a:p>
            <a:pPr marL="0" indent="0">
              <a:buNone/>
            </a:pPr>
            <a:endParaRPr lang="en-US" sz="3200" u="sng" dirty="0">
              <a:latin typeface="Times New Roman" panose="02020603050405020304" pitchFamily="18" charset="0"/>
              <a:cs typeface="Times New Roman" panose="02020603050405020304" pitchFamily="18" charset="0"/>
            </a:endParaRPr>
          </a:p>
        </p:txBody>
      </p:sp>
      <p:pic>
        <p:nvPicPr>
          <p:cNvPr id="6" name="Content Placeholder 5" descr="A screenshot of a graph&#10;&#10;Description automatically generated">
            <a:extLst>
              <a:ext uri="{FF2B5EF4-FFF2-40B4-BE49-F238E27FC236}">
                <a16:creationId xmlns:a16="http://schemas.microsoft.com/office/drawing/2014/main" id="{DC9E0BC0-F5E8-DB7D-1FF6-C6FA40AF26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0" y="1203732"/>
            <a:ext cx="6110534" cy="5044668"/>
          </a:xfrm>
        </p:spPr>
      </p:pic>
      <p:sp>
        <p:nvSpPr>
          <p:cNvPr id="8" name="TextBox 7">
            <a:extLst>
              <a:ext uri="{FF2B5EF4-FFF2-40B4-BE49-F238E27FC236}">
                <a16:creationId xmlns:a16="http://schemas.microsoft.com/office/drawing/2014/main" id="{8B507E82-CB99-4C09-07D1-40A6BE6E29BA}"/>
              </a:ext>
            </a:extLst>
          </p:cNvPr>
          <p:cNvSpPr txBox="1"/>
          <p:nvPr/>
        </p:nvSpPr>
        <p:spPr>
          <a:xfrm>
            <a:off x="6268190" y="1581651"/>
            <a:ext cx="5935360" cy="4247317"/>
          </a:xfrm>
          <a:prstGeom prst="rect">
            <a:avLst/>
          </a:prstGeom>
          <a:noFill/>
        </p:spPr>
        <p:txBody>
          <a:bodyPr wrap="square">
            <a:spAutoFit/>
          </a:bodyPr>
          <a:lstStyle/>
          <a:p>
            <a:pPr algn="l"/>
            <a:r>
              <a:rPr lang="en-US" b="0" i="0" u="none" strike="noStrike" dirty="0">
                <a:effectLst/>
                <a:latin typeface="Times New Roman" panose="02020603050405020304" pitchFamily="18" charset="0"/>
                <a:cs typeface="Times New Roman" panose="02020603050405020304" pitchFamily="18" charset="0"/>
              </a:rPr>
              <a:t>The correlation matrix summarizes relationships between car features. Higher values mean stronger relationships. Here are some findings:</a:t>
            </a:r>
          </a:p>
          <a:p>
            <a:pPr algn="l"/>
            <a:endParaRPr lang="en-US" b="0" i="0" u="none" strike="noStrike"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Price tends to decrease as mileage increases (negative correlation).</a:t>
            </a:r>
          </a:p>
          <a:p>
            <a:pPr algn="l">
              <a:buFont typeface="Arial" panose="020B0604020202020204" pitchFamily="34" charset="0"/>
              <a:buChar char="•"/>
            </a:pPr>
            <a:endParaRPr lang="en-US" b="0" i="0" u="none" strike="noStrike"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u="none" strike="noStrike" dirty="0">
                <a:effectLst/>
                <a:latin typeface="Times New Roman" panose="02020603050405020304" pitchFamily="18" charset="0"/>
                <a:cs typeface="Times New Roman" panose="02020603050405020304" pitchFamily="18" charset="0"/>
              </a:rPr>
              <a:t>Newer cars tend to have better gas mileage (negative correlation between mpg and age).</a:t>
            </a:r>
          </a:p>
          <a:p>
            <a:pPr algn="l"/>
            <a:endParaRPr lang="en-US" b="0" i="0" u="none" strike="noStrike"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correlation coefficient between price and mileage is -0.61. This indicates that there is a negative relationship between price and mileage. In other words, cars that are more expensive tend to have fewer miles on them</a:t>
            </a:r>
          </a:p>
          <a:p>
            <a:pPr algn="l">
              <a:buFont typeface="Arial" panose="020B0604020202020204" pitchFamily="34" charset="0"/>
              <a:buChar char="•"/>
            </a:pPr>
            <a:endParaRPr lang="en-US" b="0"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72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6F3127B-9674-AF23-1F96-F60D2D3AFEEE}"/>
              </a:ext>
            </a:extLst>
          </p:cNvPr>
          <p:cNvSpPr/>
          <p:nvPr/>
        </p:nvSpPr>
        <p:spPr>
          <a:xfrm>
            <a:off x="0" y="0"/>
            <a:ext cx="11338560" cy="1260157"/>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2800" b="1" cap="all" spc="0" dirty="0">
                <a:ln w="0"/>
                <a:effectLst>
                  <a:outerShdw blurRad="50800" dist="63500" dir="2700000" algn="tl" rotWithShape="0">
                    <a:srgbClr val="000000">
                      <a:alpha val="48000"/>
                    </a:srgbClr>
                  </a:outerShdw>
                </a:effectLst>
                <a:latin typeface="Times New Roman" panose="02020603050405020304" pitchFamily="18" charset="0"/>
                <a:ea typeface="+mj-ea"/>
                <a:cs typeface="Times New Roman" panose="02020603050405020304" pitchFamily="18" charset="0"/>
              </a:rPr>
              <a:t>Model and Evaluation</a:t>
            </a:r>
          </a:p>
          <a:p>
            <a:pPr algn="ctr" defTabSz="914400">
              <a:lnSpc>
                <a:spcPct val="90000"/>
              </a:lnSpc>
              <a:spcBef>
                <a:spcPct val="0"/>
              </a:spcBef>
              <a:spcAft>
                <a:spcPts val="600"/>
              </a:spcAft>
            </a:pPr>
            <a:endParaRPr lang="en-US" sz="2800" b="1" cap="all" spc="0" dirty="0">
              <a:ln w="0"/>
              <a:effectLst>
                <a:outerShdw blurRad="50800" dist="63500" dir="2700000" algn="tl" rotWithShape="0">
                  <a:srgbClr val="000000">
                    <a:alpha val="48000"/>
                  </a:srgbClr>
                </a:outerShdw>
              </a:effectLst>
              <a:latin typeface="Times New Roman" panose="02020603050405020304" pitchFamily="18" charset="0"/>
              <a:ea typeface="+mj-ea"/>
              <a:cs typeface="Times New Roman" panose="02020603050405020304" pitchFamily="18" charset="0"/>
            </a:endParaRPr>
          </a:p>
        </p:txBody>
      </p:sp>
      <p:pic>
        <p:nvPicPr>
          <p:cNvPr id="5" name="Picture 4" descr="A screenshot of a computer program&#10;&#10;Description automatically generated">
            <a:extLst>
              <a:ext uri="{FF2B5EF4-FFF2-40B4-BE49-F238E27FC236}">
                <a16:creationId xmlns:a16="http://schemas.microsoft.com/office/drawing/2014/main" id="{E4C302C6-7B0E-A1E4-D309-0E168C5A3C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38" y="1260157"/>
            <a:ext cx="8459974" cy="49026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77CD1F2B-765C-DE4A-B01A-6B41C876189A}"/>
              </a:ext>
            </a:extLst>
          </p:cNvPr>
          <p:cNvSpPr txBox="1"/>
          <p:nvPr/>
        </p:nvSpPr>
        <p:spPr>
          <a:xfrm>
            <a:off x="9098279" y="1845945"/>
            <a:ext cx="2003107" cy="3970318"/>
          </a:xfrm>
          <a:prstGeom prst="rect">
            <a:avLst/>
          </a:prstGeom>
          <a:noFill/>
        </p:spPr>
        <p:txBody>
          <a:bodyPr wrap="square">
            <a:spAutoFit/>
          </a:bodyPr>
          <a:lstStyle/>
          <a:p>
            <a:pPr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a:t>
            </a:r>
            <a:r>
              <a:rPr lang="en-US" b="0" i="0" dirty="0">
                <a:effectLst/>
                <a:latin typeface="Times New Roman" panose="02020603050405020304" pitchFamily="18" charset="0"/>
                <a:cs typeface="Times New Roman" panose="02020603050405020304" pitchFamily="18" charset="0"/>
              </a:rPr>
              <a:t>se a metric called RMSE (Root Mean Squared Error) to measure how close the model's predictions are to the actual prices.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Lower RMSE means the model's predictions are closer to the real prices, which is better.</a:t>
            </a:r>
          </a:p>
        </p:txBody>
      </p:sp>
    </p:spTree>
    <p:extLst>
      <p:ext uri="{BB962C8B-B14F-4D97-AF65-F5344CB8AC3E}">
        <p14:creationId xmlns:p14="http://schemas.microsoft.com/office/powerpoint/2010/main" val="42524736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5FC655A-B15B-21C2-57F7-DAEB13518AF6}"/>
              </a:ext>
            </a:extLst>
          </p:cNvPr>
          <p:cNvSpPr>
            <a:spLocks noGrp="1"/>
          </p:cNvSpPr>
          <p:nvPr>
            <p:ph type="title"/>
          </p:nvPr>
        </p:nvSpPr>
        <p:spPr>
          <a:xfrm>
            <a:off x="7129487" y="1586286"/>
            <a:ext cx="6528927" cy="1168638"/>
          </a:xfrm>
        </p:spPr>
        <p:txBody>
          <a:bodyPr vert="horz" lIns="91440" tIns="45720" rIns="91440" bIns="45720" rtlCol="0" anchor="b">
            <a:normAutofit fontScale="90000"/>
          </a:bodyPr>
          <a:lstStyle/>
          <a:p>
            <a:r>
              <a:rPr lang="en-US" sz="4400" dirty="0"/>
              <a:t>Results/</a:t>
            </a:r>
            <a:br>
              <a:rPr lang="en-US" sz="4400" dirty="0"/>
            </a:br>
            <a:r>
              <a:rPr lang="en-US" sz="4400" dirty="0"/>
              <a:t>outcome</a:t>
            </a:r>
            <a:br>
              <a:rPr lang="en-US" sz="4400" dirty="0"/>
            </a:br>
            <a:endParaRPr lang="en-US" sz="4400" dirty="0"/>
          </a:p>
        </p:txBody>
      </p:sp>
      <p:pic>
        <p:nvPicPr>
          <p:cNvPr id="10" name="Picture 9" descr="A screenshot of a computer&#10;&#10;Description automatically generated">
            <a:extLst>
              <a:ext uri="{FF2B5EF4-FFF2-40B4-BE49-F238E27FC236}">
                <a16:creationId xmlns:a16="http://schemas.microsoft.com/office/drawing/2014/main" id="{00ECDD9E-50C2-AB9C-A778-98CDC004A3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8653670" cy="6857999"/>
          </a:xfrm>
          <a:prstGeom prst="rect">
            <a:avLst/>
          </a:prstGeom>
        </p:spPr>
      </p:pic>
      <p:sp>
        <p:nvSpPr>
          <p:cNvPr id="3" name="TextBox 2">
            <a:extLst>
              <a:ext uri="{FF2B5EF4-FFF2-40B4-BE49-F238E27FC236}">
                <a16:creationId xmlns:a16="http://schemas.microsoft.com/office/drawing/2014/main" id="{01D43687-5D01-4B6B-5F6B-BAADC7FDDEA3}"/>
              </a:ext>
            </a:extLst>
          </p:cNvPr>
          <p:cNvSpPr txBox="1"/>
          <p:nvPr/>
        </p:nvSpPr>
        <p:spPr>
          <a:xfrm>
            <a:off x="9286461" y="2635945"/>
            <a:ext cx="2905539" cy="2246769"/>
          </a:xfrm>
          <a:prstGeom prst="rect">
            <a:avLst/>
          </a:prstGeom>
          <a:noFill/>
        </p:spPr>
        <p:txBody>
          <a:bodyPr wrap="square">
            <a:sp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Making Predictions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Adjusting Predictions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Creating Predicted Prices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Comparing Predictions with Real Prices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Showing the Results</a:t>
            </a:r>
            <a:endParaRPr lang="en-US" sz="2000" b="0" i="0" dirty="0">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FEB3EB6-7EC0-8AC9-DC49-65667139EEDD}"/>
              </a:ext>
            </a:extLst>
          </p:cNvPr>
          <p:cNvSpPr/>
          <p:nvPr/>
        </p:nvSpPr>
        <p:spPr>
          <a:xfrm>
            <a:off x="384312" y="2850701"/>
            <a:ext cx="1497497" cy="2032013"/>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33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9CC3-49CC-28D8-D767-2F6C70A5318E}"/>
              </a:ext>
            </a:extLst>
          </p:cNvPr>
          <p:cNvSpPr>
            <a:spLocks noGrp="1"/>
          </p:cNvSpPr>
          <p:nvPr>
            <p:ph type="title"/>
          </p:nvPr>
        </p:nvSpPr>
        <p:spPr/>
        <p:txBody>
          <a:bodyPr/>
          <a:lstStyle/>
          <a:p>
            <a:r>
              <a:rPr lang="en-US" dirty="0"/>
              <a:t>Conclusion</a:t>
            </a:r>
          </a:p>
        </p:txBody>
      </p:sp>
      <p:sp>
        <p:nvSpPr>
          <p:cNvPr id="6" name="Content Placeholder 5">
            <a:extLst>
              <a:ext uri="{FF2B5EF4-FFF2-40B4-BE49-F238E27FC236}">
                <a16:creationId xmlns:a16="http://schemas.microsoft.com/office/drawing/2014/main" id="{473582F5-547C-8118-5040-D6ECE3E24883}"/>
              </a:ext>
            </a:extLst>
          </p:cNvPr>
          <p:cNvSpPr>
            <a:spLocks noGrp="1"/>
          </p:cNvSpPr>
          <p:nvPr>
            <p:ph sz="half" idx="1"/>
          </p:nvPr>
        </p:nvSpPr>
        <p:spPr>
          <a:xfrm>
            <a:off x="1637176" y="2299168"/>
            <a:ext cx="9630380" cy="3702881"/>
          </a:xfrm>
        </p:spPr>
        <p:txBody>
          <a:bodyPr>
            <a:normAutofit/>
          </a:bodyPr>
          <a:lstStyle/>
          <a:p>
            <a:pPr marL="0" indent="0">
              <a:buNone/>
            </a:pPr>
            <a:r>
              <a:rPr lang="en-US" dirty="0"/>
              <a:t>This Project is aimed to develop a model to predict the prices of used cars. The results of the model helps to determine the important factors while predicting the prices of the used cars. Using the dataset available, a random forest model is developed that achieved an accuracy score on testing dataset.  The model does suffer from overfitting. The importance of the features are determined using feature extraction done by random forest regressor. Some of the important features that does help in deciding the prices are Year, EngineSize, Mpg and mileage.</a:t>
            </a:r>
          </a:p>
        </p:txBody>
      </p:sp>
    </p:spTree>
    <p:extLst>
      <p:ext uri="{BB962C8B-B14F-4D97-AF65-F5344CB8AC3E}">
        <p14:creationId xmlns:p14="http://schemas.microsoft.com/office/powerpoint/2010/main" val="420086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953D-316A-502D-E839-FF508D57B3FF}"/>
              </a:ext>
            </a:extLst>
          </p:cNvPr>
          <p:cNvSpPr>
            <a:spLocks noGrp="1"/>
          </p:cNvSpPr>
          <p:nvPr>
            <p:ph type="title"/>
          </p:nvPr>
        </p:nvSpPr>
        <p:spPr>
          <a:xfrm>
            <a:off x="6513534" y="609600"/>
            <a:ext cx="4754022" cy="1326321"/>
          </a:xfrm>
        </p:spPr>
        <p:txBody>
          <a:bodyPr>
            <a:normAutofit/>
          </a:bodyPr>
          <a:lstStyle/>
          <a:p>
            <a:r>
              <a:rPr lang="en-CA" dirty="0">
                <a:latin typeface="Times New Roman" panose="02020603050405020304" pitchFamily="18" charset="0"/>
                <a:cs typeface="Times New Roman" panose="02020603050405020304" pitchFamily="18" charset="0"/>
              </a:rPr>
              <a:t>PROJECT OBJECTIVE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4CF212-5783-A6EF-67EC-1B4C4A58EFDD}"/>
              </a:ext>
            </a:extLst>
          </p:cNvPr>
          <p:cNvSpPr>
            <a:spLocks noGrp="1"/>
          </p:cNvSpPr>
          <p:nvPr>
            <p:ph idx="1"/>
          </p:nvPr>
        </p:nvSpPr>
        <p:spPr>
          <a:xfrm>
            <a:off x="6513534" y="2096064"/>
            <a:ext cx="4754022" cy="3695136"/>
          </a:xfrm>
        </p:spPr>
        <p:txBody>
          <a:bodyPr>
            <a:normAutofit fontScale="92500" lnSpcReduction="10000"/>
          </a:bodyPr>
          <a:lstStyle/>
          <a:p>
            <a:pPr marL="0" indent="0">
              <a:lnSpc>
                <a:spcPct val="110000"/>
              </a:lnSpc>
              <a:buNone/>
            </a:pPr>
            <a:r>
              <a:rPr lang="en-US" sz="1800" dirty="0">
                <a:latin typeface="Times New Roman" panose="02020603050405020304" pitchFamily="18" charset="0"/>
                <a:cs typeface="Times New Roman" panose="02020603050405020304" pitchFamily="18" charset="0"/>
              </a:rPr>
              <a:t>Recently there has been a sudden increase in the demand for second-hand cars as consumers have been unable to afford brand-new cars due to a variety of factors, including high pricing, limited availability, financial inability, etc.</a:t>
            </a:r>
          </a:p>
          <a:p>
            <a:pPr marL="0" indent="0">
              <a:lnSpc>
                <a:spcPct val="110000"/>
              </a:lnSpc>
              <a:buNone/>
            </a:pPr>
            <a:r>
              <a:rPr lang="en-US" sz="1800" dirty="0">
                <a:latin typeface="Times New Roman" panose="02020603050405020304" pitchFamily="18" charset="0"/>
                <a:cs typeface="Times New Roman" panose="02020603050405020304" pitchFamily="18" charset="0"/>
              </a:rPr>
              <a:t>The second-hand automobile industry, however, is still in its development phase and is mostly controlled by the informal sector.</a:t>
            </a:r>
          </a:p>
          <a:p>
            <a:pPr marL="0" indent="0">
              <a:lnSpc>
                <a:spcPct val="110000"/>
              </a:lnSpc>
              <a:buNone/>
            </a:pPr>
            <a:r>
              <a:rPr lang="en-US" sz="1800" dirty="0">
                <a:latin typeface="Times New Roman" panose="02020603050405020304" pitchFamily="18" charset="0"/>
                <a:cs typeface="Times New Roman" panose="02020603050405020304" pitchFamily="18" charset="0"/>
              </a:rPr>
              <a:t>When buying a second-hand automobile, creates the possibility of fraud. In order to predict the price of a used automobile without favoring the consumer or the merchandiser, a high-accuracy model is needed</a:t>
            </a:r>
          </a:p>
        </p:txBody>
      </p:sp>
      <p:pic>
        <p:nvPicPr>
          <p:cNvPr id="6" name="Picture 5" descr="Graph on document with pen">
            <a:extLst>
              <a:ext uri="{FF2B5EF4-FFF2-40B4-BE49-F238E27FC236}">
                <a16:creationId xmlns:a16="http://schemas.microsoft.com/office/drawing/2014/main" id="{05E848C1-99D8-63F4-4C12-9B4CC8B6D5C7}"/>
              </a:ext>
            </a:extLst>
          </p:cNvPr>
          <p:cNvPicPr>
            <a:picLocks noChangeAspect="1"/>
          </p:cNvPicPr>
          <p:nvPr/>
        </p:nvPicPr>
        <p:blipFill rotWithShape="1">
          <a:blip r:embed="rId3"/>
          <a:srcRect l="27194" r="13472" b="-1"/>
          <a:stretch/>
        </p:blipFill>
        <p:spPr>
          <a:xfrm>
            <a:off x="20" y="10"/>
            <a:ext cx="6095980" cy="6857990"/>
          </a:xfrm>
          <a:prstGeom prst="rect">
            <a:avLst/>
          </a:prstGeom>
        </p:spPr>
      </p:pic>
    </p:spTree>
    <p:extLst>
      <p:ext uri="{BB962C8B-B14F-4D97-AF65-F5344CB8AC3E}">
        <p14:creationId xmlns:p14="http://schemas.microsoft.com/office/powerpoint/2010/main" val="83762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B0CC-C3F5-21C4-6030-BCADA14EB1FC}"/>
              </a:ext>
            </a:extLst>
          </p:cNvPr>
          <p:cNvSpPr>
            <a:spLocks noGrp="1"/>
          </p:cNvSpPr>
          <p:nvPr>
            <p:ph type="title"/>
          </p:nvPr>
        </p:nvSpPr>
        <p:spPr>
          <a:xfrm>
            <a:off x="314633" y="609600"/>
            <a:ext cx="10952924" cy="1042219"/>
          </a:xfrm>
        </p:spPr>
        <p:txBody>
          <a:bodyPr>
            <a:normAutofit/>
          </a:bodyPr>
          <a:lstStyle/>
          <a:p>
            <a:r>
              <a:rPr lang="en-CA" sz="4000" dirty="0">
                <a:latin typeface="Times New Roman" panose="02020603050405020304" pitchFamily="18" charset="0"/>
                <a:cs typeface="Times New Roman" panose="02020603050405020304" pitchFamily="18" charset="0"/>
              </a:rPr>
              <a:t>DATA DESCRIPTION</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E67CB7-600D-7F5A-001C-3DBBC391D311}"/>
              </a:ext>
            </a:extLst>
          </p:cNvPr>
          <p:cNvSpPr>
            <a:spLocks noGrp="1"/>
          </p:cNvSpPr>
          <p:nvPr>
            <p:ph idx="1"/>
          </p:nvPr>
        </p:nvSpPr>
        <p:spPr>
          <a:xfrm>
            <a:off x="737419" y="1789471"/>
            <a:ext cx="10530138" cy="4660490"/>
          </a:xfrm>
        </p:spPr>
        <p:txBody>
          <a:bodyPr>
            <a:normAutofit fontScale="77500" lnSpcReduction="20000"/>
          </a:bodyPr>
          <a:lstStyle/>
          <a:p>
            <a:pPr marR="0" lvl="0" algn="l" rtl="0">
              <a:lnSpc>
                <a:spcPct val="90000"/>
              </a:lnSpc>
              <a:spcBef>
                <a:spcPts val="0"/>
              </a:spcBef>
              <a:spcAft>
                <a:spcPts val="0"/>
              </a:spcAft>
              <a:buClr>
                <a:srgbClr val="F2F2F2"/>
              </a:buClr>
              <a:buSzPts val="1800"/>
              <a:buFont typeface="Wingdings" pitchFamily="2" charset="2"/>
              <a:buChar char="Ø"/>
            </a:pPr>
            <a:r>
              <a:rPr lang="en-US" sz="1800" dirty="0">
                <a:solidFill>
                  <a:srgbClr val="F2F2F2"/>
                </a:solidFill>
                <a:latin typeface="Times New Roman"/>
                <a:ea typeface="Times New Roman"/>
                <a:cs typeface="Times New Roman"/>
                <a:sym typeface="Times New Roman"/>
              </a:rPr>
              <a:t> </a:t>
            </a:r>
            <a:r>
              <a:rPr lang="en-US" dirty="0">
                <a:solidFill>
                  <a:srgbClr val="F2F2F2"/>
                </a:solidFill>
                <a:latin typeface="Times New Roman"/>
                <a:ea typeface="Times New Roman"/>
                <a:cs typeface="Times New Roman"/>
                <a:sym typeface="Times New Roman"/>
              </a:rPr>
              <a:t>The Dataset is taken from </a:t>
            </a:r>
            <a:r>
              <a:rPr lang="en-US" dirty="0" err="1">
                <a:solidFill>
                  <a:srgbClr val="F2F2F2"/>
                </a:solidFill>
                <a:latin typeface="Times New Roman"/>
                <a:ea typeface="Times New Roman"/>
                <a:cs typeface="Times New Roman"/>
                <a:sym typeface="Times New Roman"/>
              </a:rPr>
              <a:t>kaggle</a:t>
            </a:r>
            <a:endParaRPr lang="en-US" dirty="0">
              <a:solidFill>
                <a:srgbClr val="F2F2F2"/>
              </a:solidFill>
              <a:latin typeface="Times New Roman"/>
              <a:ea typeface="Times New Roman"/>
              <a:cs typeface="Times New Roman"/>
              <a:sym typeface="Times New Roman"/>
            </a:endParaRPr>
          </a:p>
          <a:p>
            <a:pPr marR="0" lvl="0" algn="l" rtl="0">
              <a:lnSpc>
                <a:spcPct val="90000"/>
              </a:lnSpc>
              <a:spcBef>
                <a:spcPts val="0"/>
              </a:spcBef>
              <a:spcAft>
                <a:spcPts val="0"/>
              </a:spcAft>
              <a:buClr>
                <a:srgbClr val="F2F2F2"/>
              </a:buClr>
              <a:buSzPts val="1800"/>
              <a:buFont typeface="Wingdings" pitchFamily="2" charset="2"/>
              <a:buChar char="Ø"/>
            </a:pPr>
            <a:endParaRPr lang="en-US" sz="1800" b="0" i="0" u="none" strike="noStrike" dirty="0">
              <a:solidFill>
                <a:srgbClr val="F2F2F2"/>
              </a:solidFill>
              <a:effectLst/>
              <a:latin typeface="Times New Roman"/>
              <a:cs typeface="Times New Roman"/>
              <a:sym typeface="Times New Roman"/>
            </a:endParaRPr>
          </a:p>
          <a:p>
            <a:pPr marR="0" lvl="0" algn="l" rtl="0">
              <a:lnSpc>
                <a:spcPct val="90000"/>
              </a:lnSpc>
              <a:spcBef>
                <a:spcPts val="0"/>
              </a:spcBef>
              <a:spcAft>
                <a:spcPts val="0"/>
              </a:spcAft>
              <a:buClr>
                <a:srgbClr val="F2F2F2"/>
              </a:buClr>
              <a:buSzPts val="1800"/>
              <a:buFont typeface="Wingdings" pitchFamily="2" charset="2"/>
              <a:buChar char="Ø"/>
            </a:pPr>
            <a:endParaRPr lang="en-US" sz="1800" dirty="0">
              <a:solidFill>
                <a:srgbClr val="F2F2F2"/>
              </a:solidFill>
              <a:effectLst/>
              <a:latin typeface="Times New Roman"/>
              <a:cs typeface="Times New Roman"/>
              <a:sym typeface="Times New Roman"/>
            </a:endParaRPr>
          </a:p>
          <a:p>
            <a:pPr marR="0" lvl="0" algn="l" rtl="0">
              <a:lnSpc>
                <a:spcPct val="90000"/>
              </a:lnSpc>
              <a:spcBef>
                <a:spcPts val="0"/>
              </a:spcBef>
              <a:spcAft>
                <a:spcPts val="0"/>
              </a:spcAft>
              <a:buClr>
                <a:srgbClr val="F2F2F2"/>
              </a:buClr>
              <a:buSzPts val="1800"/>
              <a:buFont typeface="Wingdings" pitchFamily="2" charset="2"/>
              <a:buChar char="Ø"/>
            </a:pPr>
            <a:r>
              <a:rPr lang="en-US" sz="1800" b="0" i="0" u="none" strike="noStrike" dirty="0" err="1">
                <a:solidFill>
                  <a:srgbClr val="F2F2F2"/>
                </a:solidFill>
                <a:effectLst/>
                <a:latin typeface="Times New Roman" panose="02020603050405020304" pitchFamily="18" charset="0"/>
              </a:rPr>
              <a:t>Link_kaggle</a:t>
            </a:r>
            <a:r>
              <a:rPr lang="en-US" sz="1800" b="0" i="0" u="none" strike="noStrike" dirty="0">
                <a:solidFill>
                  <a:srgbClr val="F2F2F2"/>
                </a:solidFill>
                <a:effectLst/>
                <a:latin typeface="Times New Roman" panose="02020603050405020304" pitchFamily="18" charset="0"/>
              </a:rPr>
              <a:t>: </a:t>
            </a:r>
            <a:r>
              <a:rPr lang="en-US" sz="1800" b="0" i="0" u="none" strike="noStrike" dirty="0">
                <a:solidFill>
                  <a:srgbClr val="F2F2F2"/>
                </a:solidFill>
                <a:effectLst/>
                <a:latin typeface="Times New Roman" panose="02020603050405020304" pitchFamily="18" charset="0"/>
                <a:hlinkClick r:id="rId3"/>
              </a:rPr>
              <a:t>https://www.kaggle.com/code/celestioushawk/bmw-car-price-prediction/input?select=bmw.csv</a:t>
            </a:r>
            <a:endParaRPr lang="en-US" sz="1800" b="0" i="0" u="none" strike="noStrike" dirty="0">
              <a:solidFill>
                <a:srgbClr val="F2F2F2"/>
              </a:solidFill>
              <a:effectLst/>
              <a:latin typeface="Times New Roman" panose="02020603050405020304" pitchFamily="18" charset="0"/>
            </a:endParaRPr>
          </a:p>
          <a:p>
            <a:pPr rtl="0">
              <a:spcBef>
                <a:spcPts val="600"/>
              </a:spcBef>
              <a:spcAft>
                <a:spcPts val="0"/>
              </a:spcAft>
            </a:pPr>
            <a:endParaRPr lang="en-US" dirty="0">
              <a:solidFill>
                <a:srgbClr val="F2F2F2"/>
              </a:solidFill>
              <a:latin typeface="Times New Roman"/>
              <a:cs typeface="Times New Roman"/>
              <a:sym typeface="Times New Roman"/>
            </a:endParaRPr>
          </a:p>
          <a:p>
            <a:pPr marR="0" lvl="0" algn="l" rtl="0">
              <a:lnSpc>
                <a:spcPct val="90000"/>
              </a:lnSpc>
              <a:spcBef>
                <a:spcPts val="600"/>
              </a:spcBef>
              <a:spcAft>
                <a:spcPts val="0"/>
              </a:spcAft>
              <a:buFont typeface="Wingdings" pitchFamily="2" charset="2"/>
              <a:buChar char="Ø"/>
            </a:pPr>
            <a:r>
              <a:rPr lang="en-US" dirty="0">
                <a:latin typeface="Times New Roman" panose="02020603050405020304" pitchFamily="18" charset="0"/>
                <a:cs typeface="Times New Roman" panose="02020603050405020304" pitchFamily="18" charset="0"/>
              </a:rPr>
              <a:t>The dataset used for this project consists of historical data on used car listings. It includes information such as the make, model, year, mileage, condition, location, and price of each car. The data was collected from various online sources, including classified ads websites and car dealership websites. </a:t>
            </a:r>
          </a:p>
          <a:p>
            <a:pPr marR="0" lvl="0" algn="l" rtl="0">
              <a:lnSpc>
                <a:spcPct val="90000"/>
              </a:lnSpc>
              <a:spcBef>
                <a:spcPts val="600"/>
              </a:spcBef>
              <a:spcAft>
                <a:spcPts val="0"/>
              </a:spcAft>
              <a:buFont typeface="Wingdings" pitchFamily="2" charset="2"/>
              <a:buChar char="Ø"/>
            </a:pPr>
            <a:endParaRPr lang="en-US" dirty="0">
              <a:latin typeface="Times New Roman" panose="02020603050405020304" pitchFamily="18" charset="0"/>
              <a:cs typeface="Times New Roman" panose="02020603050405020304" pitchFamily="18" charset="0"/>
            </a:endParaRPr>
          </a:p>
          <a:p>
            <a:pPr marR="0" lvl="0" algn="l" rtl="0">
              <a:lnSpc>
                <a:spcPct val="90000"/>
              </a:lnSpc>
              <a:spcBef>
                <a:spcPts val="600"/>
              </a:spcBef>
              <a:spcAft>
                <a:spcPts val="0"/>
              </a:spcAft>
              <a:buClr>
                <a:srgbClr val="F2F2F2"/>
              </a:buClr>
              <a:buSzPts val="1800"/>
              <a:buFont typeface="Wingdings" pitchFamily="2" charset="2"/>
              <a:buChar char="Ø"/>
            </a:pPr>
            <a:r>
              <a:rPr lang="en-US" sz="2000" dirty="0">
                <a:solidFill>
                  <a:srgbClr val="F2F2F2"/>
                </a:solidFill>
                <a:latin typeface="Times New Roman"/>
                <a:ea typeface="Times New Roman"/>
                <a:cs typeface="Times New Roman"/>
                <a:sym typeface="Times New Roman"/>
              </a:rPr>
              <a:t>Scale = 10,782 rows × 9 columns</a:t>
            </a:r>
            <a:endParaRPr lang="en-US" dirty="0"/>
          </a:p>
          <a:p>
            <a:pPr>
              <a:lnSpc>
                <a:spcPct val="90000"/>
              </a:lnSpc>
              <a:spcBef>
                <a:spcPts val="600"/>
              </a:spcBef>
              <a:buFont typeface="Wingdings" pitchFamily="2" charset="2"/>
              <a:buChar char="Ø"/>
            </a:pPr>
            <a:endParaRPr lang="en-US" sz="2000" dirty="0">
              <a:solidFill>
                <a:srgbClr val="F2F2F2"/>
              </a:solidFill>
              <a:latin typeface="Times New Roman"/>
              <a:ea typeface="Times New Roman"/>
              <a:cs typeface="Times New Roman"/>
              <a:sym typeface="Times New Roman"/>
            </a:endParaRPr>
          </a:p>
          <a:p>
            <a:pPr marR="0" lvl="0" algn="l" rtl="0">
              <a:lnSpc>
                <a:spcPct val="90000"/>
              </a:lnSpc>
              <a:spcBef>
                <a:spcPts val="600"/>
              </a:spcBef>
              <a:spcAft>
                <a:spcPts val="0"/>
              </a:spcAft>
              <a:buClr>
                <a:srgbClr val="F2F2F2"/>
              </a:buClr>
              <a:buSzPts val="1800"/>
            </a:pPr>
            <a:r>
              <a:rPr lang="en-US" sz="2000" dirty="0">
                <a:solidFill>
                  <a:srgbClr val="F2F2F2"/>
                </a:solidFill>
                <a:latin typeface="Times New Roman"/>
                <a:ea typeface="Times New Roman"/>
                <a:cs typeface="Times New Roman"/>
                <a:sym typeface="Times New Roman"/>
              </a:rPr>
              <a:t>model (Categorical): The make and model of the car.</a:t>
            </a:r>
          </a:p>
          <a:p>
            <a:pPr marR="0" lvl="0" algn="l" rtl="0">
              <a:lnSpc>
                <a:spcPct val="90000"/>
              </a:lnSpc>
              <a:spcBef>
                <a:spcPts val="600"/>
              </a:spcBef>
              <a:spcAft>
                <a:spcPts val="0"/>
              </a:spcAft>
              <a:buClr>
                <a:srgbClr val="F2F2F2"/>
              </a:buClr>
              <a:buSzPts val="1800"/>
            </a:pPr>
            <a:r>
              <a:rPr lang="en-US" sz="2000" dirty="0">
                <a:solidFill>
                  <a:srgbClr val="F2F2F2"/>
                </a:solidFill>
                <a:latin typeface="Times New Roman"/>
                <a:ea typeface="Times New Roman"/>
                <a:cs typeface="Times New Roman"/>
                <a:sym typeface="Times New Roman"/>
              </a:rPr>
              <a:t>year (Numerical): The year the car was manufactured.</a:t>
            </a:r>
          </a:p>
          <a:p>
            <a:pPr marR="0" lvl="0" algn="l" rtl="0">
              <a:lnSpc>
                <a:spcPct val="90000"/>
              </a:lnSpc>
              <a:spcBef>
                <a:spcPts val="600"/>
              </a:spcBef>
              <a:spcAft>
                <a:spcPts val="0"/>
              </a:spcAft>
              <a:buClr>
                <a:srgbClr val="F2F2F2"/>
              </a:buClr>
              <a:buSzPts val="1800"/>
            </a:pPr>
            <a:r>
              <a:rPr lang="en-US" sz="2000" dirty="0">
                <a:solidFill>
                  <a:srgbClr val="F2F2F2"/>
                </a:solidFill>
                <a:latin typeface="Times New Roman"/>
                <a:ea typeface="Times New Roman"/>
                <a:cs typeface="Times New Roman"/>
                <a:sym typeface="Times New Roman"/>
              </a:rPr>
              <a:t>mileage (Numerical): The total distance the car has traveled (in miles).</a:t>
            </a:r>
          </a:p>
          <a:p>
            <a:pPr marR="0" lvl="0" algn="l" rtl="0">
              <a:lnSpc>
                <a:spcPct val="90000"/>
              </a:lnSpc>
              <a:spcBef>
                <a:spcPts val="600"/>
              </a:spcBef>
              <a:spcAft>
                <a:spcPts val="0"/>
              </a:spcAft>
              <a:buClr>
                <a:srgbClr val="F2F2F2"/>
              </a:buClr>
              <a:buSzPts val="1800"/>
            </a:pPr>
            <a:r>
              <a:rPr lang="en-US" sz="2000" dirty="0">
                <a:solidFill>
                  <a:srgbClr val="F2F2F2"/>
                </a:solidFill>
                <a:latin typeface="Times New Roman"/>
                <a:ea typeface="Times New Roman"/>
                <a:cs typeface="Times New Roman"/>
                <a:sym typeface="Times New Roman"/>
              </a:rPr>
              <a:t>mpg (Numerical): Miles per gallon (fuel efficiency).</a:t>
            </a:r>
          </a:p>
          <a:p>
            <a:pPr marR="0" lvl="0" algn="l" rtl="0">
              <a:lnSpc>
                <a:spcPct val="90000"/>
              </a:lnSpc>
              <a:spcBef>
                <a:spcPts val="600"/>
              </a:spcBef>
              <a:spcAft>
                <a:spcPts val="0"/>
              </a:spcAft>
              <a:buClr>
                <a:srgbClr val="F2F2F2"/>
              </a:buClr>
              <a:buSzPts val="1800"/>
            </a:pPr>
            <a:r>
              <a:rPr lang="en-US" sz="2000" dirty="0">
                <a:solidFill>
                  <a:srgbClr val="F2F2F2"/>
                </a:solidFill>
                <a:latin typeface="Times New Roman"/>
                <a:ea typeface="Times New Roman"/>
                <a:cs typeface="Times New Roman"/>
                <a:sym typeface="Times New Roman"/>
              </a:rPr>
              <a:t>Fuel Type (Categorical): The type of fuel the car uses (e.g., Diesel, Petrol).</a:t>
            </a:r>
          </a:p>
          <a:p>
            <a:pPr marR="0" lvl="0" algn="l" rtl="0">
              <a:lnSpc>
                <a:spcPct val="90000"/>
              </a:lnSpc>
              <a:spcBef>
                <a:spcPts val="600"/>
              </a:spcBef>
              <a:spcAft>
                <a:spcPts val="0"/>
              </a:spcAft>
              <a:buClr>
                <a:srgbClr val="F2F2F2"/>
              </a:buClr>
              <a:buSzPts val="1800"/>
            </a:pPr>
            <a:r>
              <a:rPr lang="en-US" sz="2000" dirty="0">
                <a:solidFill>
                  <a:srgbClr val="F2F2F2"/>
                </a:solidFill>
                <a:latin typeface="Times New Roman"/>
                <a:ea typeface="Times New Roman"/>
                <a:cs typeface="Times New Roman"/>
                <a:sym typeface="Times New Roman"/>
              </a:rPr>
              <a:t>transmission (Categorical): The type of transmission (e.g., Automatic, Manual).</a:t>
            </a:r>
          </a:p>
          <a:p>
            <a:pPr marR="0" lvl="0" algn="l" rtl="0">
              <a:lnSpc>
                <a:spcPct val="90000"/>
              </a:lnSpc>
              <a:spcBef>
                <a:spcPts val="600"/>
              </a:spcBef>
              <a:spcAft>
                <a:spcPts val="0"/>
              </a:spcAft>
              <a:buClr>
                <a:srgbClr val="F2F2F2"/>
              </a:buClr>
              <a:buSzPts val="1800"/>
            </a:pPr>
            <a:r>
              <a:rPr lang="en-US" sz="2000" dirty="0">
                <a:solidFill>
                  <a:srgbClr val="F2F2F2"/>
                </a:solidFill>
                <a:latin typeface="Times New Roman"/>
                <a:ea typeface="Times New Roman"/>
                <a:cs typeface="Times New Roman"/>
                <a:sym typeface="Times New Roman"/>
              </a:rPr>
              <a:t>tax (Numerical): The tax amount for the car (in US dollars).</a:t>
            </a:r>
          </a:p>
          <a:p>
            <a:pPr marR="0" lvl="0" algn="l" rtl="0">
              <a:lnSpc>
                <a:spcPct val="90000"/>
              </a:lnSpc>
              <a:spcBef>
                <a:spcPts val="600"/>
              </a:spcBef>
              <a:spcAft>
                <a:spcPts val="0"/>
              </a:spcAft>
              <a:buClr>
                <a:srgbClr val="F2F2F2"/>
              </a:buClr>
              <a:buSzPts val="1800"/>
            </a:pPr>
            <a:r>
              <a:rPr lang="en-US" sz="2000" dirty="0">
                <a:solidFill>
                  <a:srgbClr val="F2F2F2"/>
                </a:solidFill>
                <a:latin typeface="Times New Roman"/>
                <a:ea typeface="Times New Roman"/>
                <a:cs typeface="Times New Roman"/>
                <a:sym typeface="Times New Roman"/>
              </a:rPr>
              <a:t>engine Size (Numerical): The size of the car's engine (in liters).</a:t>
            </a:r>
          </a:p>
          <a:p>
            <a:pPr marR="0" lvl="0" algn="l" rtl="0">
              <a:lnSpc>
                <a:spcPct val="90000"/>
              </a:lnSpc>
              <a:spcBef>
                <a:spcPts val="600"/>
              </a:spcBef>
              <a:spcAft>
                <a:spcPts val="0"/>
              </a:spcAft>
              <a:buClr>
                <a:srgbClr val="F2F2F2"/>
              </a:buClr>
              <a:buSzPts val="1800"/>
            </a:pPr>
            <a:r>
              <a:rPr lang="en-US" sz="2000" dirty="0">
                <a:solidFill>
                  <a:srgbClr val="F2F2F2"/>
                </a:solidFill>
                <a:latin typeface="Times New Roman"/>
                <a:ea typeface="Times New Roman"/>
                <a:cs typeface="Times New Roman"/>
                <a:sym typeface="Times New Roman"/>
              </a:rPr>
              <a:t>price (Numerical): The price of the car (in US dollars).</a:t>
            </a:r>
          </a:p>
        </p:txBody>
      </p:sp>
    </p:spTree>
    <p:extLst>
      <p:ext uri="{BB962C8B-B14F-4D97-AF65-F5344CB8AC3E}">
        <p14:creationId xmlns:p14="http://schemas.microsoft.com/office/powerpoint/2010/main" val="336146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2D-1C4B-EA5D-5125-7D296B9F8F46}"/>
              </a:ext>
            </a:extLst>
          </p:cNvPr>
          <p:cNvSpPr>
            <a:spLocks noGrp="1"/>
          </p:cNvSpPr>
          <p:nvPr>
            <p:ph type="title"/>
          </p:nvPr>
        </p:nvSpPr>
        <p:spPr>
          <a:xfrm>
            <a:off x="913796" y="927100"/>
            <a:ext cx="3418766" cy="4616450"/>
          </a:xfrm>
        </p:spPr>
        <p:txBody>
          <a:bodyPr vert="horz" lIns="91440" tIns="45720" rIns="91440" bIns="45720" rtlCol="0" anchor="ctr">
            <a:normAutofit/>
          </a:bodyPr>
          <a:lstStyle/>
          <a:p>
            <a:r>
              <a:rPr lang="en-US" dirty="0"/>
              <a:t>APPROACH</a:t>
            </a:r>
          </a:p>
        </p:txBody>
      </p:sp>
      <p:sp>
        <p:nvSpPr>
          <p:cNvPr id="29" name="TextBox 28">
            <a:extLst>
              <a:ext uri="{FF2B5EF4-FFF2-40B4-BE49-F238E27FC236}">
                <a16:creationId xmlns:a16="http://schemas.microsoft.com/office/drawing/2014/main" id="{853B8171-738E-80C1-F88D-717B7741B063}"/>
              </a:ext>
            </a:extLst>
          </p:cNvPr>
          <p:cNvSpPr txBox="1"/>
          <p:nvPr/>
        </p:nvSpPr>
        <p:spPr>
          <a:xfrm>
            <a:off x="4986676" y="1369114"/>
            <a:ext cx="6291528" cy="4616450"/>
          </a:xfrm>
          <a:prstGeom prst="rect">
            <a:avLst/>
          </a:prstGeom>
        </p:spPr>
        <p:txBody>
          <a:bodyPr vert="horz" lIns="91440" tIns="45720" rIns="91440" bIns="45720" rtlCol="0" anchor="ctr">
            <a:normAutofit fontScale="92500" lnSpcReduction="10000"/>
          </a:bodyPr>
          <a:lstStyle/>
          <a:p>
            <a:pPr marL="342900" indent="-285750" defTabSz="914400">
              <a:lnSpc>
                <a:spcPct val="120000"/>
              </a:lnSpc>
              <a:spcAft>
                <a:spcPts val="600"/>
              </a:spcAft>
              <a:buFont typeface="Wingdings" pitchFamily="2" charset="2"/>
              <a:buChar char="Ø"/>
            </a:pPr>
            <a:r>
              <a:rPr lang="en-US" dirty="0">
                <a:effectLst>
                  <a:outerShdw blurRad="50800" dist="38100" dir="2700000" algn="tl" rotWithShape="0">
                    <a:srgbClr val="000000">
                      <a:alpha val="48000"/>
                    </a:srgbClr>
                  </a:outerShdw>
                </a:effectLst>
              </a:rPr>
              <a:t>Technology used </a:t>
            </a:r>
          </a:p>
          <a:p>
            <a:pPr marL="1200150" lvl="2"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	Python</a:t>
            </a:r>
          </a:p>
          <a:p>
            <a:pPr marL="1200150" lvl="2"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	NumPy</a:t>
            </a:r>
          </a:p>
          <a:p>
            <a:pPr marL="1200150" lvl="2"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	Pandas</a:t>
            </a:r>
          </a:p>
          <a:p>
            <a:pPr marL="1200150" lvl="2"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	Matplotlib (</a:t>
            </a:r>
            <a:r>
              <a:rPr lang="en-US" dirty="0" err="1">
                <a:effectLst>
                  <a:outerShdw blurRad="50800" dist="38100" dir="2700000" algn="tl" rotWithShape="0">
                    <a:srgbClr val="000000">
                      <a:alpha val="48000"/>
                    </a:srgbClr>
                  </a:outerShdw>
                </a:effectLst>
              </a:rPr>
              <a:t>Visualisations</a:t>
            </a:r>
            <a:r>
              <a:rPr lang="en-US" dirty="0">
                <a:effectLst>
                  <a:outerShdw blurRad="50800" dist="38100" dir="2700000" algn="tl" rotWithShape="0">
                    <a:srgbClr val="000000">
                      <a:alpha val="48000"/>
                    </a:srgbClr>
                  </a:outerShdw>
                </a:effectLst>
              </a:rPr>
              <a:t>)</a:t>
            </a:r>
          </a:p>
          <a:p>
            <a:pPr marL="1200150" lvl="2" indent="-228600" defTabSz="914400">
              <a:lnSpc>
                <a:spcPct val="120000"/>
              </a:lnSpc>
              <a:spcAft>
                <a:spcPts val="600"/>
              </a:spcAft>
              <a:buFont typeface="Arial" panose="020B0604020202020204" pitchFamily="34" charset="0"/>
              <a:buChar char="•"/>
            </a:pPr>
            <a:r>
              <a:rPr lang="en-US" dirty="0">
                <a:effectLst>
                  <a:outerShdw blurRad="50800" dist="38100" dir="2700000" algn="tl" rotWithShape="0">
                    <a:srgbClr val="000000">
                      <a:alpha val="48000"/>
                    </a:srgbClr>
                  </a:outerShdw>
                </a:effectLst>
              </a:rPr>
              <a:t>	Seaborn (</a:t>
            </a:r>
            <a:r>
              <a:rPr lang="en-US" dirty="0" err="1">
                <a:effectLst>
                  <a:outerShdw blurRad="50800" dist="38100" dir="2700000" algn="tl" rotWithShape="0">
                    <a:srgbClr val="000000">
                      <a:alpha val="48000"/>
                    </a:srgbClr>
                  </a:outerShdw>
                </a:effectLst>
              </a:rPr>
              <a:t>Visualisations</a:t>
            </a:r>
            <a:r>
              <a:rPr lang="en-US" dirty="0">
                <a:effectLst>
                  <a:outerShdw blurRad="50800" dist="38100" dir="2700000" algn="tl" rotWithShape="0">
                    <a:srgbClr val="000000">
                      <a:alpha val="48000"/>
                    </a:srgbClr>
                  </a:outerShdw>
                </a:effectLst>
              </a:rPr>
              <a:t>)</a:t>
            </a:r>
          </a:p>
          <a:p>
            <a:pPr lvl="2" indent="-228600" defTabSz="914400">
              <a:lnSpc>
                <a:spcPct val="12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marL="342900" indent="-285750" defTabSz="914400">
              <a:lnSpc>
                <a:spcPct val="120000"/>
              </a:lnSpc>
              <a:spcAft>
                <a:spcPts val="600"/>
              </a:spcAft>
              <a:buFont typeface="Wingdings" pitchFamily="2" charset="2"/>
              <a:buChar char="Ø"/>
            </a:pPr>
            <a:r>
              <a:rPr lang="en-US" dirty="0">
                <a:effectLst>
                  <a:outerShdw blurRad="50800" dist="38100" dir="2700000" algn="tl" rotWithShape="0">
                    <a:srgbClr val="000000">
                      <a:alpha val="48000"/>
                    </a:srgbClr>
                  </a:outerShdw>
                </a:effectLst>
              </a:rPr>
              <a:t>Methodologies</a:t>
            </a:r>
          </a:p>
          <a:p>
            <a:pPr marL="342900" indent="-285750" defTabSz="914400">
              <a:lnSpc>
                <a:spcPct val="120000"/>
              </a:lnSpc>
              <a:spcAft>
                <a:spcPts val="600"/>
              </a:spcAft>
              <a:buFont typeface="Wingdings" pitchFamily="2" charset="2"/>
              <a:buChar char="Ø"/>
            </a:pPr>
            <a:endParaRPr lang="en-US" dirty="0">
              <a:effectLst>
                <a:outerShdw blurRad="50800" dist="38100" dir="2700000" algn="tl" rotWithShape="0">
                  <a:srgbClr val="000000">
                    <a:alpha val="48000"/>
                  </a:srgbClr>
                </a:outerShdw>
              </a:effectLst>
            </a:endParaRPr>
          </a:p>
          <a:p>
            <a:pPr marL="342900" indent="-285750" defTabSz="914400">
              <a:lnSpc>
                <a:spcPct val="120000"/>
              </a:lnSpc>
              <a:spcAft>
                <a:spcPts val="600"/>
              </a:spcAft>
              <a:buFont typeface="Wingdings" pitchFamily="2" charset="2"/>
              <a:buChar char="Ø"/>
            </a:pPr>
            <a:r>
              <a:rPr lang="en-US" dirty="0">
                <a:effectLst>
                  <a:outerShdw blurRad="50800" dist="38100" dir="2700000" algn="tl" rotWithShape="0">
                    <a:srgbClr val="000000">
                      <a:alpha val="48000"/>
                    </a:srgbClr>
                  </a:outerShdw>
                </a:effectLst>
              </a:rPr>
              <a:t>Libraries in python</a:t>
            </a:r>
          </a:p>
          <a:p>
            <a:pPr marL="57150" defTabSz="914400">
              <a:lnSpc>
                <a:spcPct val="120000"/>
              </a:lnSpc>
              <a:spcAft>
                <a:spcPts val="600"/>
              </a:spcAft>
            </a:pPr>
            <a:endParaRPr lang="en-US" dirty="0">
              <a:effectLst>
                <a:outerShdw blurRad="50800" dist="38100" dir="2700000" algn="tl" rotWithShape="0">
                  <a:srgbClr val="000000">
                    <a:alpha val="48000"/>
                  </a:srgbClr>
                </a:outerShdw>
              </a:effectLst>
            </a:endParaRPr>
          </a:p>
          <a:p>
            <a:pPr marL="342900" indent="-285750" defTabSz="914400">
              <a:lnSpc>
                <a:spcPct val="120000"/>
              </a:lnSpc>
              <a:spcAft>
                <a:spcPts val="600"/>
              </a:spcAft>
              <a:buFont typeface="Wingdings" pitchFamily="2" charset="2"/>
              <a:buChar char="Ø"/>
            </a:pPr>
            <a:r>
              <a:rPr lang="en-US" dirty="0">
                <a:effectLst>
                  <a:outerShdw blurRad="50800" dist="38100" dir="2700000" algn="tl" rotWithShape="0">
                    <a:srgbClr val="000000">
                      <a:alpha val="48000"/>
                    </a:srgbClr>
                  </a:outerShdw>
                </a:effectLst>
              </a:rPr>
              <a:t>ML Algorithms to train &amp; test data.</a:t>
            </a:r>
          </a:p>
          <a:p>
            <a:pPr marL="285750" indent="-228600" defTabSz="914400">
              <a:lnSpc>
                <a:spcPct val="12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a:p>
            <a:pPr marL="285750" indent="-228600" defTabSz="914400">
              <a:lnSpc>
                <a:spcPct val="120000"/>
              </a:lnSpc>
              <a:spcAft>
                <a:spcPts val="600"/>
              </a:spcAft>
              <a:buFont typeface="Arial" panose="020B0604020202020204" pitchFamily="34" charset="0"/>
              <a:buChar char="•"/>
            </a:pPr>
            <a:endParaRPr lang="en-US" dirty="0">
              <a:effectLst>
                <a:outerShdw blurRad="50800" dist="38100" dir="2700000" algn="tl" rotWithShape="0">
                  <a:srgbClr val="000000">
                    <a:alpha val="48000"/>
                  </a:srgbClr>
                </a:outerShdw>
              </a:effectLst>
            </a:endParaRPr>
          </a:p>
        </p:txBody>
      </p:sp>
      <p:cxnSp>
        <p:nvCxnSpPr>
          <p:cNvPr id="8" name="Straight Connector 7">
            <a:extLst>
              <a:ext uri="{FF2B5EF4-FFF2-40B4-BE49-F238E27FC236}">
                <a16:creationId xmlns:a16="http://schemas.microsoft.com/office/drawing/2014/main" id="{14423593-1912-B59A-3220-0FD8465A2828}"/>
              </a:ext>
            </a:extLst>
          </p:cNvPr>
          <p:cNvCxnSpPr/>
          <p:nvPr/>
        </p:nvCxnSpPr>
        <p:spPr>
          <a:xfrm>
            <a:off x="4332562" y="1369114"/>
            <a:ext cx="0" cy="396012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4227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C4D65-835B-21FB-17E9-89D602CD634C}"/>
              </a:ext>
            </a:extLst>
          </p:cNvPr>
          <p:cNvSpPr>
            <a:spLocks noGrp="1"/>
          </p:cNvSpPr>
          <p:nvPr>
            <p:ph type="title"/>
          </p:nvPr>
        </p:nvSpPr>
        <p:spPr>
          <a:xfrm>
            <a:off x="803574" y="217875"/>
            <a:ext cx="10353761" cy="742122"/>
          </a:xfrm>
        </p:spPr>
        <p:txBody>
          <a:bodyPr/>
          <a:lstStyle/>
          <a:p>
            <a:r>
              <a:rPr lang="en-CA"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A7EC88E-438A-3C4C-B56D-B530CD395379}"/>
              </a:ext>
            </a:extLst>
          </p:cNvPr>
          <p:cNvSpPr/>
          <p:nvPr/>
        </p:nvSpPr>
        <p:spPr>
          <a:xfrm>
            <a:off x="4677018" y="1615462"/>
            <a:ext cx="2606875" cy="4765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Data Collection </a:t>
            </a:r>
            <a:endParaRPr lang="en-US" dirty="0"/>
          </a:p>
        </p:txBody>
      </p:sp>
      <p:sp>
        <p:nvSpPr>
          <p:cNvPr id="7" name="Rectangle 6">
            <a:extLst>
              <a:ext uri="{FF2B5EF4-FFF2-40B4-BE49-F238E27FC236}">
                <a16:creationId xmlns:a16="http://schemas.microsoft.com/office/drawing/2014/main" id="{7C34C007-C6AD-346E-DAF3-7C45A5AE8895}"/>
              </a:ext>
            </a:extLst>
          </p:cNvPr>
          <p:cNvSpPr/>
          <p:nvPr/>
        </p:nvSpPr>
        <p:spPr>
          <a:xfrm>
            <a:off x="4654060" y="3174693"/>
            <a:ext cx="2623930" cy="58199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Feature Extraction</a:t>
            </a:r>
            <a:endParaRPr lang="en-US" dirty="0"/>
          </a:p>
        </p:txBody>
      </p:sp>
      <p:sp>
        <p:nvSpPr>
          <p:cNvPr id="8" name="Rectangle 7">
            <a:extLst>
              <a:ext uri="{FF2B5EF4-FFF2-40B4-BE49-F238E27FC236}">
                <a16:creationId xmlns:a16="http://schemas.microsoft.com/office/drawing/2014/main" id="{ACE1FC8D-F26F-F96E-B08B-F0274262E452}"/>
              </a:ext>
            </a:extLst>
          </p:cNvPr>
          <p:cNvSpPr/>
          <p:nvPr/>
        </p:nvSpPr>
        <p:spPr>
          <a:xfrm>
            <a:off x="4654060" y="4098884"/>
            <a:ext cx="2623930" cy="5819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Random Forest Modelling</a:t>
            </a:r>
            <a:endParaRPr lang="en-US" dirty="0"/>
          </a:p>
        </p:txBody>
      </p:sp>
      <p:sp>
        <p:nvSpPr>
          <p:cNvPr id="9" name="Rectangle 8">
            <a:extLst>
              <a:ext uri="{FF2B5EF4-FFF2-40B4-BE49-F238E27FC236}">
                <a16:creationId xmlns:a16="http://schemas.microsoft.com/office/drawing/2014/main" id="{9831AF06-C449-8E1B-F591-01355D1FB22C}"/>
              </a:ext>
            </a:extLst>
          </p:cNvPr>
          <p:cNvSpPr/>
          <p:nvPr/>
        </p:nvSpPr>
        <p:spPr>
          <a:xfrm>
            <a:off x="4640809" y="5068477"/>
            <a:ext cx="2623930" cy="3776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Evaluation</a:t>
            </a:r>
            <a:endParaRPr lang="en-US" dirty="0"/>
          </a:p>
        </p:txBody>
      </p:sp>
      <p:sp>
        <p:nvSpPr>
          <p:cNvPr id="10" name="Rectangle 9">
            <a:extLst>
              <a:ext uri="{FF2B5EF4-FFF2-40B4-BE49-F238E27FC236}">
                <a16:creationId xmlns:a16="http://schemas.microsoft.com/office/drawing/2014/main" id="{F10371FB-DF9B-5AF2-5C53-0F5FA41CA707}"/>
              </a:ext>
            </a:extLst>
          </p:cNvPr>
          <p:cNvSpPr/>
          <p:nvPr/>
        </p:nvSpPr>
        <p:spPr>
          <a:xfrm>
            <a:off x="2238274" y="4165539"/>
            <a:ext cx="1719469" cy="3776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Training Set	</a:t>
            </a:r>
            <a:endParaRPr lang="en-US" dirty="0"/>
          </a:p>
        </p:txBody>
      </p:sp>
      <p:sp>
        <p:nvSpPr>
          <p:cNvPr id="11" name="Rectangle 10">
            <a:extLst>
              <a:ext uri="{FF2B5EF4-FFF2-40B4-BE49-F238E27FC236}">
                <a16:creationId xmlns:a16="http://schemas.microsoft.com/office/drawing/2014/main" id="{48151B6C-8232-B0B6-A70E-211CEBE8D608}"/>
              </a:ext>
            </a:extLst>
          </p:cNvPr>
          <p:cNvSpPr/>
          <p:nvPr/>
        </p:nvSpPr>
        <p:spPr>
          <a:xfrm>
            <a:off x="7974307" y="4165539"/>
            <a:ext cx="1719469" cy="3776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Testing Set</a:t>
            </a:r>
            <a:endParaRPr lang="en-US" dirty="0"/>
          </a:p>
        </p:txBody>
      </p:sp>
      <p:sp>
        <p:nvSpPr>
          <p:cNvPr id="12" name="Rectangle 11">
            <a:extLst>
              <a:ext uri="{FF2B5EF4-FFF2-40B4-BE49-F238E27FC236}">
                <a16:creationId xmlns:a16="http://schemas.microsoft.com/office/drawing/2014/main" id="{4B122CAF-0D99-C456-FCB3-D3C9BD1A99AD}"/>
              </a:ext>
            </a:extLst>
          </p:cNvPr>
          <p:cNvSpPr/>
          <p:nvPr/>
        </p:nvSpPr>
        <p:spPr>
          <a:xfrm>
            <a:off x="4640807" y="5793711"/>
            <a:ext cx="2623930" cy="3776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Prediction</a:t>
            </a:r>
            <a:endParaRPr lang="en-US" dirty="0"/>
          </a:p>
        </p:txBody>
      </p:sp>
      <p:sp>
        <p:nvSpPr>
          <p:cNvPr id="14" name="Arrow: Down 13">
            <a:extLst>
              <a:ext uri="{FF2B5EF4-FFF2-40B4-BE49-F238E27FC236}">
                <a16:creationId xmlns:a16="http://schemas.microsoft.com/office/drawing/2014/main" id="{214F1779-CDE6-EF9A-6A4C-4F8AC89DF5E6}"/>
              </a:ext>
            </a:extLst>
          </p:cNvPr>
          <p:cNvSpPr/>
          <p:nvPr/>
        </p:nvSpPr>
        <p:spPr>
          <a:xfrm>
            <a:off x="5691086" y="2112588"/>
            <a:ext cx="484632" cy="1732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51303150-3EF2-ADE4-18B4-E09F5658234E}"/>
              </a:ext>
            </a:extLst>
          </p:cNvPr>
          <p:cNvSpPr/>
          <p:nvPr/>
        </p:nvSpPr>
        <p:spPr>
          <a:xfrm>
            <a:off x="5704575" y="2949708"/>
            <a:ext cx="484632" cy="1732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Down 15">
            <a:extLst>
              <a:ext uri="{FF2B5EF4-FFF2-40B4-BE49-F238E27FC236}">
                <a16:creationId xmlns:a16="http://schemas.microsoft.com/office/drawing/2014/main" id="{48012F24-8A63-C1D7-58A8-B8C7C12C8D7B}"/>
              </a:ext>
            </a:extLst>
          </p:cNvPr>
          <p:cNvSpPr/>
          <p:nvPr/>
        </p:nvSpPr>
        <p:spPr>
          <a:xfrm>
            <a:off x="5691086" y="4749060"/>
            <a:ext cx="484632" cy="3255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14B4F93-F112-BACC-9B68-9403F3A71902}"/>
              </a:ext>
            </a:extLst>
          </p:cNvPr>
          <p:cNvSpPr/>
          <p:nvPr/>
        </p:nvSpPr>
        <p:spPr>
          <a:xfrm>
            <a:off x="5704575" y="5464549"/>
            <a:ext cx="484632" cy="3010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Bent-Up 18">
            <a:extLst>
              <a:ext uri="{FF2B5EF4-FFF2-40B4-BE49-F238E27FC236}">
                <a16:creationId xmlns:a16="http://schemas.microsoft.com/office/drawing/2014/main" id="{3B7D370D-44D0-2C65-1A5E-C293E4EF9D9C}"/>
              </a:ext>
            </a:extLst>
          </p:cNvPr>
          <p:cNvSpPr/>
          <p:nvPr/>
        </p:nvSpPr>
        <p:spPr>
          <a:xfrm flipV="1">
            <a:off x="7277990" y="3400635"/>
            <a:ext cx="1719468" cy="76490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Bent-Up 19">
            <a:extLst>
              <a:ext uri="{FF2B5EF4-FFF2-40B4-BE49-F238E27FC236}">
                <a16:creationId xmlns:a16="http://schemas.microsoft.com/office/drawing/2014/main" id="{DD96CA28-8D6A-33B7-C24C-B6ECDA794921}"/>
              </a:ext>
            </a:extLst>
          </p:cNvPr>
          <p:cNvSpPr/>
          <p:nvPr/>
        </p:nvSpPr>
        <p:spPr>
          <a:xfrm flipH="1" flipV="1">
            <a:off x="2921337" y="3374608"/>
            <a:ext cx="1719470" cy="736006"/>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B559A8B3-E0E2-A348-A143-74030773ECD0}"/>
              </a:ext>
            </a:extLst>
          </p:cNvPr>
          <p:cNvSpPr/>
          <p:nvPr/>
        </p:nvSpPr>
        <p:spPr>
          <a:xfrm>
            <a:off x="3957743" y="4179701"/>
            <a:ext cx="696317" cy="3776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Left 23">
            <a:extLst>
              <a:ext uri="{FF2B5EF4-FFF2-40B4-BE49-F238E27FC236}">
                <a16:creationId xmlns:a16="http://schemas.microsoft.com/office/drawing/2014/main" id="{B6CC7193-7B67-5141-5C9C-03850AE2E7A0}"/>
              </a:ext>
            </a:extLst>
          </p:cNvPr>
          <p:cNvSpPr/>
          <p:nvPr/>
        </p:nvSpPr>
        <p:spPr>
          <a:xfrm>
            <a:off x="7260936" y="4165579"/>
            <a:ext cx="713371" cy="40592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821981C-5597-4C7D-0848-A5694A58C6CF}"/>
              </a:ext>
            </a:extLst>
          </p:cNvPr>
          <p:cNvSpPr/>
          <p:nvPr/>
        </p:nvSpPr>
        <p:spPr>
          <a:xfrm>
            <a:off x="4654060" y="2280568"/>
            <a:ext cx="2623930" cy="638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Pre - Processing</a:t>
            </a:r>
            <a:endParaRPr lang="en-US" dirty="0"/>
          </a:p>
        </p:txBody>
      </p:sp>
    </p:spTree>
    <p:extLst>
      <p:ext uri="{BB962C8B-B14F-4D97-AF65-F5344CB8AC3E}">
        <p14:creationId xmlns:p14="http://schemas.microsoft.com/office/powerpoint/2010/main" val="16519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33CA-751F-47EB-E85F-42A0BF94AA6C}"/>
              </a:ext>
            </a:extLst>
          </p:cNvPr>
          <p:cNvSpPr>
            <a:spLocks noGrp="1"/>
          </p:cNvSpPr>
          <p:nvPr>
            <p:ph type="title"/>
          </p:nvPr>
        </p:nvSpPr>
        <p:spPr>
          <a:xfrm>
            <a:off x="812773" y="233784"/>
            <a:ext cx="4623385" cy="866930"/>
          </a:xfrm>
        </p:spPr>
        <p:txBody>
          <a:bodyPr>
            <a:normAutofit/>
          </a:bodyPr>
          <a:lstStyle/>
          <a:p>
            <a:pPr algn="l"/>
            <a:r>
              <a:rPr lang="en-CA" dirty="0" err="1">
                <a:latin typeface="Times New Roman" panose="02020603050405020304" pitchFamily="18" charset="0"/>
                <a:cs typeface="Times New Roman" panose="02020603050405020304" pitchFamily="18" charset="0"/>
              </a:rPr>
              <a:t>Pre-prOCESSING</a:t>
            </a:r>
            <a:endParaRPr lang="en-US"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9FF4FCBB-75BD-BED8-B51B-496B1B2C8BFC}"/>
              </a:ext>
            </a:extLst>
          </p:cNvPr>
          <p:cNvSpPr>
            <a:spLocks noGrp="1"/>
          </p:cNvSpPr>
          <p:nvPr>
            <p:ph sz="half" idx="1"/>
          </p:nvPr>
        </p:nvSpPr>
        <p:spPr/>
        <p:txBody>
          <a:bodyPr>
            <a:normAutofit/>
          </a:bodyPr>
          <a:lstStyle/>
          <a:p>
            <a:r>
              <a:rPr lang="en-CA" dirty="0"/>
              <a:t>The imported dataset below : </a:t>
            </a:r>
          </a:p>
          <a:p>
            <a:pPr marL="0" indent="0">
              <a:buNone/>
            </a:pPr>
            <a:endParaRPr lang="en-CA" dirty="0"/>
          </a:p>
          <a:p>
            <a:endParaRPr lang="en-US" dirty="0"/>
          </a:p>
        </p:txBody>
      </p:sp>
      <p:pic>
        <p:nvPicPr>
          <p:cNvPr id="12" name="Picture 11">
            <a:extLst>
              <a:ext uri="{FF2B5EF4-FFF2-40B4-BE49-F238E27FC236}">
                <a16:creationId xmlns:a16="http://schemas.microsoft.com/office/drawing/2014/main" id="{A0262980-FBDF-A955-3C93-67B9612A7422}"/>
              </a:ext>
            </a:extLst>
          </p:cNvPr>
          <p:cNvPicPr>
            <a:picLocks noChangeAspect="1"/>
          </p:cNvPicPr>
          <p:nvPr/>
        </p:nvPicPr>
        <p:blipFill>
          <a:blip r:embed="rId3"/>
          <a:stretch>
            <a:fillRect/>
          </a:stretch>
        </p:blipFill>
        <p:spPr>
          <a:xfrm>
            <a:off x="452078" y="3145734"/>
            <a:ext cx="6561064" cy="2558380"/>
          </a:xfrm>
          <a:prstGeom prst="rect">
            <a:avLst/>
          </a:prstGeom>
        </p:spPr>
      </p:pic>
      <p:pic>
        <p:nvPicPr>
          <p:cNvPr id="20" name="Picture 19">
            <a:extLst>
              <a:ext uri="{FF2B5EF4-FFF2-40B4-BE49-F238E27FC236}">
                <a16:creationId xmlns:a16="http://schemas.microsoft.com/office/drawing/2014/main" id="{3E684813-4EDB-6F26-A128-2F6EB29BB8A7}"/>
              </a:ext>
            </a:extLst>
          </p:cNvPr>
          <p:cNvPicPr>
            <a:picLocks noChangeAspect="1"/>
          </p:cNvPicPr>
          <p:nvPr/>
        </p:nvPicPr>
        <p:blipFill>
          <a:blip r:embed="rId4"/>
          <a:stretch>
            <a:fillRect/>
          </a:stretch>
        </p:blipFill>
        <p:spPr>
          <a:xfrm>
            <a:off x="452078" y="2793260"/>
            <a:ext cx="3742181" cy="352474"/>
          </a:xfrm>
          <a:prstGeom prst="rect">
            <a:avLst/>
          </a:prstGeom>
        </p:spPr>
      </p:pic>
      <p:sp>
        <p:nvSpPr>
          <p:cNvPr id="4" name="TextBox 3">
            <a:extLst>
              <a:ext uri="{FF2B5EF4-FFF2-40B4-BE49-F238E27FC236}">
                <a16:creationId xmlns:a16="http://schemas.microsoft.com/office/drawing/2014/main" id="{04D6B992-8189-C9DC-8881-1787441956EA}"/>
              </a:ext>
            </a:extLst>
          </p:cNvPr>
          <p:cNvSpPr txBox="1"/>
          <p:nvPr/>
        </p:nvSpPr>
        <p:spPr>
          <a:xfrm>
            <a:off x="913794" y="1256171"/>
            <a:ext cx="6099348"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1.DATA LOADING</a:t>
            </a:r>
          </a:p>
        </p:txBody>
      </p:sp>
      <p:pic>
        <p:nvPicPr>
          <p:cNvPr id="7" name="Picture 6" descr="A screenshot of a computer&#10;&#10;Description automatically generated">
            <a:extLst>
              <a:ext uri="{FF2B5EF4-FFF2-40B4-BE49-F238E27FC236}">
                <a16:creationId xmlns:a16="http://schemas.microsoft.com/office/drawing/2014/main" id="{26FF73A9-1CE5-AD0F-79FC-88D47AC4E9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8814" y="2668827"/>
            <a:ext cx="4673600" cy="4000500"/>
          </a:xfrm>
          <a:prstGeom prst="rect">
            <a:avLst/>
          </a:prstGeom>
        </p:spPr>
      </p:pic>
    </p:spTree>
    <p:extLst>
      <p:ext uri="{BB962C8B-B14F-4D97-AF65-F5344CB8AC3E}">
        <p14:creationId xmlns:p14="http://schemas.microsoft.com/office/powerpoint/2010/main" val="3316645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A5C64C-D219-F890-71B3-F154A35830FA}"/>
              </a:ext>
            </a:extLst>
          </p:cNvPr>
          <p:cNvSpPr txBox="1"/>
          <p:nvPr/>
        </p:nvSpPr>
        <p:spPr>
          <a:xfrm>
            <a:off x="643467" y="643467"/>
            <a:ext cx="3361498" cy="12678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400" b="1" cap="all">
                <a:effectLst>
                  <a:outerShdw blurRad="50800" dist="63500" dir="2700000" algn="tl" rotWithShape="0">
                    <a:srgbClr val="000000">
                      <a:alpha val="48000"/>
                    </a:srgbClr>
                  </a:outerShdw>
                </a:effectLst>
                <a:latin typeface="+mj-lt"/>
                <a:ea typeface="+mj-ea"/>
                <a:cs typeface="+mj-cs"/>
              </a:rPr>
              <a:t>2.Handle missing Values</a:t>
            </a:r>
          </a:p>
        </p:txBody>
      </p:sp>
      <p:sp>
        <p:nvSpPr>
          <p:cNvPr id="3" name="Content Placeholder 2">
            <a:extLst>
              <a:ext uri="{FF2B5EF4-FFF2-40B4-BE49-F238E27FC236}">
                <a16:creationId xmlns:a16="http://schemas.microsoft.com/office/drawing/2014/main" id="{AB42D90A-46E3-7104-F4DA-2992AC13BD15}"/>
              </a:ext>
            </a:extLst>
          </p:cNvPr>
          <p:cNvSpPr>
            <a:spLocks noGrp="1"/>
          </p:cNvSpPr>
          <p:nvPr>
            <p:ph sz="half" idx="1"/>
          </p:nvPr>
        </p:nvSpPr>
        <p:spPr>
          <a:xfrm>
            <a:off x="643467" y="2096063"/>
            <a:ext cx="3361498" cy="4028512"/>
          </a:xfrm>
        </p:spPr>
        <p:txBody>
          <a:bodyPr vert="horz" lIns="91440" tIns="45720" rIns="91440" bIns="45720" rtlCol="0">
            <a:normAutofit/>
          </a:bodyPr>
          <a:lstStyle/>
          <a:p>
            <a:pPr marL="457200" lvl="1"/>
            <a:r>
              <a:rPr lang="en-US" sz="1600" b="0" i="0" dirty="0"/>
              <a:t>Check for missing values in each column of the dataset.</a:t>
            </a:r>
          </a:p>
          <a:p>
            <a:pPr marL="457200" lvl="1"/>
            <a:r>
              <a:rPr lang="en-US" sz="1600" b="0" i="0" dirty="0"/>
              <a:t>If any missing values are found, decide on an appropriate strategy to handle them. This could involve imputation (replacing missing values with a statistical measure such as the mean, mode), or removing rows or columns with missing values if they are negligible.</a:t>
            </a:r>
          </a:p>
          <a:p>
            <a:pPr marL="0"/>
            <a:endParaRPr lang="en-US" sz="1600" dirty="0"/>
          </a:p>
        </p:txBody>
      </p:sp>
      <p:pic>
        <p:nvPicPr>
          <p:cNvPr id="10" name="Picture 9" descr="A screenshot of a computer&#10;&#10;Description automatically generated">
            <a:extLst>
              <a:ext uri="{FF2B5EF4-FFF2-40B4-BE49-F238E27FC236}">
                <a16:creationId xmlns:a16="http://schemas.microsoft.com/office/drawing/2014/main" id="{53251DA5-A384-9A36-03C8-C8711303D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0931" y="1373472"/>
            <a:ext cx="5895257" cy="41414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6756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79C1-8472-6D8A-4E13-9FCE8BAE5AC8}"/>
              </a:ext>
            </a:extLst>
          </p:cNvPr>
          <p:cNvSpPr>
            <a:spLocks noGrp="1"/>
          </p:cNvSpPr>
          <p:nvPr>
            <p:ph type="title"/>
          </p:nvPr>
        </p:nvSpPr>
        <p:spPr>
          <a:xfrm>
            <a:off x="2549627" y="338667"/>
            <a:ext cx="8078615" cy="997640"/>
          </a:xfrm>
        </p:spPr>
        <p:txBody>
          <a:bodyPr vert="horz" lIns="91440" tIns="45720" rIns="91440" bIns="45720" rtlCol="0" anchor="b">
            <a:normAutofit/>
          </a:bodyPr>
          <a:lstStyle/>
          <a:p>
            <a:pPr algn="l"/>
            <a:r>
              <a:rPr lang="en-US" sz="2000" dirty="0">
                <a:latin typeface="Times New Roman" panose="02020603050405020304" pitchFamily="18" charset="0"/>
                <a:cs typeface="Times New Roman" panose="02020603050405020304" pitchFamily="18" charset="0"/>
              </a:rPr>
              <a:t>3.Showcase numerical and categorical value</a:t>
            </a:r>
          </a:p>
        </p:txBody>
      </p:sp>
      <p:sp>
        <p:nvSpPr>
          <p:cNvPr id="3" name="Content Placeholder 2">
            <a:extLst>
              <a:ext uri="{FF2B5EF4-FFF2-40B4-BE49-F238E27FC236}">
                <a16:creationId xmlns:a16="http://schemas.microsoft.com/office/drawing/2014/main" id="{3FE08DD5-B37D-9CFC-635C-18DB6362353E}"/>
              </a:ext>
            </a:extLst>
          </p:cNvPr>
          <p:cNvSpPr>
            <a:spLocks noGrp="1"/>
          </p:cNvSpPr>
          <p:nvPr>
            <p:ph sz="half" idx="1"/>
          </p:nvPr>
        </p:nvSpPr>
        <p:spPr>
          <a:xfrm>
            <a:off x="8462277" y="1945907"/>
            <a:ext cx="2767702" cy="4573426"/>
          </a:xfrm>
        </p:spPr>
        <p:txBody>
          <a:bodyPr vert="horz" lIns="91440" tIns="45720" rIns="91440" bIns="45720" rtlCol="0" anchor="ctr">
            <a:normAutofit lnSpcReduction="10000"/>
          </a:bodyPr>
          <a:lstStyle/>
          <a:p>
            <a:r>
              <a:rPr lang="en-US" sz="1600" b="0" i="0" dirty="0"/>
              <a:t>By separating numerical and categorical data and applying appropriate preprocessing techniques to each, you can ensure that your machine learning model can effectively learn from and make predictions on the data.</a:t>
            </a:r>
          </a:p>
          <a:p>
            <a:r>
              <a:rPr lang="en-US" sz="1600" b="0" i="0" dirty="0"/>
              <a:t>Converting categorical variables into a numerical representation that the machine learning model can understand</a:t>
            </a:r>
          </a:p>
          <a:p>
            <a:endParaRPr lang="en-US" sz="1600" dirty="0"/>
          </a:p>
        </p:txBody>
      </p:sp>
      <p:pic>
        <p:nvPicPr>
          <p:cNvPr id="6" name="Picture 5" descr="A screenshot of a computer program&#10;&#10;Description automatically generated">
            <a:extLst>
              <a:ext uri="{FF2B5EF4-FFF2-40B4-BE49-F238E27FC236}">
                <a16:creationId xmlns:a16="http://schemas.microsoft.com/office/drawing/2014/main" id="{4610EB2F-652F-1129-FC74-4216584C3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191" y="1842036"/>
            <a:ext cx="8320086" cy="3957513"/>
          </a:xfrm>
          <a:prstGeom prst="rect">
            <a:avLst/>
          </a:prstGeom>
        </p:spPr>
      </p:pic>
    </p:spTree>
    <p:extLst>
      <p:ext uri="{BB962C8B-B14F-4D97-AF65-F5344CB8AC3E}">
        <p14:creationId xmlns:p14="http://schemas.microsoft.com/office/powerpoint/2010/main" val="1388045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258A-00CF-4374-66B5-BA527D278BDA}"/>
              </a:ext>
            </a:extLst>
          </p:cNvPr>
          <p:cNvSpPr>
            <a:spLocks noGrp="1"/>
          </p:cNvSpPr>
          <p:nvPr>
            <p:ph type="title"/>
          </p:nvPr>
        </p:nvSpPr>
        <p:spPr>
          <a:xfrm>
            <a:off x="913796" y="609600"/>
            <a:ext cx="5106004" cy="1326321"/>
          </a:xfrm>
        </p:spPr>
        <p:txBody>
          <a:bodyPr/>
          <a:lstStyle/>
          <a:p>
            <a:r>
              <a:rPr lang="en-US" dirty="0">
                <a:latin typeface="Times New Roman" panose="02020603050405020304" pitchFamily="18" charset="0"/>
                <a:cs typeface="Times New Roman" panose="02020603050405020304" pitchFamily="18" charset="0"/>
              </a:rPr>
              <a:t>Feature Extraction</a:t>
            </a:r>
          </a:p>
        </p:txBody>
      </p:sp>
      <p:pic>
        <p:nvPicPr>
          <p:cNvPr id="6" name="Content Placeholder 6" descr="A screenshot of a computer&#10;&#10;Description automatically generated">
            <a:extLst>
              <a:ext uri="{FF2B5EF4-FFF2-40B4-BE49-F238E27FC236}">
                <a16:creationId xmlns:a16="http://schemas.microsoft.com/office/drawing/2014/main" id="{713D8095-44D3-B27F-4D90-862893CE7E6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471822" y="1874254"/>
            <a:ext cx="5105400" cy="3869322"/>
          </a:xfrm>
        </p:spPr>
      </p:pic>
      <p:sp>
        <p:nvSpPr>
          <p:cNvPr id="5" name="Title 1">
            <a:extLst>
              <a:ext uri="{FF2B5EF4-FFF2-40B4-BE49-F238E27FC236}">
                <a16:creationId xmlns:a16="http://schemas.microsoft.com/office/drawing/2014/main" id="{AB485EBF-3E25-5FE7-E4FF-A40FCB9D6EFE}"/>
              </a:ext>
            </a:extLst>
          </p:cNvPr>
          <p:cNvSpPr txBox="1">
            <a:spLocks/>
          </p:cNvSpPr>
          <p:nvPr/>
        </p:nvSpPr>
        <p:spPr>
          <a:xfrm>
            <a:off x="6019799" y="609599"/>
            <a:ext cx="5106004" cy="132632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latin typeface="Times New Roman" panose="02020603050405020304" pitchFamily="18" charset="0"/>
                <a:cs typeface="Times New Roman" panose="02020603050405020304" pitchFamily="18" charset="0"/>
              </a:rPr>
              <a:t>Train test split</a:t>
            </a:r>
          </a:p>
        </p:txBody>
      </p:sp>
      <p:pic>
        <p:nvPicPr>
          <p:cNvPr id="11" name="Picture 10" descr="A computer code with text&#10;&#10;Description automatically generated with medium confidence">
            <a:extLst>
              <a:ext uri="{FF2B5EF4-FFF2-40B4-BE49-F238E27FC236}">
                <a16:creationId xmlns:a16="http://schemas.microsoft.com/office/drawing/2014/main" id="{9E7F35BB-E3AB-660B-2C1B-D78A6DE3A4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355" y="1874253"/>
            <a:ext cx="5641254" cy="1008831"/>
          </a:xfrm>
          <a:prstGeom prst="rect">
            <a:avLst/>
          </a:prstGeom>
        </p:spPr>
      </p:pic>
      <p:sp>
        <p:nvSpPr>
          <p:cNvPr id="13" name="TextBox 12">
            <a:extLst>
              <a:ext uri="{FF2B5EF4-FFF2-40B4-BE49-F238E27FC236}">
                <a16:creationId xmlns:a16="http://schemas.microsoft.com/office/drawing/2014/main" id="{8292EB69-06C2-F0B2-3818-DF68DBC4D743}"/>
              </a:ext>
            </a:extLst>
          </p:cNvPr>
          <p:cNvSpPr txBox="1"/>
          <p:nvPr/>
        </p:nvSpPr>
        <p:spPr>
          <a:xfrm>
            <a:off x="1351539" y="6063734"/>
            <a:ext cx="4041914" cy="646331"/>
          </a:xfrm>
          <a:prstGeom prst="rect">
            <a:avLst/>
          </a:prstGeom>
          <a:noFill/>
        </p:spPr>
        <p:txBody>
          <a:bodyPr wrap="square">
            <a:spAutoFit/>
          </a:bodyPr>
          <a:lstStyle/>
          <a:p>
            <a:r>
              <a:rPr lang="en-US" dirty="0"/>
              <a:t>Extract features from the existing features</a:t>
            </a:r>
          </a:p>
        </p:txBody>
      </p:sp>
      <p:sp>
        <p:nvSpPr>
          <p:cNvPr id="15" name="TextBox 14">
            <a:extLst>
              <a:ext uri="{FF2B5EF4-FFF2-40B4-BE49-F238E27FC236}">
                <a16:creationId xmlns:a16="http://schemas.microsoft.com/office/drawing/2014/main" id="{4B35B84A-CEE1-C4F2-D1FC-1C31D87254B1}"/>
              </a:ext>
            </a:extLst>
          </p:cNvPr>
          <p:cNvSpPr txBox="1"/>
          <p:nvPr/>
        </p:nvSpPr>
        <p:spPr>
          <a:xfrm>
            <a:off x="7362832" y="5966643"/>
            <a:ext cx="4041914" cy="369332"/>
          </a:xfrm>
          <a:prstGeom prst="rect">
            <a:avLst/>
          </a:prstGeom>
          <a:noFill/>
        </p:spPr>
        <p:txBody>
          <a:bodyPr wrap="square">
            <a:spAutoFit/>
          </a:bodyPr>
          <a:lstStyle/>
          <a:p>
            <a:r>
              <a:rPr lang="en-US" dirty="0"/>
              <a:t>Split train and test data</a:t>
            </a:r>
          </a:p>
        </p:txBody>
      </p:sp>
      <p:pic>
        <p:nvPicPr>
          <p:cNvPr id="16" name="Content Placeholder 15" descr="A computer screen shot of a computer code&#10;&#10;Description automatically generated">
            <a:extLst>
              <a:ext uri="{FF2B5EF4-FFF2-40B4-BE49-F238E27FC236}">
                <a16:creationId xmlns:a16="http://schemas.microsoft.com/office/drawing/2014/main" id="{47375FE1-48A0-6403-BEDF-1B10BC1DD4E6}"/>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363256" y="2883084"/>
            <a:ext cx="5641254" cy="3083559"/>
          </a:xfrm>
        </p:spPr>
      </p:pic>
    </p:spTree>
    <p:extLst>
      <p:ext uri="{BB962C8B-B14F-4D97-AF65-F5344CB8AC3E}">
        <p14:creationId xmlns:p14="http://schemas.microsoft.com/office/powerpoint/2010/main" val="2919979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1802</TotalTime>
  <Words>1250</Words>
  <Application>Microsoft Macintosh PowerPoint</Application>
  <PresentationFormat>Widescreen</PresentationFormat>
  <Paragraphs>112</Paragraphs>
  <Slides>15</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Arial</vt:lpstr>
      <vt:lpstr>Bookman Old Style</vt:lpstr>
      <vt:lpstr>Roboto</vt:lpstr>
      <vt:lpstr>Rockwell</vt:lpstr>
      <vt:lpstr>Söhne</vt:lpstr>
      <vt:lpstr>Times New Roman</vt:lpstr>
      <vt:lpstr>Wingdings</vt:lpstr>
      <vt:lpstr>Damask</vt:lpstr>
      <vt:lpstr>USED CAR PRICE       PREDICTION</vt:lpstr>
      <vt:lpstr>PROJECT OBJECTIVE</vt:lpstr>
      <vt:lpstr>DATA DESCRIPTION</vt:lpstr>
      <vt:lpstr>APPROACH</vt:lpstr>
      <vt:lpstr>Methodology</vt:lpstr>
      <vt:lpstr>Pre-prOCESSING</vt:lpstr>
      <vt:lpstr>PowerPoint Presentation</vt:lpstr>
      <vt:lpstr>3.Showcase numerical and categorical value</vt:lpstr>
      <vt:lpstr>Feature Extraction</vt:lpstr>
      <vt:lpstr>Data Visualisation</vt:lpstr>
      <vt:lpstr>PowerPoint Presentation</vt:lpstr>
      <vt:lpstr>  </vt:lpstr>
      <vt:lpstr>PowerPoint Presentation</vt:lpstr>
      <vt:lpstr>Results/ outcome </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VUPPALAPATI POOJITHA</dc:creator>
  <cp:lastModifiedBy>Sri Sakticharan Nirmal Kumar</cp:lastModifiedBy>
  <cp:revision>44</cp:revision>
  <dcterms:created xsi:type="dcterms:W3CDTF">2024-04-23T17:53:29Z</dcterms:created>
  <dcterms:modified xsi:type="dcterms:W3CDTF">2024-04-25T22:21:32Z</dcterms:modified>
</cp:coreProperties>
</file>