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Libre Franklin"/>
      <p:regular r:id="rId20"/>
      <p:bold r:id="rId21"/>
      <p:italic r:id="rId22"/>
      <p:boldItalic r:id="rId23"/>
    </p:embeddedFont>
    <p:embeddedFont>
      <p:font typeface="Franklin Gothic"/>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5" roundtripDataSignature="AMtx7mh8QjiR3hg/I1YbqlEcgUE/IDob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regular.fntdata"/><Relationship Id="rId22" Type="http://schemas.openxmlformats.org/officeDocument/2006/relationships/font" Target="fonts/LibreFranklin-italic.fntdata"/><Relationship Id="rId21" Type="http://schemas.openxmlformats.org/officeDocument/2006/relationships/font" Target="fonts/LibreFranklin-bold.fntdata"/><Relationship Id="rId24" Type="http://schemas.openxmlformats.org/officeDocument/2006/relationships/font" Target="fonts/FranklinGothic-bold.fntdata"/><Relationship Id="rId23" Type="http://schemas.openxmlformats.org/officeDocument/2006/relationships/font" Target="fonts/LibreFranklin-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6"/>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6"/>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2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6"/>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6"/>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6"/>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6"/>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6"/>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6"/>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8"/>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9"/>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9"/>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9"/>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20"/>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20"/>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2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2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21"/>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1"/>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21"/>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21"/>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21"/>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3"/>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3"/>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23"/>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23"/>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3"/>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4"/>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p:nvPr>
            <p:ph idx="2" type="pic"/>
          </p:nvPr>
        </p:nvSpPr>
        <p:spPr>
          <a:xfrm>
            <a:off x="447817" y="641350"/>
            <a:ext cx="11290859" cy="3651249"/>
          </a:xfrm>
          <a:prstGeom prst="rect">
            <a:avLst/>
          </a:prstGeom>
          <a:noFill/>
          <a:ln>
            <a:noFill/>
          </a:ln>
        </p:spPr>
      </p:sp>
      <p:sp>
        <p:nvSpPr>
          <p:cNvPr id="72" name="Google Shape;72;p24"/>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2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5"/>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5"/>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5"/>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5"/>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5"/>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HEALTH CARE SENTIMENT ANALYSIS</a:t>
            </a:r>
            <a:endParaRPr/>
          </a:p>
        </p:txBody>
      </p:sp>
      <p:sp>
        <p:nvSpPr>
          <p:cNvPr id="97" name="Google Shape;97;p1"/>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
          <p:cNvSpPr txBox="1"/>
          <p:nvPr/>
        </p:nvSpPr>
        <p:spPr>
          <a:xfrm>
            <a:off x="2841523" y="3814917"/>
            <a:ext cx="82563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rPr>
              <a:t>YENUGUPALLI SRISANTH</a:t>
            </a:r>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latin typeface="Arial"/>
                <a:ea typeface="Arial"/>
                <a:cs typeface="Arial"/>
                <a:sym typeface="Arial"/>
              </a:rPr>
              <a:t>Aditya college of Engineering and Technology</a:t>
            </a:r>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latin typeface="Arial"/>
                <a:ea typeface="Arial"/>
                <a:cs typeface="Arial"/>
                <a:sym typeface="Arial"/>
              </a:rPr>
              <a:t>CSE(AIML)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1482AB"/>
              </a:buClr>
              <a:buSzPts val="2800"/>
              <a:buFont typeface="Franklin Gothic"/>
              <a:buNone/>
            </a:pPr>
            <a:r>
              <a:rPr lang="en-US">
                <a:solidFill>
                  <a:srgbClr val="1482AB"/>
                </a:solidFill>
              </a:rPr>
              <a:t>PREDICTIONS</a:t>
            </a:r>
            <a:endParaRPr>
              <a:solidFill>
                <a:srgbClr val="1482AB"/>
              </a:solidFill>
            </a:endParaRPr>
          </a:p>
        </p:txBody>
      </p:sp>
      <p:pic>
        <p:nvPicPr>
          <p:cNvPr id="152" name="Google Shape;152;p10"/>
          <p:cNvPicPr preferRelativeResize="0"/>
          <p:nvPr>
            <p:ph idx="1" type="body"/>
          </p:nvPr>
        </p:nvPicPr>
        <p:blipFill rotWithShape="1">
          <a:blip r:embed="rId3">
            <a:alphaModFix/>
          </a:blip>
          <a:srcRect b="0" l="0" r="0" t="0"/>
          <a:stretch/>
        </p:blipFill>
        <p:spPr>
          <a:xfrm>
            <a:off x="1668379" y="2197768"/>
            <a:ext cx="7499862" cy="23076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58" name="Google Shape;158;p1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t>A sentiment analysis project using a machine learning model. The model is trained on labelled data to predict the sentiment (positive, negative, neutral) of new reviews. By cleaning and converting new reviews into numerical features, the model can compare them to patterns learned during training, enabling sentiment prediction. While real-time data isn't directly used for individual predictions, the training data itself might reflect current trends for a more nuanced analysis.</a:t>
            </a:r>
            <a:endParaRPr/>
          </a:p>
          <a:p>
            <a:pPr indent="-305435" lvl="0" marL="305435" rtl="0" algn="l">
              <a:lnSpc>
                <a:spcPct val="110000"/>
              </a:lnSpc>
              <a:spcBef>
                <a:spcPts val="1000"/>
              </a:spcBef>
              <a:spcAft>
                <a:spcPts val="0"/>
              </a:spcAft>
              <a:buSzPts val="1840"/>
              <a:buChar char="◼"/>
            </a:pPr>
            <a:r>
              <a:rPr lang="en-US" sz="2000"/>
              <a:t>To evaluate the effectiveness of this solution, further analysis is needed. Metrics like accuracy, precision, recall, and F1-score can reveal the model's strengths and weaknesses in identifying different sentiments. Challenges like overfitting and neutral sentiment classification can be addressed through techniques like data augmentation, regularization, or incorporating a larger training dataset with more neutral examples. Overall, this project provides a solid foundation for sentiment analysis, and further refinements can enhance its effectiveness</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305435" lvl="0" marL="305435" rtl="0" algn="l">
              <a:lnSpc>
                <a:spcPct val="110000"/>
              </a:lnSpc>
              <a:spcBef>
                <a:spcPts val="1080"/>
              </a:spcBef>
              <a:spcAft>
                <a:spcPts val="0"/>
              </a:spcAft>
              <a:buSzPts val="2208"/>
              <a:buChar char="◼"/>
            </a:pPr>
            <a:r>
              <a:rPr lang="en-US" sz="2400"/>
              <a:t>This sentiment analysis system is a great start, but there's room to grow! We could include social media buzz or train the system for specific fields like finance. Even handling multiple languages would be cool! To improve accuracy, we can explore fancy tricks to understand how words relate to each other, or even combine multiple models for better results. Thinking outside the box, we could analyze feelings in real time using special computer setups or leverage super-powered learning techniques. By making the system more transparent, people can trust it more and we can keep improving it. There's a lot of potential to make this sentiment analysis system even more powerful.</a:t>
            </a:r>
            <a:endParaRPr/>
          </a:p>
        </p:txBody>
      </p:sp>
      <p:sp>
        <p:nvSpPr>
          <p:cNvPr id="164" name="Google Shape;164;p12"/>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70" name="Google Shape;170;p13"/>
          <p:cNvSpPr txBox="1"/>
          <p:nvPr>
            <p:ph idx="1" type="body"/>
          </p:nvPr>
        </p:nvSpPr>
        <p:spPr>
          <a:xfrm>
            <a:off x="581192" y="1443788"/>
            <a:ext cx="11029615" cy="4531561"/>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lang="en-US" sz="2400"/>
              <a:t>This sentiment analysis project is a great foundation, but there's more to explore! Consider using scikit-learn for machine learning techniques or even TensorFlow for advanced deep learning models. Resources on sentiment analysis with product reviews or XAI (Explainable AI) can be helpful. To tackle real-time analysis, edge computing for AI might be interesting. Finally, a bibliography on sentiment analysis research can open doors to even more specific resources. By diving deeper, you can significantly enhance your sentiment analysis system's capabilities</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US" sz="2000">
                <a:latin typeface="Arial"/>
                <a:ea typeface="Arial"/>
                <a:cs typeface="Arial"/>
                <a:sym typeface="Arial"/>
              </a:rPr>
              <a:t>Result</a:t>
            </a:r>
            <a:endParaRPr/>
          </a:p>
          <a:p>
            <a:pPr indent="-306000" lvl="0" marL="306000"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6000" lvl="0" marL="306000"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686" lvl="0" marL="306000"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552332" y="1232452"/>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576"/>
              <a:buChar char="◼"/>
            </a:pPr>
            <a:r>
              <a:rPr lang="en-US" sz="2800"/>
              <a:t>Develop a sentiment analysis model to classify reviews as positive or negative .</a:t>
            </a:r>
            <a:endParaRPr/>
          </a:p>
          <a:p>
            <a:pPr indent="-305435" lvl="0" marL="305435" rtl="0" algn="l">
              <a:lnSpc>
                <a:spcPct val="110000"/>
              </a:lnSpc>
              <a:spcBef>
                <a:spcPts val="1160"/>
              </a:spcBef>
              <a:spcAft>
                <a:spcPts val="0"/>
              </a:spcAft>
              <a:buSzPts val="2576"/>
              <a:buChar char="◼"/>
            </a:pPr>
            <a:r>
              <a:rPr lang="en-US" sz="2800"/>
              <a:t> Preprocess the review techniques such as lower casing, removing words and lemmatization. </a:t>
            </a:r>
            <a:endParaRPr/>
          </a:p>
          <a:p>
            <a:pPr indent="-305435" lvl="0" marL="305435" rtl="0" algn="l">
              <a:lnSpc>
                <a:spcPct val="110000"/>
              </a:lnSpc>
              <a:spcBef>
                <a:spcPts val="1160"/>
              </a:spcBef>
              <a:spcAft>
                <a:spcPts val="0"/>
              </a:spcAft>
              <a:buSzPts val="2576"/>
              <a:buChar char="◼"/>
            </a:pPr>
            <a:r>
              <a:rPr lang="en-US" sz="2800"/>
              <a:t> Use the trained model accurately predict the sentiment of new,unseen reviews</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4"/>
          <p:cNvSpPr txBox="1"/>
          <p:nvPr>
            <p:ph idx="1" type="body"/>
          </p:nvPr>
        </p:nvSpPr>
        <p:spPr>
          <a:xfrm>
            <a:off x="441671" y="1087378"/>
            <a:ext cx="11613485" cy="5441759"/>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00"/>
              </a:spcBef>
              <a:spcAft>
                <a:spcPts val="0"/>
              </a:spcAft>
              <a:buSzPts val="920"/>
              <a:buChar char="◼"/>
            </a:pPr>
            <a:r>
              <a:rPr b="1" lang="en-US" sz="1000">
                <a:latin typeface="Calibri"/>
                <a:ea typeface="Calibri"/>
                <a:cs typeface="Calibri"/>
                <a:sym typeface="Calibri"/>
              </a:rPr>
              <a:t>The proposed system aims to address the</a:t>
            </a:r>
            <a:r>
              <a:rPr lang="en-US" sz="1000"/>
              <a:t>e problem of sentiment analysis. Sentiment analysis is a natural language processing (NLP) task used to determine the sentiment or emotion expressed in a piece of text. This specific system focuses on classifying text reviews as either positive or negative. The solution will consist of the following components: </a:t>
            </a:r>
            <a:r>
              <a:rPr lang="en-US" sz="1000">
                <a:latin typeface="Calibri"/>
                <a:ea typeface="Calibri"/>
                <a:cs typeface="Calibri"/>
                <a:sym typeface="Calibri"/>
              </a:rPr>
              <a:t> :</a:t>
            </a:r>
            <a:endParaRPr sz="10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Collection:</a:t>
            </a:r>
            <a:endParaRPr/>
          </a:p>
          <a:p>
            <a:pPr indent="0" lvl="0" marL="0" rtl="0" algn="l">
              <a:lnSpc>
                <a:spcPct val="110000"/>
              </a:lnSpc>
              <a:spcBef>
                <a:spcPts val="840"/>
              </a:spcBef>
              <a:spcAft>
                <a:spcPts val="0"/>
              </a:spcAft>
              <a:buSzPts val="1104"/>
              <a:buNone/>
            </a:pPr>
            <a:r>
              <a:rPr lang="en-US" sz="1200"/>
              <a:t>                     The system starts with a dataset of text reviews and their corresponding sentiment labels (positive or negative</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Preprocessing:</a:t>
            </a:r>
            <a:endParaRPr/>
          </a:p>
          <a:p>
            <a:pPr indent="0" lvl="0" marL="0" rtl="0" algn="l">
              <a:lnSpc>
                <a:spcPct val="110000"/>
              </a:lnSpc>
              <a:spcBef>
                <a:spcPts val="840"/>
              </a:spcBef>
              <a:spcAft>
                <a:spcPts val="0"/>
              </a:spcAft>
              <a:buSzPts val="1104"/>
              <a:buNone/>
            </a:pPr>
            <a:r>
              <a:rPr lang="en-US" sz="1200"/>
              <a:t>	The text reviews are cleaned and preprocessed to remove noise and irrelevant information. This includes:</a:t>
            </a:r>
            <a:endParaRPr/>
          </a:p>
          <a:p>
            <a:pPr indent="-228600" lvl="0" marL="228600" rtl="0" algn="l">
              <a:lnSpc>
                <a:spcPct val="110000"/>
              </a:lnSpc>
              <a:spcBef>
                <a:spcPts val="840"/>
              </a:spcBef>
              <a:spcAft>
                <a:spcPts val="0"/>
              </a:spcAft>
              <a:buSzPts val="1104"/>
              <a:buFont typeface="Franklin Gothic"/>
              <a:buAutoNum type="arabicPeriod"/>
            </a:pPr>
            <a:r>
              <a:rPr lang="en-US" sz="1200"/>
              <a:t>    		Tokenization: Breaking down text into individual words or tokens. </a:t>
            </a:r>
            <a:endParaRPr/>
          </a:p>
          <a:p>
            <a:pPr indent="-228600" lvl="0" marL="228600" rtl="0" algn="l">
              <a:lnSpc>
                <a:spcPct val="110000"/>
              </a:lnSpc>
              <a:spcBef>
                <a:spcPts val="840"/>
              </a:spcBef>
              <a:spcAft>
                <a:spcPts val="0"/>
              </a:spcAft>
              <a:buSzPts val="1104"/>
              <a:buFont typeface="Franklin Gothic"/>
              <a:buAutoNum type="arabicPeriod"/>
            </a:pPr>
            <a:r>
              <a:rPr lang="en-US" sz="1200"/>
              <a:t>		Stop Words Removal: Removing common words that do not contribute to the sentiment (e.g., "and", "the").</a:t>
            </a:r>
            <a:endParaRPr/>
          </a:p>
          <a:p>
            <a:pPr indent="-228600" lvl="0" marL="228600" rtl="0" algn="l">
              <a:lnSpc>
                <a:spcPct val="110000"/>
              </a:lnSpc>
              <a:spcBef>
                <a:spcPts val="840"/>
              </a:spcBef>
              <a:spcAft>
                <a:spcPts val="0"/>
              </a:spcAft>
              <a:buSzPts val="1104"/>
              <a:buFont typeface="Franklin Gothic"/>
              <a:buAutoNum type="arabicPeriod"/>
            </a:pPr>
            <a:r>
              <a:rPr lang="en-US" sz="1200"/>
              <a:t>		Stemming/Lemmatization: Reducing words to their base or root form (e.g., "running" to "run").</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Machine Learning Algorithm:</a:t>
            </a:r>
            <a:endParaRPr/>
          </a:p>
          <a:p>
            <a:pPr indent="0" lvl="0" marL="0" rtl="0" algn="l">
              <a:lnSpc>
                <a:spcPct val="110000"/>
              </a:lnSpc>
              <a:spcBef>
                <a:spcPts val="840"/>
              </a:spcBef>
              <a:spcAft>
                <a:spcPts val="0"/>
              </a:spcAft>
              <a:buSzPts val="1104"/>
              <a:buNone/>
            </a:pPr>
            <a:r>
              <a:rPr lang="en-US" sz="1200"/>
              <a:t>	Implement a machine learning algorithm , such as Naive bayes classifier to predict the review that is positive or negative</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Deployment:</a:t>
            </a:r>
            <a:endParaRPr/>
          </a:p>
          <a:p>
            <a:pPr indent="0" lvl="0" marL="0" rtl="0" algn="l">
              <a:lnSpc>
                <a:spcPct val="110000"/>
              </a:lnSpc>
              <a:spcBef>
                <a:spcPts val="840"/>
              </a:spcBef>
              <a:spcAft>
                <a:spcPts val="0"/>
              </a:spcAft>
              <a:buSzPts val="1104"/>
              <a:buNone/>
            </a:pPr>
            <a:r>
              <a:rPr lang="en-US" sz="1200"/>
              <a:t>	Develop a user-friendly interface or application that provides real-time predictions for Reviews</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Evaluation:</a:t>
            </a:r>
            <a:endParaRPr b="1" sz="1200">
              <a:latin typeface="Calibri"/>
              <a:ea typeface="Calibri"/>
              <a:cs typeface="Calibri"/>
              <a:sym typeface="Calibri"/>
            </a:endParaRPr>
          </a:p>
          <a:p>
            <a:pPr indent="-342900" lvl="0" marL="342900" rtl="0" algn="l">
              <a:lnSpc>
                <a:spcPct val="100000"/>
              </a:lnSpc>
              <a:spcBef>
                <a:spcPts val="940"/>
              </a:spcBef>
              <a:spcAft>
                <a:spcPts val="0"/>
              </a:spcAft>
              <a:buSzPts val="1564"/>
              <a:buFont typeface="Franklin Gothic"/>
              <a:buAutoNum type="arabicPeriod"/>
            </a:pPr>
            <a:r>
              <a:rPr lang="en-US"/>
              <a:t>	</a:t>
            </a:r>
            <a:r>
              <a:rPr lang="en-US" sz="1200"/>
              <a:t>The model's performance is evaluated using metrics like accuracy and a classification report, which includes precision, 	recall, and F1-score</a:t>
            </a:r>
            <a:endParaRPr/>
          </a:p>
          <a:p>
            <a:pPr indent="-228600" lvl="0" marL="228600" rtl="0" algn="l">
              <a:lnSpc>
                <a:spcPct val="100000"/>
              </a:lnSpc>
              <a:spcBef>
                <a:spcPts val="840"/>
              </a:spcBef>
              <a:spcAft>
                <a:spcPts val="0"/>
              </a:spcAft>
              <a:buSzPts val="1104"/>
              <a:buFont typeface="Franklin Gothic"/>
              <a:buAutoNum type="arabicPeriod"/>
            </a:pPr>
            <a:r>
              <a:rPr lang="en-US" sz="1200"/>
              <a:t> 	Fine-tune the model based on feedback and continuous monitoring of prediction accuracy. </a:t>
            </a:r>
            <a:endParaRPr/>
          </a:p>
          <a:p>
            <a:pPr indent="-228600" lvl="0" marL="228600" rtl="0" algn="l">
              <a:lnSpc>
                <a:spcPct val="100000"/>
              </a:lnSpc>
              <a:spcBef>
                <a:spcPts val="840"/>
              </a:spcBef>
              <a:spcAft>
                <a:spcPts val="0"/>
              </a:spcAft>
              <a:buSzPts val="1104"/>
              <a:buFont typeface="Franklin Gothic"/>
              <a:buAutoNum type="arabicPeriod"/>
            </a:pPr>
            <a:r>
              <a:rPr lang="en-US" sz="1200"/>
              <a:t> 	Result</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fontScale="70000" lnSpcReduction="20000"/>
          </a:bodyPr>
          <a:lstStyle/>
          <a:p>
            <a:pPr indent="0" lvl="0" marL="0" rtl="0" algn="l">
              <a:lnSpc>
                <a:spcPct val="110000"/>
              </a:lnSpc>
              <a:spcBef>
                <a:spcPts val="0"/>
              </a:spcBef>
              <a:spcAft>
                <a:spcPts val="0"/>
              </a:spcAft>
              <a:buSzPct val="91999"/>
              <a:buNone/>
            </a:pPr>
            <a:r>
              <a:rPr b="1" lang="en-US" sz="2000"/>
              <a:t>The "System Approach" section outlines the overall strategy and methodology for developing and implementing the rental bike prediction system. Here's a suggested structure for this section:</a:t>
            </a:r>
            <a:endParaRPr/>
          </a:p>
          <a:p>
            <a:pPr indent="0" lvl="0" marL="0" rtl="0" algn="l">
              <a:lnSpc>
                <a:spcPct val="110000"/>
              </a:lnSpc>
              <a:spcBef>
                <a:spcPts val="880"/>
              </a:spcBef>
              <a:spcAft>
                <a:spcPts val="0"/>
              </a:spcAft>
              <a:buSzPct val="91999"/>
              <a:buNone/>
            </a:pPr>
            <a:r>
              <a:rPr b="1" lang="en-US" sz="2000"/>
              <a:t> System requirements</a:t>
            </a:r>
            <a:r>
              <a:rPr lang="en-US" sz="2000"/>
              <a:t>:</a:t>
            </a:r>
            <a:endParaRPr/>
          </a:p>
          <a:p>
            <a:pPr indent="-457200" lvl="0" marL="457200" rtl="0" algn="l">
              <a:lnSpc>
                <a:spcPct val="110000"/>
              </a:lnSpc>
              <a:spcBef>
                <a:spcPts val="880"/>
              </a:spcBef>
              <a:spcAft>
                <a:spcPts val="0"/>
              </a:spcAft>
              <a:buSzPct val="91999"/>
              <a:buFont typeface="Franklin Gothic"/>
              <a:buAutoNum type="arabicPeriod"/>
            </a:pPr>
            <a:r>
              <a:rPr lang="en-US" sz="2000"/>
              <a:t>Operating System: Any modern OS (Windows, macOS, Linux) </a:t>
            </a:r>
            <a:endParaRPr/>
          </a:p>
          <a:p>
            <a:pPr indent="-457200" lvl="0" marL="457200" rtl="0" algn="l">
              <a:lnSpc>
                <a:spcPct val="110000"/>
              </a:lnSpc>
              <a:spcBef>
                <a:spcPts val="880"/>
              </a:spcBef>
              <a:spcAft>
                <a:spcPts val="0"/>
              </a:spcAft>
              <a:buSzPct val="91999"/>
              <a:buFont typeface="Franklin Gothic"/>
              <a:buAutoNum type="arabicPeriod"/>
            </a:pPr>
            <a:r>
              <a:rPr lang="en-US" sz="2000"/>
              <a:t>Python: Version 3.6 or higher </a:t>
            </a:r>
            <a:endParaRPr/>
          </a:p>
          <a:p>
            <a:pPr indent="-457200" lvl="0" marL="457200" rtl="0" algn="l">
              <a:lnSpc>
                <a:spcPct val="110000"/>
              </a:lnSpc>
              <a:spcBef>
                <a:spcPts val="880"/>
              </a:spcBef>
              <a:spcAft>
                <a:spcPts val="0"/>
              </a:spcAft>
              <a:buSzPct val="91999"/>
              <a:buFont typeface="Franklin Gothic"/>
              <a:buAutoNum type="arabicPeriod"/>
            </a:pPr>
            <a:r>
              <a:rPr lang="en-US" sz="2000"/>
              <a:t>Jupyter Notebook: Installed through Anaconda distribution or standalone</a:t>
            </a:r>
            <a:endParaRPr/>
          </a:p>
          <a:p>
            <a:pPr indent="0" lvl="0" marL="0" rtl="0" algn="l">
              <a:lnSpc>
                <a:spcPct val="110000"/>
              </a:lnSpc>
              <a:spcBef>
                <a:spcPts val="880"/>
              </a:spcBef>
              <a:spcAft>
                <a:spcPts val="0"/>
              </a:spcAft>
              <a:buSzPct val="91999"/>
              <a:buNone/>
            </a:pPr>
            <a:r>
              <a:t/>
            </a:r>
            <a:endParaRPr sz="2000"/>
          </a:p>
          <a:p>
            <a:pPr indent="0" lvl="0" marL="0" rtl="0" algn="l">
              <a:lnSpc>
                <a:spcPct val="110000"/>
              </a:lnSpc>
              <a:spcBef>
                <a:spcPts val="880"/>
              </a:spcBef>
              <a:spcAft>
                <a:spcPts val="0"/>
              </a:spcAft>
              <a:buSzPct val="91999"/>
              <a:buNone/>
            </a:pPr>
            <a:r>
              <a:rPr b="1" lang="en-US" sz="2000"/>
              <a:t> Library required to build the model :</a:t>
            </a:r>
            <a:endParaRPr/>
          </a:p>
          <a:p>
            <a:pPr indent="-306000" lvl="0" marL="306000" rtl="0" algn="l">
              <a:lnSpc>
                <a:spcPct val="110000"/>
              </a:lnSpc>
              <a:spcBef>
                <a:spcPts val="880"/>
              </a:spcBef>
              <a:spcAft>
                <a:spcPts val="0"/>
              </a:spcAft>
              <a:buSzPct val="91999"/>
              <a:buFont typeface="Arial"/>
              <a:buChar char="•"/>
            </a:pPr>
            <a:r>
              <a:rPr lang="en-US" sz="2000"/>
              <a:t>pandas: For data manipulation and analysis. </a:t>
            </a:r>
            <a:endParaRPr/>
          </a:p>
          <a:p>
            <a:pPr indent="-306000" lvl="0" marL="306000" rtl="0" algn="l">
              <a:lnSpc>
                <a:spcPct val="110000"/>
              </a:lnSpc>
              <a:spcBef>
                <a:spcPts val="880"/>
              </a:spcBef>
              <a:spcAft>
                <a:spcPts val="0"/>
              </a:spcAft>
              <a:buSzPct val="91999"/>
              <a:buFont typeface="Arial"/>
              <a:buChar char="•"/>
            </a:pPr>
            <a:r>
              <a:rPr lang="en-US" sz="2000"/>
              <a:t>scikit-learn: </a:t>
            </a:r>
            <a:endParaRPr/>
          </a:p>
          <a:p>
            <a:pPr indent="0" lvl="0" marL="0" rtl="0" algn="l">
              <a:lnSpc>
                <a:spcPct val="110000"/>
              </a:lnSpc>
              <a:spcBef>
                <a:spcPts val="880"/>
              </a:spcBef>
              <a:spcAft>
                <a:spcPts val="0"/>
              </a:spcAft>
              <a:buSzPct val="91999"/>
              <a:buNone/>
            </a:pPr>
            <a:r>
              <a:rPr lang="en-US" sz="2000">
                <a:solidFill>
                  <a:srgbClr val="76CEEF"/>
                </a:solidFill>
              </a:rPr>
              <a:t>         TfidfVectorizer</a:t>
            </a:r>
            <a:r>
              <a:rPr lang="en-US" sz="2000"/>
              <a:t>: For converting text data into numerical features.</a:t>
            </a:r>
            <a:endParaRPr/>
          </a:p>
          <a:p>
            <a:pPr indent="0" lvl="0" marL="0" rtl="0" algn="l">
              <a:lnSpc>
                <a:spcPct val="110000"/>
              </a:lnSpc>
              <a:spcBef>
                <a:spcPts val="880"/>
              </a:spcBef>
              <a:spcAft>
                <a:spcPts val="0"/>
              </a:spcAft>
              <a:buSzPct val="91999"/>
              <a:buNone/>
            </a:pPr>
            <a:r>
              <a:rPr lang="en-US" sz="2000"/>
              <a:t>         </a:t>
            </a:r>
            <a:r>
              <a:rPr lang="en-US" sz="2000">
                <a:solidFill>
                  <a:srgbClr val="76CEEF"/>
                </a:solidFill>
              </a:rPr>
              <a:t>train_test_split</a:t>
            </a:r>
            <a:r>
              <a:rPr lang="en-US" sz="2000"/>
              <a:t>: For splitting data into training and testing sets.  </a:t>
            </a:r>
            <a:endParaRPr/>
          </a:p>
          <a:p>
            <a:pPr indent="0" lvl="0" marL="0" rtl="0" algn="l">
              <a:lnSpc>
                <a:spcPct val="110000"/>
              </a:lnSpc>
              <a:spcBef>
                <a:spcPts val="880"/>
              </a:spcBef>
              <a:spcAft>
                <a:spcPts val="0"/>
              </a:spcAft>
              <a:buSzPct val="91999"/>
              <a:buNone/>
            </a:pPr>
            <a:r>
              <a:rPr lang="en-US" sz="2000"/>
              <a:t>       </a:t>
            </a:r>
            <a:r>
              <a:rPr lang="en-US" sz="2000">
                <a:solidFill>
                  <a:srgbClr val="76CEEF"/>
                </a:solidFill>
              </a:rPr>
              <a:t> MultinomialNB</a:t>
            </a:r>
            <a:r>
              <a:rPr lang="en-US" sz="2000"/>
              <a:t>: For training the Naive Bayes model. </a:t>
            </a:r>
            <a:endParaRPr/>
          </a:p>
          <a:p>
            <a:pPr indent="0" lvl="0" marL="0" rtl="0" algn="l">
              <a:lnSpc>
                <a:spcPct val="110000"/>
              </a:lnSpc>
              <a:spcBef>
                <a:spcPts val="880"/>
              </a:spcBef>
              <a:spcAft>
                <a:spcPts val="0"/>
              </a:spcAft>
              <a:buSzPct val="91999"/>
              <a:buNone/>
            </a:pPr>
            <a:r>
              <a:rPr lang="en-US" sz="2000"/>
              <a:t>        </a:t>
            </a:r>
            <a:r>
              <a:rPr lang="en-US" sz="2000">
                <a:solidFill>
                  <a:srgbClr val="76CEEF"/>
                </a:solidFill>
              </a:rPr>
              <a:t>accuracy_score </a:t>
            </a:r>
            <a:r>
              <a:rPr lang="en-US" sz="2000"/>
              <a:t>and </a:t>
            </a:r>
            <a:r>
              <a:rPr lang="en-US" sz="2000">
                <a:solidFill>
                  <a:srgbClr val="76CEEF"/>
                </a:solidFill>
              </a:rPr>
              <a:t>classification_report</a:t>
            </a:r>
            <a:r>
              <a:rPr lang="en-US" sz="2000"/>
              <a:t>: For evaluating the model.</a:t>
            </a:r>
            <a:endParaRPr/>
          </a:p>
          <a:p>
            <a:pPr indent="0" lvl="0" marL="0" rtl="0" algn="l">
              <a:lnSpc>
                <a:spcPct val="110000"/>
              </a:lnSpc>
              <a:spcBef>
                <a:spcPts val="880"/>
              </a:spcBef>
              <a:spcAft>
                <a:spcPts val="0"/>
              </a:spcAft>
              <a:buSzPct val="91999"/>
              <a:buNone/>
            </a:pPr>
            <a:r>
              <a:rPr lang="en-US" sz="2000"/>
              <a:t>        </a:t>
            </a:r>
            <a:r>
              <a:rPr lang="en-US" sz="2000">
                <a:solidFill>
                  <a:srgbClr val="76CEEF"/>
                </a:solidFill>
              </a:rPr>
              <a:t>nltk</a:t>
            </a:r>
            <a:r>
              <a:rPr lang="en-US" sz="2000"/>
              <a:t>: For natural language processing tasks, such as tokenization and removing stop word</a:t>
            </a:r>
            <a:endParaRPr b="1"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6"/>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fontScale="55000" lnSpcReduction="20000"/>
          </a:bodyPr>
          <a:lstStyle/>
          <a:p>
            <a:pPr indent="-306000" lvl="0" marL="306000" rtl="0" algn="l">
              <a:lnSpc>
                <a:spcPct val="110000"/>
              </a:lnSpc>
              <a:spcBef>
                <a:spcPts val="0"/>
              </a:spcBef>
              <a:spcAft>
                <a:spcPts val="0"/>
              </a:spcAft>
              <a:buSzPct val="92000"/>
              <a:buFont typeface="Noto Sans Symbols"/>
              <a:buChar char="▪"/>
            </a:pPr>
            <a:r>
              <a:rPr lang="en-US"/>
              <a:t>In the Algorithm section, describe the machine learning algorithm chosen for predicting positive or negative. Here's an example structure for this section:</a:t>
            </a:r>
            <a:endParaRPr/>
          </a:p>
          <a:p>
            <a:pPr indent="-306000" lvl="0" marL="306000" rtl="0" algn="l">
              <a:lnSpc>
                <a:spcPct val="110000"/>
              </a:lnSpc>
              <a:spcBef>
                <a:spcPts val="787"/>
              </a:spcBef>
              <a:spcAft>
                <a:spcPts val="0"/>
              </a:spcAft>
              <a:buSzPct val="92000"/>
              <a:buFont typeface="Noto Sans Symbols"/>
              <a:buChar char="▪"/>
            </a:pPr>
            <a:r>
              <a:rPr lang="en-US"/>
              <a:t> Algorithm Selection:</a:t>
            </a:r>
            <a:endParaRPr/>
          </a:p>
          <a:p>
            <a:pPr indent="0" lvl="0" marL="0" rtl="0" algn="l">
              <a:lnSpc>
                <a:spcPct val="110000"/>
              </a:lnSpc>
              <a:spcBef>
                <a:spcPts val="787"/>
              </a:spcBef>
              <a:spcAft>
                <a:spcPts val="0"/>
              </a:spcAft>
              <a:buSzPct val="92000"/>
              <a:buNone/>
            </a:pPr>
            <a:r>
              <a:rPr lang="en-US"/>
              <a:t> 		 The Naive Bayes algorithm is a probabilistic machine learning model that's commonly used for text classification tasks, such as sentiment analysis. It is based on Bayes' Theorem with the assumption of independence among predictors</a:t>
            </a:r>
            <a:endParaRPr/>
          </a:p>
          <a:p>
            <a:pPr indent="-306000" lvl="0" marL="306000" rtl="0" algn="l">
              <a:lnSpc>
                <a:spcPct val="110000"/>
              </a:lnSpc>
              <a:spcBef>
                <a:spcPts val="787"/>
              </a:spcBef>
              <a:spcAft>
                <a:spcPts val="0"/>
              </a:spcAft>
              <a:buSzPct val="92000"/>
              <a:buFont typeface="Noto Sans Symbols"/>
              <a:buChar char="▪"/>
            </a:pPr>
            <a:r>
              <a:rPr lang="en-US"/>
              <a:t>  Data Input: </a:t>
            </a:r>
            <a:endParaRPr/>
          </a:p>
          <a:p>
            <a:pPr indent="0" lvl="0" marL="0" rtl="0" algn="l">
              <a:lnSpc>
                <a:spcPct val="110000"/>
              </a:lnSpc>
              <a:spcBef>
                <a:spcPts val="787"/>
              </a:spcBef>
              <a:spcAft>
                <a:spcPts val="0"/>
              </a:spcAft>
              <a:buSzPct val="92000"/>
              <a:buNone/>
            </a:pPr>
            <a:r>
              <a:rPr lang="en-US"/>
              <a:t>		The primary source of input features is the text data from the reviews.</a:t>
            </a:r>
            <a:endParaRPr/>
          </a:p>
          <a:p>
            <a:pPr indent="-306000" lvl="0" marL="306000" rtl="0" algn="l">
              <a:lnSpc>
                <a:spcPct val="110000"/>
              </a:lnSpc>
              <a:spcBef>
                <a:spcPts val="787"/>
              </a:spcBef>
              <a:spcAft>
                <a:spcPts val="0"/>
              </a:spcAft>
              <a:buSzPct val="92000"/>
              <a:buFont typeface="Noto Sans Symbols"/>
              <a:buChar char="▪"/>
            </a:pPr>
            <a:r>
              <a:rPr lang="en-US"/>
              <a:t>   Training Process:</a:t>
            </a:r>
            <a:endParaRPr/>
          </a:p>
          <a:p>
            <a:pPr indent="0" lvl="0" marL="0" rtl="0" algn="l">
              <a:lnSpc>
                <a:spcPct val="110000"/>
              </a:lnSpc>
              <a:spcBef>
                <a:spcPts val="787"/>
              </a:spcBef>
              <a:spcAft>
                <a:spcPts val="0"/>
              </a:spcAft>
              <a:buSzPct val="92000"/>
              <a:buNone/>
            </a:pPr>
            <a:r>
              <a:rPr lang="en-US"/>
              <a:t> The Naive Bayes algorithm is a simple yet powerful method used for text classification tasks like sentiment analysis. It works by applying Bayes' Theorem and assumes that the features (words in this case) are independent of each other. Here’s how it works:</a:t>
            </a:r>
            <a:endParaRPr/>
          </a:p>
          <a:p>
            <a:pPr indent="-342900" lvl="0" marL="342900" rtl="0" algn="l">
              <a:lnSpc>
                <a:spcPct val="110000"/>
              </a:lnSpc>
              <a:spcBef>
                <a:spcPts val="787"/>
              </a:spcBef>
              <a:spcAft>
                <a:spcPts val="0"/>
              </a:spcAft>
              <a:buSzPct val="92000"/>
              <a:buFont typeface="Franklin Gothic"/>
              <a:buAutoNum type="arabicPeriod"/>
            </a:pPr>
            <a:r>
              <a:rPr lang="en-US"/>
              <a:t>  Data Collection: Gather labeled text data, such as reviews with sentiments (positive or negative).</a:t>
            </a:r>
            <a:endParaRPr/>
          </a:p>
          <a:p>
            <a:pPr indent="-342900" lvl="0" marL="342900" rtl="0" algn="l">
              <a:lnSpc>
                <a:spcPct val="110000"/>
              </a:lnSpc>
              <a:spcBef>
                <a:spcPts val="787"/>
              </a:spcBef>
              <a:spcAft>
                <a:spcPts val="0"/>
              </a:spcAft>
              <a:buSzPct val="92000"/>
              <a:buFont typeface="Franklin Gothic"/>
              <a:buAutoNum type="arabicPeriod"/>
            </a:pPr>
            <a:r>
              <a:rPr lang="en-US"/>
              <a:t> Text Preprocessing: Clean the text by converting it to lowercase, removing punctuation and stop words, and tokenizing it into individual words.</a:t>
            </a:r>
            <a:endParaRPr/>
          </a:p>
          <a:p>
            <a:pPr indent="-342900" lvl="0" marL="342900" rtl="0" algn="l">
              <a:lnSpc>
                <a:spcPct val="110000"/>
              </a:lnSpc>
              <a:spcBef>
                <a:spcPts val="787"/>
              </a:spcBef>
              <a:spcAft>
                <a:spcPts val="0"/>
              </a:spcAft>
              <a:buSzPct val="92000"/>
              <a:buFont typeface="Franklin Gothic"/>
              <a:buAutoNum type="arabicPeriod"/>
            </a:pPr>
            <a:r>
              <a:rPr lang="en-US"/>
              <a:t> Feature Extraction: Use the TF-IDF (Term Frequency-Inverse Document Frequency) method to convert the text into numerical features that represent the importance of each word. </a:t>
            </a:r>
            <a:endParaRPr/>
          </a:p>
          <a:p>
            <a:pPr indent="-342900" lvl="0" marL="342900" rtl="0" algn="l">
              <a:lnSpc>
                <a:spcPct val="110000"/>
              </a:lnSpc>
              <a:spcBef>
                <a:spcPts val="787"/>
              </a:spcBef>
              <a:spcAft>
                <a:spcPts val="0"/>
              </a:spcAft>
              <a:buSzPct val="92000"/>
              <a:buFont typeface="Franklin Gothic"/>
              <a:buAutoNum type="arabicPeriod"/>
            </a:pPr>
            <a:r>
              <a:rPr lang="en-US"/>
              <a:t> Model Training: Split the data into training and testing sets. Train the Multinomial Naive Bayes model using the training data. </a:t>
            </a:r>
            <a:endParaRPr/>
          </a:p>
          <a:p>
            <a:pPr indent="-342900" lvl="0" marL="342900" rtl="0" algn="l">
              <a:lnSpc>
                <a:spcPct val="110000"/>
              </a:lnSpc>
              <a:spcBef>
                <a:spcPts val="787"/>
              </a:spcBef>
              <a:spcAft>
                <a:spcPts val="0"/>
              </a:spcAft>
              <a:buSzPct val="92000"/>
              <a:buFont typeface="Franklin Gothic"/>
              <a:buAutoNum type="arabicPeriod"/>
            </a:pPr>
            <a:r>
              <a:rPr lang="en-US"/>
              <a:t> Evaluation: Evaluate the model's performance using metrics like accuracy, precision, recall, and F1-score on the testing data.</a:t>
            </a:r>
            <a:endParaRPr/>
          </a:p>
          <a:p>
            <a:pPr indent="0" lvl="0" marL="0" rtl="0" algn="l">
              <a:lnSpc>
                <a:spcPct val="110000"/>
              </a:lnSpc>
              <a:spcBef>
                <a:spcPts val="787"/>
              </a:spcBef>
              <a:spcAft>
                <a:spcPts val="0"/>
              </a:spcAft>
              <a:buSzPct val="92000"/>
              <a:buNone/>
            </a:pPr>
            <a:r>
              <a:rPr lang="en-US"/>
              <a:t> This approach is efficient and often yields good results for text classification tasks, making it a popular choice for sentiment analysis.</a:t>
            </a:r>
            <a:endParaRPr/>
          </a:p>
          <a:p>
            <a:pPr indent="-306000" lvl="0" marL="306000" rtl="0" algn="l">
              <a:lnSpc>
                <a:spcPct val="110000"/>
              </a:lnSpc>
              <a:spcBef>
                <a:spcPts val="787"/>
              </a:spcBef>
              <a:spcAft>
                <a:spcPts val="0"/>
              </a:spcAft>
              <a:buSzPct val="92000"/>
              <a:buFont typeface="Noto Sans Symbols"/>
              <a:buChar char="▪"/>
            </a:pPr>
            <a:r>
              <a:rPr lang="en-US"/>
              <a:t>  Prediction Process: </a:t>
            </a:r>
            <a:endParaRPr/>
          </a:p>
          <a:p>
            <a:pPr indent="0" lvl="0" marL="0" rtl="0" algn="l">
              <a:lnSpc>
                <a:spcPct val="110000"/>
              </a:lnSpc>
              <a:spcBef>
                <a:spcPts val="787"/>
              </a:spcBef>
              <a:spcAft>
                <a:spcPts val="0"/>
              </a:spcAft>
              <a:buSzPct val="92000"/>
              <a:buNone/>
            </a:pPr>
            <a:r>
              <a:rPr lang="en-US"/>
              <a:t>	 The sentiment analysis in this Jupyter notebook works by comparing features of new reviews to what the model learned from pre-labeled data. After cleaning the new review text, it's converted into numerical features similar to the training data. The model then uses these features to match patterns it learned during training, allowing it to predict the sentiment (positive, negative, or neutral) of the new review. While real-time data isn't directly used for individual predictions, the training data itself might reflect current trends or events, indirectly incorporating a real-time element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34" name="Google Shape;134;p7"/>
          <p:cNvPicPr preferRelativeResize="0"/>
          <p:nvPr>
            <p:ph idx="1" type="body"/>
          </p:nvPr>
        </p:nvPicPr>
        <p:blipFill rotWithShape="1">
          <a:blip r:embed="rId3">
            <a:alphaModFix/>
          </a:blip>
          <a:srcRect b="0" l="0" r="0" t="0"/>
          <a:stretch/>
        </p:blipFill>
        <p:spPr>
          <a:xfrm>
            <a:off x="1764371" y="1301750"/>
            <a:ext cx="8663257" cy="4673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1482AB"/>
              </a:buClr>
              <a:buSzPts val="2800"/>
              <a:buFont typeface="Franklin Gothic"/>
              <a:buNone/>
            </a:pPr>
            <a:r>
              <a:rPr lang="en-US">
                <a:solidFill>
                  <a:srgbClr val="1482AB"/>
                </a:solidFill>
              </a:rPr>
              <a:t>FREQUENCY-BAR CHART</a:t>
            </a:r>
            <a:endParaRPr>
              <a:solidFill>
                <a:srgbClr val="1482AB"/>
              </a:solidFill>
            </a:endParaRPr>
          </a:p>
        </p:txBody>
      </p:sp>
      <p:pic>
        <p:nvPicPr>
          <p:cNvPr id="140" name="Google Shape;140;p8"/>
          <p:cNvPicPr preferRelativeResize="0"/>
          <p:nvPr>
            <p:ph idx="1" type="body"/>
          </p:nvPr>
        </p:nvPicPr>
        <p:blipFill rotWithShape="1">
          <a:blip r:embed="rId3">
            <a:alphaModFix/>
          </a:blip>
          <a:srcRect b="0" l="0" r="0" t="0"/>
          <a:stretch/>
        </p:blipFill>
        <p:spPr>
          <a:xfrm>
            <a:off x="3151701" y="1475874"/>
            <a:ext cx="5888597" cy="48607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1482AB"/>
              </a:buClr>
              <a:buSzPts val="2800"/>
              <a:buFont typeface="Franklin Gothic"/>
              <a:buNone/>
            </a:pPr>
            <a:r>
              <a:rPr lang="en-US">
                <a:solidFill>
                  <a:srgbClr val="1482AB"/>
                </a:solidFill>
              </a:rPr>
              <a:t>ACCURACY RESULT</a:t>
            </a:r>
            <a:endParaRPr>
              <a:solidFill>
                <a:srgbClr val="1482AB"/>
              </a:solidFill>
            </a:endParaRPr>
          </a:p>
        </p:txBody>
      </p:sp>
      <p:pic>
        <p:nvPicPr>
          <p:cNvPr id="146" name="Google Shape;146;p9"/>
          <p:cNvPicPr preferRelativeResize="0"/>
          <p:nvPr>
            <p:ph idx="1" type="body"/>
          </p:nvPr>
        </p:nvPicPr>
        <p:blipFill rotWithShape="1">
          <a:blip r:embed="rId3">
            <a:alphaModFix/>
          </a:blip>
          <a:srcRect b="0" l="0" r="0" t="0"/>
          <a:stretch/>
        </p:blipFill>
        <p:spPr>
          <a:xfrm>
            <a:off x="2133600" y="1716505"/>
            <a:ext cx="7267074" cy="388219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