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7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7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image" Target="../media/image12.emf"/><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20901"/>
            <a:ext cx="8610600" cy="2580640"/>
          </a:xfrm>
          <a:prstGeom prst="rect"/>
          <a:noFill/>
        </p:spPr>
        <p:txBody>
          <a:bodyPr rtlCol="0" wrap="square">
            <a:spAutoFit/>
          </a:bodyPr>
          <a:p>
            <a:r>
              <a:rPr dirty="0" sz="2400" lang="en-US">
                <a:latin typeface="Arial Narrow" panose="020B0606020202030204" pitchFamily="34" charset="0"/>
              </a:rPr>
              <a:t>STUDENT NAME:</a:t>
            </a:r>
            <a:r>
              <a:rPr dirty="0" sz="2400" lang="en-US">
                <a:latin typeface="Arial Narrow" panose="020B0606020202030204" pitchFamily="34" charset="0"/>
              </a:rPr>
              <a:t>s</a:t>
            </a:r>
            <a:r>
              <a:rPr dirty="0" sz="2400" lang="en-US">
                <a:latin typeface="Arial Narrow" panose="020B0606020202030204" pitchFamily="34" charset="0"/>
              </a:rPr>
              <a:t>.</a:t>
            </a:r>
            <a:r>
              <a:rPr dirty="0" sz="2400" lang="en-US">
                <a:latin typeface="Arial Narrow" panose="020B0606020202030204" pitchFamily="34" charset="0"/>
              </a:rPr>
              <a:t>s</a:t>
            </a:r>
            <a:r>
              <a:rPr dirty="0" sz="2400" lang="en-US">
                <a:latin typeface="Arial Narrow" panose="020B0606020202030204" pitchFamily="34" charset="0"/>
              </a:rPr>
              <a:t>r</a:t>
            </a:r>
            <a:r>
              <a:rPr dirty="0" sz="2400" lang="en-US">
                <a:latin typeface="Arial Narrow" panose="020B0606020202030204" pitchFamily="34" charset="0"/>
              </a:rPr>
              <a:t>i</a:t>
            </a:r>
            <a:r>
              <a:rPr dirty="0" sz="2400" lang="en-US">
                <a:latin typeface="Arial Narrow" panose="020B0606020202030204" pitchFamily="34" charset="0"/>
              </a:rPr>
              <a:t>m</a:t>
            </a:r>
            <a:r>
              <a:rPr dirty="0" sz="2400" lang="en-US">
                <a:latin typeface="Arial Narrow" panose="020B0606020202030204" pitchFamily="34" charset="0"/>
              </a:rPr>
              <a:t>a</a:t>
            </a:r>
            <a:r>
              <a:rPr dirty="0" sz="2400" lang="en-US">
                <a:latin typeface="Arial Narrow" panose="020B0606020202030204" pitchFamily="34" charset="0"/>
              </a:rPr>
              <a:t>t</a:t>
            </a:r>
            <a:r>
              <a:rPr dirty="0" sz="2400" lang="en-US">
                <a:latin typeface="Arial Narrow" panose="020B0606020202030204" pitchFamily="34" charset="0"/>
              </a:rPr>
              <a:t>h</a:t>
            </a:r>
            <a:r>
              <a:rPr dirty="0" sz="2400" lang="en-US">
                <a:latin typeface="Arial Narrow" panose="020B0606020202030204" pitchFamily="34" charset="0"/>
              </a:rPr>
              <a:t>i</a:t>
            </a:r>
            <a:endParaRPr altLang="en-US" lang="zh-CN"/>
          </a:p>
          <a:p>
            <a:r>
              <a:rPr dirty="0" sz="2400" lang="en-US">
                <a:latin typeface="Arial Narrow" panose="020B0606020202030204" pitchFamily="34" charset="0"/>
              </a:rPr>
              <a:t>REGISTER NO:3122030</a:t>
            </a:r>
            <a:r>
              <a:rPr dirty="0" sz="2400" lang="en-US">
                <a:latin typeface="Arial Narrow" panose="020B0606020202030204" pitchFamily="34" charset="0"/>
              </a:rPr>
              <a:t>0</a:t>
            </a:r>
            <a:r>
              <a:rPr dirty="0" sz="2400" lang="en-US">
                <a:latin typeface="Arial Narrow" panose="020B0606020202030204" pitchFamily="34" charset="0"/>
              </a:rPr>
              <a:t>6</a:t>
            </a:r>
            <a:endParaRPr altLang="en-US" lang="zh-CN"/>
          </a:p>
          <a:p>
            <a:r>
              <a:rPr dirty="0" sz="2400" lang="en-US">
                <a:latin typeface="Arial Narrow" panose="020B0606020202030204" pitchFamily="34" charset="0"/>
              </a:rPr>
              <a:t>NM ID : </a:t>
            </a:r>
            <a:r>
              <a:rPr dirty="0" sz="2400" lang="en-US">
                <a:latin typeface="Arial Narrow" panose="020B0606020202030204" pitchFamily="34" charset="0"/>
              </a:rPr>
              <a:t>7F929600F55A4B3A40D4BD29F43CA223</a:t>
            </a:r>
            <a:endParaRPr altLang="en-US" lang="zh-CN"/>
          </a:p>
          <a:p>
            <a:r>
              <a:rPr dirty="0" sz="2400" lang="en-US">
                <a:latin typeface="Arial Narrow" panose="020B0606020202030204" pitchFamily="34" charset="0"/>
              </a:rPr>
              <a:t>DEPARTMENT:COMMERCE (B.COM)</a:t>
            </a:r>
          </a:p>
          <a:p>
            <a:r>
              <a:rPr dirty="0" sz="2400" lang="en-US">
                <a:latin typeface="Arial Narrow" panose="020B0606020202030204" pitchFamily="34" charset="0"/>
              </a:rPr>
              <a:t>COLLEGE:ASAN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TextBox 1"/>
          <p:cNvSpPr txBox="1"/>
          <p:nvPr/>
        </p:nvSpPr>
        <p:spPr>
          <a:xfrm>
            <a:off x="381000" y="381000"/>
            <a:ext cx="2835444" cy="510540"/>
          </a:xfrm>
          <a:prstGeom prst="rect"/>
          <a:noFill/>
        </p:spPr>
        <p:txBody>
          <a:bodyPr rtlCol="0" wrap="none">
            <a:spAutoFit/>
          </a:bodyPr>
          <a:p>
            <a:r>
              <a:rPr dirty="0" sz="2800" lang="en-US">
                <a:latin typeface="Algerian" panose="04020705040A02060702" pitchFamily="82" charset="0"/>
              </a:rPr>
              <a:t>DATA CLEANING</a:t>
            </a:r>
            <a:endParaRPr dirty="0" sz="2800" lang="en-IN">
              <a:latin typeface="Algerian" panose="04020705040A02060702" pitchFamily="82" charset="0"/>
            </a:endParaRPr>
          </a:p>
        </p:txBody>
      </p:sp>
      <p:sp>
        <p:nvSpPr>
          <p:cNvPr id="1048681" name="TextBox 2"/>
          <p:cNvSpPr txBox="1"/>
          <p:nvPr/>
        </p:nvSpPr>
        <p:spPr>
          <a:xfrm>
            <a:off x="838200" y="904220"/>
            <a:ext cx="8445024" cy="1310640"/>
          </a:xfrm>
          <a:prstGeom prst="rect"/>
          <a:noFill/>
        </p:spPr>
        <p:txBody>
          <a:bodyPr rtlCol="0" wrap="none">
            <a:spAutoFit/>
          </a:bodyPr>
          <a:p>
            <a:pPr indent="-342900" marL="342900">
              <a:buAutoNum type="arabicPeriod"/>
            </a:pPr>
            <a:r>
              <a:rPr dirty="0" sz="2000" lang="en-US">
                <a:latin typeface="Bahnschrift" panose="020B0502040204020203" pitchFamily="34" charset="0"/>
              </a:rPr>
              <a:t>IN THE DATA CLEANING WE ALSOM USED CONDITIONAL FORMATING</a:t>
            </a:r>
          </a:p>
          <a:p>
            <a:pPr indent="-342900" marL="342900">
              <a:buAutoNum type="arabicPeriod"/>
            </a:pPr>
            <a:r>
              <a:rPr dirty="0" sz="2000" lang="en-US">
                <a:latin typeface="Bahnschrift" panose="020B0502040204020203" pitchFamily="34" charset="0"/>
              </a:rPr>
              <a:t>IDENTIFYING THE MISSING VALUE </a:t>
            </a:r>
          </a:p>
          <a:p>
            <a:pPr indent="-342900" marL="342900">
              <a:buAutoNum type="arabicPeriod"/>
            </a:pPr>
            <a:r>
              <a:rPr dirty="0" sz="2000" lang="en-US">
                <a:latin typeface="Bahnschrift" panose="020B0502040204020203" pitchFamily="34" charset="0"/>
              </a:rPr>
              <a:t>USING CONDITIONAL FORMATING AND HIGHLIGHTING BY COLOURS</a:t>
            </a:r>
          </a:p>
          <a:p>
            <a:pPr indent="-342900" marL="342900">
              <a:buAutoNum type="arabicPeriod"/>
            </a:pPr>
            <a:r>
              <a:rPr dirty="0" sz="2000" lang="en-US">
                <a:latin typeface="Bahnschrift" panose="020B0502040204020203" pitchFamily="34" charset="0"/>
              </a:rPr>
              <a:t>REMOVE THOSE BLANK VALUES  WITH USING FILTERS</a:t>
            </a:r>
            <a:endParaRPr dirty="0" sz="2000" lang="en-IN">
              <a:latin typeface="Bahnschrift" panose="020B0502040204020203" pitchFamily="34" charset="0"/>
            </a:endParaRPr>
          </a:p>
        </p:txBody>
      </p:sp>
      <p:sp>
        <p:nvSpPr>
          <p:cNvPr id="1048682" name="TextBox 3"/>
          <p:cNvSpPr txBox="1"/>
          <p:nvPr/>
        </p:nvSpPr>
        <p:spPr>
          <a:xfrm>
            <a:off x="304800" y="2414319"/>
            <a:ext cx="7467600" cy="523220"/>
          </a:xfrm>
          <a:prstGeom prst="rect"/>
          <a:noFill/>
        </p:spPr>
        <p:txBody>
          <a:bodyPr rtlCol="0" wrap="square">
            <a:spAutoFit/>
          </a:bodyPr>
          <a:p>
            <a:r>
              <a:rPr dirty="0" sz="2800" lang="en-US">
                <a:latin typeface="Algerian" panose="04020705040A02060702" pitchFamily="82" charset="0"/>
              </a:rPr>
              <a:t>SUMMARIZING (PIVOT TABLE)</a:t>
            </a:r>
            <a:endParaRPr dirty="0" sz="2800" lang="en-IN">
              <a:latin typeface="Algerian" panose="04020705040A02060702" pitchFamily="82" charset="0"/>
            </a:endParaRPr>
          </a:p>
        </p:txBody>
      </p:sp>
      <p:sp>
        <p:nvSpPr>
          <p:cNvPr id="1048683" name="TextBox 6"/>
          <p:cNvSpPr txBox="1"/>
          <p:nvPr/>
        </p:nvSpPr>
        <p:spPr>
          <a:xfrm>
            <a:off x="876171" y="2957204"/>
            <a:ext cx="8500686" cy="1005840"/>
          </a:xfrm>
          <a:prstGeom prst="rect"/>
          <a:noFill/>
        </p:spPr>
        <p:txBody>
          <a:bodyPr rtlCol="0" wrap="none">
            <a:spAutoFit/>
          </a:bodyPr>
          <a:p>
            <a:pPr indent="-342900" marL="342900">
              <a:buAutoNum type="arabicPeriod"/>
            </a:pPr>
            <a:r>
              <a:rPr dirty="0" sz="2000" lang="en-US">
                <a:latin typeface="Bahnschrift" panose="020B0502040204020203" pitchFamily="34" charset="0"/>
              </a:rPr>
              <a:t>COLLECT THE DATA FROM EXCEL SHEET</a:t>
            </a:r>
          </a:p>
          <a:p>
            <a:pPr indent="-342900" marL="342900">
              <a:buAutoNum type="arabicPeriod"/>
            </a:pPr>
            <a:r>
              <a:rPr dirty="0" sz="2000" lang="en-US">
                <a:latin typeface="Bahnschrift" panose="020B0502040204020203" pitchFamily="34" charset="0"/>
              </a:rPr>
              <a:t>SUMMARIZE THE VALUES USING PIVOT TABLE</a:t>
            </a:r>
          </a:p>
          <a:p>
            <a:pPr indent="-342900" marL="342900">
              <a:buAutoNum type="arabicPeriod"/>
            </a:pPr>
            <a:r>
              <a:rPr dirty="0" sz="2000" lang="en-US">
                <a:latin typeface="Bahnschrift" panose="020B0502040204020203" pitchFamily="34" charset="0"/>
              </a:rPr>
              <a:t>A PARTICULAR DATA IS SET TO BE IN THE ROW , COLUMN AND VALUE</a:t>
            </a:r>
          </a:p>
        </p:txBody>
      </p:sp>
      <p:sp>
        <p:nvSpPr>
          <p:cNvPr id="1048684" name="TextBox 7"/>
          <p:cNvSpPr txBox="1"/>
          <p:nvPr/>
        </p:nvSpPr>
        <p:spPr>
          <a:xfrm>
            <a:off x="323106" y="4035318"/>
            <a:ext cx="4278878" cy="510540"/>
          </a:xfrm>
          <a:prstGeom prst="rect"/>
          <a:noFill/>
        </p:spPr>
        <p:txBody>
          <a:bodyPr rtlCol="0" wrap="none">
            <a:spAutoFit/>
          </a:bodyPr>
          <a:p>
            <a:r>
              <a:rPr dirty="0" sz="2800" lang="en-US">
                <a:latin typeface="Algerian" panose="04020705040A02060702" pitchFamily="82" charset="0"/>
              </a:rPr>
              <a:t>CHART FOR PIVOT TABLE</a:t>
            </a:r>
            <a:endParaRPr dirty="0" sz="2800" lang="en-IN">
              <a:latin typeface="Algerian" panose="04020705040A02060702" pitchFamily="82" charset="0"/>
            </a:endParaRPr>
          </a:p>
        </p:txBody>
      </p:sp>
      <p:sp>
        <p:nvSpPr>
          <p:cNvPr id="1048685" name="TextBox 9"/>
          <p:cNvSpPr txBox="1"/>
          <p:nvPr/>
        </p:nvSpPr>
        <p:spPr>
          <a:xfrm>
            <a:off x="838200" y="4558538"/>
            <a:ext cx="7543800" cy="1631216"/>
          </a:xfrm>
          <a:prstGeom prst="rect"/>
          <a:noFill/>
        </p:spPr>
        <p:txBody>
          <a:bodyPr rtlCol="0" wrap="square">
            <a:spAutoFit/>
          </a:bodyPr>
          <a:p>
            <a:pPr indent="-342900" marL="342900">
              <a:buAutoNum type="arabicPeriod"/>
            </a:pPr>
            <a:r>
              <a:rPr dirty="0" sz="2000" lang="en-US">
                <a:latin typeface="Bahnschrift" panose="020B0502040204020203" pitchFamily="34" charset="0"/>
              </a:rPr>
              <a:t>CLICK ON THE PIVOT TABLE TO ACTIVATE THE PIVOT TABLE TOOLS</a:t>
            </a:r>
          </a:p>
          <a:p>
            <a:pPr indent="-342900" marL="342900">
              <a:buAutoNum type="arabicPeriod"/>
            </a:pPr>
            <a:r>
              <a:rPr dirty="0" sz="2000" lang="en-US">
                <a:latin typeface="Bahnschrift" panose="020B0502040204020203" pitchFamily="34" charset="0"/>
              </a:rPr>
              <a:t>CLICK PIVOT CHART IN THE TOOLS GROUP</a:t>
            </a:r>
          </a:p>
          <a:p>
            <a:pPr indent="-342900" marL="342900">
              <a:buAutoNum type="arabicPeriod"/>
            </a:pPr>
            <a:r>
              <a:rPr dirty="0" sz="2000" lang="en-US">
                <a:latin typeface="Bahnschrift" panose="020B0502040204020203" pitchFamily="34" charset="0"/>
              </a:rPr>
              <a:t>CHOOSE THE COLUMN CHART AND ENTER THE TREND VALUE AND THE CHART HEADING</a:t>
            </a:r>
            <a:endParaRPr dirty="0" sz="2000" lang="en-IN">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1973897" y="1584158"/>
            <a:ext cx="6489589" cy="41937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aphicFrame>
        <p:nvGraphicFramePr>
          <p:cNvPr id="4194304" name="Object 1"/>
          <p:cNvGraphicFramePr>
            <a:graphicFrameLocks noChangeAspect="1"/>
          </p:cNvGraphicFramePr>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1" spid="" imgH="16832730" imgW="19362314" progId="Excel.Sheet.12">
                  <p:embed/>
                </p:oleObj>
              </mc:Choice>
              <mc:Fallback>
                <p:oleObj name="Worksheet" r:id="rId1" spid="" imgH="16832730" imgW="19362314" progId="Excel.Sheet.12">
                  <p:embed/>
                  <p:pic>
                    <p:nvPicPr>
                      <p:cNvPr id="2097169" name=""/>
                      <p:cNvPicPr>
                        <a:picLocks/>
                      </p:cNvPicPr>
                      <p:nvPr/>
                    </p:nvPicPr>
                    <p:blipFill>
                      <a:blip xmlns:r="http://schemas.openxmlformats.org/officeDocument/2006/relationships" r:embed="rId2"/>
                      <a:stretch>
                        <a:fillRect/>
                      </a:stretch>
                    </p:blipFill>
                    <p:spPr>
                      <a:xfrm>
                        <a:off x="76200" y="152400"/>
                        <a:ext cx="11963400" cy="6629400"/>
                      </a:xfrm>
                      <a:prstGeom prst="rec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19200" y="1490008"/>
            <a:ext cx="6553200" cy="1938992"/>
          </a:xfrm>
          <a:prstGeom prst="rect"/>
          <a:noFill/>
        </p:spPr>
        <p:txBody>
          <a:bodyPr wrap="square">
            <a:spAutoFit/>
          </a:bodyPr>
          <a:p>
            <a:r>
              <a:rPr dirty="0" sz="2000" lang="en-US">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dirty="0" sz="2000" lang="en-US">
                <a:latin typeface="Bahnschrift" panose="020B0502040204020203" pitchFamily="34" charset="0"/>
              </a:rPr>
              <a:t>.</a:t>
            </a:r>
            <a:endParaRPr dirty="0" sz="2000" lang="en-IN">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33600"/>
            <a:ext cx="7090728" cy="2580641"/>
          </a:xfrm>
          <a:prstGeom prst="rect"/>
          <a:noFill/>
        </p:spPr>
        <p:txBody>
          <a:bodyPr wrap="square">
            <a:spAutoFit/>
          </a:bodyPr>
          <a:p>
            <a:pPr algn="just"/>
            <a:r>
              <a:rPr dirty="0" sz="2400" lang="en-US">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dirty="0" sz="2400" lang="en-IN">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417981"/>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3200" lang="en-US">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dirty="0" sz="3200" lang="en-IN">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41 Organizational Chart Templates (Word, Excel, PowerPoint, PSD)"/>
          <p:cNvPicPr>
            <a:picLocks noChangeAspect="1" noChangeArrowheads="1"/>
          </p:cNvPicPr>
          <p:nvPr/>
        </p:nvPicPr>
        <p:blipFill>
          <a:blip xmlns:r="http://schemas.openxmlformats.org/officeDocument/2006/relationships" r:embed="rId2"/>
          <a:srcRect/>
          <a:stretch>
            <a:fillRect/>
          </a:stretch>
        </p:blipFill>
        <p:spPr bwMode="auto">
          <a:xfrm>
            <a:off x="914400" y="1628775"/>
            <a:ext cx="8001000" cy="39624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11"/>
          <p:cNvSpPr txBox="1"/>
          <p:nvPr/>
        </p:nvSpPr>
        <p:spPr>
          <a:xfrm>
            <a:off x="3200400" y="2133600"/>
            <a:ext cx="5794395" cy="2758440"/>
          </a:xfrm>
          <a:prstGeom prst="rect"/>
          <a:noFill/>
        </p:spPr>
        <p:txBody>
          <a:bodyPr rtlCol="0" wrap="none">
            <a:spAutoFit/>
          </a:bodyPr>
          <a:p>
            <a:r>
              <a:rPr dirty="0" sz="3600" lang="en-US">
                <a:latin typeface="Bahnschrift SemiBold SemiConden" panose="020B0502040204020203" pitchFamily="34" charset="0"/>
              </a:rPr>
              <a:t>FILTERING</a:t>
            </a:r>
          </a:p>
          <a:p>
            <a:r>
              <a:rPr dirty="0" sz="3600" lang="en-US">
                <a:latin typeface="Bahnschrift SemiBold SemiConden" panose="020B0502040204020203" pitchFamily="34" charset="0"/>
              </a:rPr>
              <a:t>COLOURING</a:t>
            </a:r>
          </a:p>
          <a:p>
            <a:r>
              <a:rPr dirty="0" sz="3600" lang="en-US">
                <a:latin typeface="Bahnschrift SemiBold SemiConden" panose="020B0502040204020203" pitchFamily="34" charset="0"/>
              </a:rPr>
              <a:t>GRAPH</a:t>
            </a:r>
          </a:p>
          <a:p>
            <a:r>
              <a:rPr dirty="0" sz="3600" lang="en-US">
                <a:latin typeface="Bahnschrift SemiBold SemiConden" panose="020B0502040204020203" pitchFamily="34" charset="0"/>
              </a:rPr>
              <a:t>CONDITIONAL FORMATING</a:t>
            </a:r>
          </a:p>
          <a:p>
            <a:r>
              <a:rPr dirty="0" sz="3600" lang="en-US">
                <a:latin typeface="Bahnschrift SemiBold SemiConden" panose="020B0502040204020203" pitchFamily="34" charset="0"/>
              </a:rPr>
              <a:t>PIVOT TABLE</a:t>
            </a:r>
            <a:endParaRPr dirty="0" sz="3600" lang="en-IN">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1447800" y="1524000"/>
            <a:ext cx="7264073" cy="3139441"/>
          </a:xfrm>
          <a:prstGeom prst="rect"/>
          <a:noFill/>
        </p:spPr>
        <p:txBody>
          <a:bodyPr rtlCol="0" wrap="none">
            <a:spAutoFit/>
          </a:bodyPr>
          <a:p>
            <a:r>
              <a:rPr dirty="0" sz="2050" lang="en-US">
                <a:latin typeface="Arial Narrow" panose="020B0606020202030204" pitchFamily="34" charset="0"/>
              </a:rPr>
              <a:t>EMPLOYEE DATASET COLLECT FROM IBM DASHBOARD</a:t>
            </a:r>
          </a:p>
          <a:p>
            <a:r>
              <a:rPr dirty="0" sz="2050" lang="en-US">
                <a:latin typeface="Arial Narrow" panose="020B0606020202030204" pitchFamily="34" charset="0"/>
              </a:rPr>
              <a:t>THERE ARE 26 FEATURES IN THE DATASET</a:t>
            </a:r>
          </a:p>
          <a:p>
            <a:r>
              <a:rPr dirty="0" sz="2050" lang="en-US">
                <a:latin typeface="Arial Narrow" panose="020B0606020202030204" pitchFamily="34" charset="0"/>
              </a:rPr>
              <a:t>ONLY 7 FEATURES WE COLLECT IN THE DATASET</a:t>
            </a:r>
          </a:p>
          <a:p>
            <a:r>
              <a:rPr dirty="0" sz="2050" lang="en-US">
                <a:latin typeface="Arial Narrow" panose="020B0606020202030204" pitchFamily="34" charset="0"/>
              </a:rPr>
              <a:t>THE 1</a:t>
            </a:r>
            <a:r>
              <a:rPr baseline="30000" dirty="0" sz="2050" lang="en-US">
                <a:latin typeface="Arial Narrow" panose="020B0606020202030204" pitchFamily="34" charset="0"/>
              </a:rPr>
              <a:t>ST</a:t>
            </a:r>
            <a:r>
              <a:rPr dirty="0" sz="2050" lang="en-US">
                <a:latin typeface="Arial Narrow" panose="020B0606020202030204" pitchFamily="34" charset="0"/>
              </a:rPr>
              <a:t> DATA IS EMPLOYEE ID IN NUMERICAL DATA </a:t>
            </a:r>
          </a:p>
          <a:p>
            <a:r>
              <a:rPr dirty="0" sz="2050" lang="en-US">
                <a:latin typeface="Arial Narrow" panose="020B0606020202030204" pitchFamily="34" charset="0"/>
              </a:rPr>
              <a:t>THE 2</a:t>
            </a:r>
            <a:r>
              <a:rPr baseline="30000" dirty="0" sz="2050" lang="en-US">
                <a:latin typeface="Arial Narrow" panose="020B0606020202030204" pitchFamily="34" charset="0"/>
              </a:rPr>
              <a:t>ND</a:t>
            </a:r>
            <a:r>
              <a:rPr dirty="0" sz="2050" lang="en-US">
                <a:latin typeface="Arial Narrow" panose="020B0606020202030204" pitchFamily="34" charset="0"/>
              </a:rPr>
              <a:t> DATA IS TITLE IN DATASET</a:t>
            </a:r>
          </a:p>
          <a:p>
            <a:r>
              <a:rPr dirty="0" sz="2050" lang="en-US">
                <a:latin typeface="Arial Narrow" panose="020B0606020202030204" pitchFamily="34" charset="0"/>
              </a:rPr>
              <a:t>THE 3</a:t>
            </a:r>
            <a:r>
              <a:rPr baseline="30000" dirty="0" sz="2050" lang="en-US">
                <a:latin typeface="Arial Narrow" panose="020B0606020202030204" pitchFamily="34" charset="0"/>
              </a:rPr>
              <a:t>RD</a:t>
            </a:r>
            <a:r>
              <a:rPr dirty="0" sz="2050" lang="en-US">
                <a:latin typeface="Arial Narrow" panose="020B0606020202030204" pitchFamily="34" charset="0"/>
              </a:rPr>
              <a:t> DATA IS AD EMAIL</a:t>
            </a:r>
          </a:p>
          <a:p>
            <a:r>
              <a:rPr dirty="0" sz="2050" lang="en-US">
                <a:latin typeface="Arial Narrow" panose="020B0606020202030204" pitchFamily="34" charset="0"/>
              </a:rPr>
              <a:t>THE 4</a:t>
            </a:r>
            <a:r>
              <a:rPr baseline="30000" dirty="0" sz="2050" lang="en-US">
                <a:latin typeface="Arial Narrow" panose="020B0606020202030204" pitchFamily="34" charset="0"/>
              </a:rPr>
              <a:t>TH</a:t>
            </a:r>
            <a:r>
              <a:rPr dirty="0" sz="2050" lang="en-US">
                <a:latin typeface="Arial Narrow" panose="020B0606020202030204" pitchFamily="34" charset="0"/>
              </a:rPr>
              <a:t> DATA IS PAYZONE</a:t>
            </a:r>
          </a:p>
          <a:p>
            <a:r>
              <a:rPr dirty="0" sz="2050" lang="en-US">
                <a:latin typeface="Arial Narrow" panose="020B0606020202030204" pitchFamily="34" charset="0"/>
              </a:rPr>
              <a:t>THE 5</a:t>
            </a:r>
            <a:r>
              <a:rPr baseline="30000" dirty="0" sz="2050" lang="en-US">
                <a:latin typeface="Arial Narrow" panose="020B0606020202030204" pitchFamily="34" charset="0"/>
              </a:rPr>
              <a:t>TH</a:t>
            </a:r>
            <a:r>
              <a:rPr dirty="0" sz="2050" lang="en-US">
                <a:latin typeface="Arial Narrow" panose="020B0606020202030204" pitchFamily="34" charset="0"/>
              </a:rPr>
              <a:t> DATA IS TERMINATION</a:t>
            </a:r>
          </a:p>
          <a:p>
            <a:r>
              <a:rPr dirty="0" sz="2050" lang="en-US">
                <a:latin typeface="Arial Narrow" panose="020B0606020202030204" pitchFamily="34" charset="0"/>
              </a:rPr>
              <a:t>NEXT DATA IS DIVISION </a:t>
            </a:r>
          </a:p>
          <a:p>
            <a:r>
              <a:rPr dirty="0" sz="2050" lang="en-US">
                <a:latin typeface="Arial Narrow" panose="020B0606020202030204" pitchFamily="34" charset="0"/>
              </a:rPr>
              <a:t>AND THE LAST DATA WE COLLECT  IN THE DATASET IS STATE</a:t>
            </a:r>
            <a:endParaRPr dirty="0" sz="2050" lang="en-IN">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228600" y="1219200"/>
            <a:ext cx="3224084" cy="510540"/>
          </a:xfrm>
          <a:prstGeom prst="rect"/>
          <a:noFill/>
        </p:spPr>
        <p:txBody>
          <a:bodyPr rtlCol="0" wrap="none">
            <a:spAutoFit/>
          </a:bodyPr>
          <a:p>
            <a:r>
              <a:rPr dirty="0" sz="2800" lang="en-US">
                <a:latin typeface="Algerian" panose="04020705040A02060702" pitchFamily="82" charset="0"/>
              </a:rPr>
              <a:t>DATA COLLECTION</a:t>
            </a:r>
            <a:endParaRPr dirty="0" sz="2800" lang="en-IN">
              <a:latin typeface="Algerian" panose="04020705040A02060702" pitchFamily="82" charset="0"/>
            </a:endParaRPr>
          </a:p>
        </p:txBody>
      </p:sp>
      <p:sp>
        <p:nvSpPr>
          <p:cNvPr id="1048674" name="TextBox 2"/>
          <p:cNvSpPr txBox="1"/>
          <p:nvPr/>
        </p:nvSpPr>
        <p:spPr>
          <a:xfrm>
            <a:off x="1859014" y="2136881"/>
            <a:ext cx="6302891" cy="701040"/>
          </a:xfrm>
          <a:prstGeom prst="rect"/>
          <a:noFill/>
        </p:spPr>
        <p:txBody>
          <a:bodyPr rtlCol="0" wrap="none">
            <a:spAutoFit/>
          </a:bodyPr>
          <a:p>
            <a:r>
              <a:rPr dirty="0" lang="en-US">
                <a:latin typeface="Bahnschrift" panose="020B0502040204020203" pitchFamily="34" charset="0"/>
              </a:rPr>
              <a:t>1</a:t>
            </a:r>
            <a:r>
              <a:rPr dirty="0" sz="2000" lang="en-US">
                <a:latin typeface="Bahnschrift" panose="020B0502040204020203" pitchFamily="34" charset="0"/>
              </a:rPr>
              <a:t>.  DATASET DOWNLOAD FROM EDUNET DASHBOARD</a:t>
            </a:r>
          </a:p>
          <a:p>
            <a:r>
              <a:rPr dirty="0" sz="2000" lang="en-US">
                <a:latin typeface="Bahnschrift" panose="020B0502040204020203" pitchFamily="34" charset="0"/>
              </a:rPr>
              <a:t>2.  EMPLOYEE DATA ANALYSIS USING EXCEL</a:t>
            </a:r>
            <a:endParaRPr dirty="0" sz="2000" lang="en-IN">
              <a:latin typeface="Bahnschrift" panose="020B0502040204020203" pitchFamily="34" charset="0"/>
            </a:endParaRPr>
          </a:p>
        </p:txBody>
      </p:sp>
      <p:sp>
        <p:nvSpPr>
          <p:cNvPr id="1048675" name="TextBox 6"/>
          <p:cNvSpPr txBox="1"/>
          <p:nvPr/>
        </p:nvSpPr>
        <p:spPr>
          <a:xfrm>
            <a:off x="228600" y="2905780"/>
            <a:ext cx="4041597" cy="510540"/>
          </a:xfrm>
          <a:prstGeom prst="rect"/>
          <a:noFill/>
        </p:spPr>
        <p:txBody>
          <a:bodyPr rtlCol="0" wrap="none">
            <a:spAutoFit/>
          </a:bodyPr>
          <a:p>
            <a:r>
              <a:rPr dirty="0" sz="2800" lang="en-US">
                <a:latin typeface="Algerian" panose="04020705040A02060702" pitchFamily="82" charset="0"/>
              </a:rPr>
              <a:t>FEATURES COLLECTING</a:t>
            </a:r>
            <a:endParaRPr dirty="0" sz="2800" lang="en-IN">
              <a:latin typeface="Algerian" panose="04020705040A02060702" pitchFamily="82" charset="0"/>
            </a:endParaRPr>
          </a:p>
        </p:txBody>
      </p:sp>
      <p:sp>
        <p:nvSpPr>
          <p:cNvPr id="1048676" name="TextBox 9"/>
          <p:cNvSpPr txBox="1"/>
          <p:nvPr/>
        </p:nvSpPr>
        <p:spPr>
          <a:xfrm>
            <a:off x="1859014" y="3862351"/>
            <a:ext cx="6675386" cy="2246769"/>
          </a:xfrm>
          <a:prstGeom prst="rect"/>
          <a:noFill/>
        </p:spPr>
        <p:txBody>
          <a:bodyPr rtlCol="0" wrap="square">
            <a:spAutoFit/>
          </a:bodyPr>
          <a:p>
            <a:r>
              <a:rPr dirty="0" lang="en-US"/>
              <a:t> </a:t>
            </a:r>
            <a:r>
              <a:rPr dirty="0" sz="2000" lang="en-US">
                <a:latin typeface="Bahnschrift" panose="020B0502040204020203" pitchFamily="34" charset="0"/>
              </a:rPr>
              <a:t>1. THERE ARE 26 FEATURES IN THE DATA </a:t>
            </a:r>
          </a:p>
          <a:p>
            <a:r>
              <a:rPr dirty="0" sz="2000" lang="en-US">
                <a:latin typeface="Bahnschrift" panose="020B0502040204020203" pitchFamily="34" charset="0"/>
              </a:rPr>
              <a:t> 2. EMLOYEE ID,FIRST NAME,LAST NAME,START DATE,EXIT DATE,ETC….,</a:t>
            </a:r>
          </a:p>
          <a:p>
            <a:r>
              <a:rPr dirty="0" sz="2000" lang="en-US">
                <a:latin typeface="Bahnschrift" panose="020B0502040204020203" pitchFamily="34" charset="0"/>
              </a:rPr>
              <a:t> 3.  IN THIS 26 FEATURES I WILL COLLECT ONLY 7 FEATURES </a:t>
            </a:r>
          </a:p>
          <a:p>
            <a:r>
              <a:rPr dirty="0" sz="2000" lang="en-US">
                <a:latin typeface="Bahnschrift" panose="020B0502040204020203" pitchFamily="34" charset="0"/>
              </a:rPr>
              <a:t> 4.  EMPLOYEE ID,TITLE,AD EMAIL,PAYZONE,TERMINATION,DIVISION AND STATE</a:t>
            </a:r>
            <a:endParaRPr dirty="0" sz="2000" lang="en-IN">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karneesh1574@outlook.com</cp:lastModifiedBy>
  <dcterms:created xsi:type="dcterms:W3CDTF">2024-03-28T17:07:22Z</dcterms:created>
  <dcterms:modified xsi:type="dcterms:W3CDTF">2024-09-13T14:48:52Z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71143b86e3cc430e988f1d1b944cfcf8</vt:lpwstr>
  </property>
</Properties>
</file>