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7" r:id="rId2"/>
  </p:sldMasterIdLst>
  <p:notesMasterIdLst>
    <p:notesMasterId r:id="rId14"/>
  </p:notesMasterIdLst>
  <p:handoutMasterIdLst>
    <p:handoutMasterId r:id="rId15"/>
  </p:handoutMasterIdLst>
  <p:sldIdLst>
    <p:sldId id="268" r:id="rId3"/>
    <p:sldId id="427" r:id="rId4"/>
    <p:sldId id="428" r:id="rId5"/>
    <p:sldId id="430" r:id="rId6"/>
    <p:sldId id="436" r:id="rId7"/>
    <p:sldId id="432" r:id="rId8"/>
    <p:sldId id="429" r:id="rId9"/>
    <p:sldId id="439" r:id="rId10"/>
    <p:sldId id="440" r:id="rId11"/>
    <p:sldId id="438" r:id="rId12"/>
    <p:sldId id="437" r:id="rId13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000000"/>
    <a:srgbClr val="F6FF00"/>
    <a:srgbClr val="BD0002"/>
    <a:srgbClr val="595959"/>
    <a:srgbClr val="C4BD97"/>
    <a:srgbClr val="77933C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8046" autoAdjust="0"/>
  </p:normalViewPr>
  <p:slideViewPr>
    <p:cSldViewPr snapToObjects="1">
      <p:cViewPr varScale="1">
        <p:scale>
          <a:sx n="137" d="100"/>
          <a:sy n="137" d="100"/>
        </p:scale>
        <p:origin x="-2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3072" y="-104"/>
      </p:cViewPr>
      <p:guideLst>
        <p:guide orient="horz" pos="2880"/>
        <p:guide pos="2160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77A860AA-219C-5648-9FB2-97B2F0D64644}" type="datetime1">
              <a:rPr lang="es-ES_tradnl"/>
              <a:pPr>
                <a:defRPr/>
              </a:pPr>
              <a:t>6/19/12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068EB101-9658-CA42-8C06-B0C0F1FCC3B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30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3D035191-F311-1F40-8C98-2187D4D6F6A7}" type="datetime1">
              <a:rPr lang="es-ES_tradnl"/>
              <a:pPr>
                <a:defRPr/>
              </a:pPr>
              <a:t>6/19/12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dirty="0" err="1"/>
              <a:t>Haga</a:t>
            </a:r>
            <a:r>
              <a:rPr lang="nl-NL" noProof="0" dirty="0"/>
              <a:t> </a:t>
            </a:r>
            <a:r>
              <a:rPr lang="nl-NL" noProof="0" dirty="0" err="1"/>
              <a:t>clic</a:t>
            </a:r>
            <a:r>
              <a:rPr lang="nl-NL" noProof="0" dirty="0"/>
              <a:t> para </a:t>
            </a:r>
            <a:r>
              <a:rPr lang="nl-NL" noProof="0" dirty="0" err="1"/>
              <a:t>modificar</a:t>
            </a:r>
            <a:r>
              <a:rPr lang="nl-NL" noProof="0" dirty="0"/>
              <a:t> el </a:t>
            </a:r>
            <a:r>
              <a:rPr lang="nl-NL" noProof="0" dirty="0" err="1"/>
              <a:t>estilo</a:t>
            </a:r>
            <a:r>
              <a:rPr lang="nl-NL" noProof="0" dirty="0"/>
              <a:t> de </a:t>
            </a:r>
            <a:r>
              <a:rPr lang="nl-NL" noProof="0" dirty="0" err="1"/>
              <a:t>texto</a:t>
            </a:r>
            <a:r>
              <a:rPr lang="nl-NL" noProof="0" dirty="0"/>
              <a:t> del </a:t>
            </a:r>
            <a:r>
              <a:rPr lang="nl-NL" noProof="0" dirty="0" err="1"/>
              <a:t>patrón</a:t>
            </a:r>
            <a:endParaRPr lang="nl-NL" noProof="0" dirty="0"/>
          </a:p>
          <a:p>
            <a:pPr lvl="1"/>
            <a:r>
              <a:rPr lang="nl-NL" noProof="0" dirty="0" err="1"/>
              <a:t>Segundo</a:t>
            </a:r>
            <a:r>
              <a:rPr lang="nl-NL" noProof="0" dirty="0"/>
              <a:t>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2"/>
            <a:r>
              <a:rPr lang="nl-NL" noProof="0" dirty="0" err="1"/>
              <a:t>Tercer</a:t>
            </a:r>
            <a:r>
              <a:rPr lang="nl-NL" noProof="0" dirty="0"/>
              <a:t>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3"/>
            <a:r>
              <a:rPr lang="nl-NL" noProof="0" dirty="0"/>
              <a:t>Cuarto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4"/>
            <a:r>
              <a:rPr lang="nl-NL" noProof="0" dirty="0"/>
              <a:t>Quinto </a:t>
            </a:r>
            <a:r>
              <a:rPr lang="nl-NL" noProof="0" dirty="0" err="1"/>
              <a:t>nivel</a:t>
            </a:r>
            <a:endParaRPr lang="es-ES_tradnl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75499835-EB01-6042-9E37-F7586FCBC40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9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1pPr>
    <a:lvl2pPr marL="6286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858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430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002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351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file://localhost/Users/jgrosse/Desktop/logoUNIL.png" TargetMode="External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file://localhost/Users/jgrosse/Desktop/logoUNIL.png" TargetMode="External"/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sib_pptB_cobrandtitl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3" descr="sib_logoQ_GB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300663"/>
            <a:ext cx="11572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 flipH="1" flipV="1">
            <a:off x="7010400" y="5092700"/>
            <a:ext cx="0" cy="10795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s-ES_tradnl" dirty="0">
                <a:latin typeface="Arial" pitchFamily="-109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5005388" y="5235575"/>
            <a:ext cx="1717675" cy="765175"/>
          </a:xfrm>
          <a:prstGeom prst="rect">
            <a:avLst/>
          </a:prstGeom>
          <a:solidFill>
            <a:srgbClr val="B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5311775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nl-NL" dirty="0" err="1" smtClean="0"/>
              <a:t>Clic</a:t>
            </a:r>
            <a:r>
              <a:rPr lang="nl-NL" dirty="0" smtClean="0"/>
              <a:t> para </a:t>
            </a:r>
            <a:r>
              <a:rPr lang="nl-NL" dirty="0" err="1" smtClean="0"/>
              <a:t>editartítulo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73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C6BC45-A8CB-BF4C-B4BE-49AF887BBF3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02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C41B4C-1255-904F-9BD1-A6119FB1709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15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3E3DFF1-FBFF-F64E-89BD-D62B680403C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6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C6BC45-A8CB-BF4C-B4BE-49AF887BBF3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C41B4C-1255-904F-9BD1-A6119FB1709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4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3E3DFF1-FBFF-F64E-89BD-D62B680403C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49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sib_pptB_cobrandtitl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3" descr="sib_logoQ_GB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300663"/>
            <a:ext cx="11572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 flipH="1" flipV="1">
            <a:off x="7010400" y="5092700"/>
            <a:ext cx="0" cy="10795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s-ES_tradnl" dirty="0">
                <a:latin typeface="Arial" pitchFamily="-109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5005388" y="5235575"/>
            <a:ext cx="1717675" cy="765175"/>
          </a:xfrm>
          <a:prstGeom prst="rect">
            <a:avLst/>
          </a:prstGeom>
          <a:solidFill>
            <a:srgbClr val="B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5311775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nl-NL" dirty="0" err="1" smtClean="0"/>
              <a:t>Clic</a:t>
            </a:r>
            <a:r>
              <a:rPr lang="nl-NL" dirty="0" smtClean="0"/>
              <a:t> para </a:t>
            </a:r>
            <a:r>
              <a:rPr lang="nl-NL" dirty="0" err="1" smtClean="0"/>
              <a:t>editartítulo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745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png"/><Relationship Id="rId11" Type="http://schemas.openxmlformats.org/officeDocument/2006/relationships/image" Target="file://localhost/Users/jgrosse/Desktop/logoUNIL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5" descr="sib_pptB_cobrandpage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</a:p>
        </p:txBody>
      </p:sp>
      <p:sp>
        <p:nvSpPr>
          <p:cNvPr id="1028" name="Rectángulo 8"/>
          <p:cNvSpPr>
            <a:spLocks noChangeArrowheads="1"/>
          </p:cNvSpPr>
          <p:nvPr/>
        </p:nvSpPr>
        <p:spPr bwMode="auto">
          <a:xfrm>
            <a:off x="457200" y="6459538"/>
            <a:ext cx="15240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s-ES_tradnl" sz="900">
                <a:solidFill>
                  <a:srgbClr val="D99694"/>
                </a:solidFill>
                <a:cs typeface="Arial" charset="0"/>
              </a:rPr>
              <a:t>© 2011 SIB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pic>
        <p:nvPicPr>
          <p:cNvPr id="1030" name="Imagen 5" descr="sib_logoQ_GBv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6278563"/>
            <a:ext cx="777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9"/>
          <p:cNvSpPr>
            <a:spLocks noChangeShapeType="1"/>
          </p:cNvSpPr>
          <p:nvPr userDrawn="1"/>
        </p:nvSpPr>
        <p:spPr bwMode="auto">
          <a:xfrm flipH="1" flipV="1">
            <a:off x="7500938" y="6121400"/>
            <a:ext cx="0" cy="7366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s-ES_tradnl">
              <a:latin typeface="Arial" pitchFamily="-109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32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6330950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76" r:id="rId3"/>
    <p:sldLayoutId id="2147483749" r:id="rId4"/>
    <p:sldLayoutId id="2147483750" r:id="rId5"/>
    <p:sldLayoutId id="214748375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2943"/>
            <a:ext cx="8229600" cy="57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5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oadinstitute.org/gsa/wiki/index.php/Unified_genotyper" TargetMode="External"/><Relationship Id="rId3" Type="http://schemas.openxmlformats.org/officeDocument/2006/relationships/hyperlink" Target="http://www.broadinstitute.org/gsa/gatkdocs/release/org_broadinstitute_sting_gatk_walkers_genotyper_UnifiedGenotyp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tools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oadinstitute.org/gsa/wiki/index.php/Main_P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25" y="1117415"/>
            <a:ext cx="8229600" cy="695509"/>
          </a:xfrm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Population genomics</a:t>
            </a:r>
            <a:endParaRPr lang="en-GB" sz="3200" b="1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271" y="2923341"/>
            <a:ext cx="8963738" cy="82073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Eyal </a:t>
            </a:r>
            <a:r>
              <a:rPr lang="en-GB" sz="1800" dirty="0" smtClean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Privman</a:t>
            </a:r>
            <a:endParaRPr lang="en-GB" sz="1800" dirty="0">
              <a:solidFill>
                <a:schemeClr val="bg1"/>
              </a:solidFill>
              <a:latin typeface="Arial Bold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GB" sz="1600" dirty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Department of Ecology and Evolution, University of Lausanne </a:t>
            </a:r>
            <a:endParaRPr lang="en-GB" sz="1600" dirty="0" smtClean="0">
              <a:solidFill>
                <a:schemeClr val="bg1"/>
              </a:solidFill>
              <a:latin typeface="Arial Bol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3069" y="4032943"/>
            <a:ext cx="63976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en-GB" sz="2000" dirty="0" smtClean="0">
                <a:solidFill>
                  <a:srgbClr val="FFFFFF"/>
                </a:solidFill>
                <a:latin typeface="Arial Bold" charset="0"/>
              </a:rPr>
              <a:t>PhD Summer School</a:t>
            </a:r>
          </a:p>
          <a:p>
            <a:pPr marL="342900" indent="-342900" algn="r">
              <a:spcBef>
                <a:spcPct val="20000"/>
              </a:spcBef>
            </a:pPr>
            <a:r>
              <a:rPr lang="en-GB" sz="2000" dirty="0" smtClean="0">
                <a:solidFill>
                  <a:srgbClr val="FFFFFF"/>
                </a:solidFill>
                <a:latin typeface="Arial Bold" charset="0"/>
              </a:rPr>
              <a:t>June 2012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4025" y="1812924"/>
            <a:ext cx="8229600" cy="69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RNA-seq</a:t>
            </a:r>
            <a:endParaRPr lang="en-GB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dirty="0" err="1" smtClean="0"/>
              <a:t>Genotyper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 program for genotyping </a:t>
            </a:r>
            <a:r>
              <a:rPr lang="en-US" dirty="0" err="1"/>
              <a:t>SNPs: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://www.broadinstitute.org/gsa/wiki/index.php/Unified_genotyper</a:t>
            </a:r>
            <a:endParaRPr lang="en-US" dirty="0"/>
          </a:p>
          <a:p>
            <a:r>
              <a:rPr lang="en-US" dirty="0"/>
              <a:t>Example usage:</a:t>
            </a:r>
            <a:br>
              <a:rPr lang="en-US" dirty="0"/>
            </a:br>
            <a:r>
              <a:rPr lang="en-US" dirty="0">
                <a:hlinkClick r:id="rId3"/>
              </a:rPr>
              <a:t>http://www.broadinstitute.org/gsa/gatkdocs/release/org_broadinstitute_sting_gatk_walkers_genotyper_UnifiedGenotyper.html</a:t>
            </a:r>
            <a:endParaRPr lang="en-US" dirty="0"/>
          </a:p>
          <a:p>
            <a:r>
              <a:rPr lang="en-US" dirty="0" smtClean="0"/>
              <a:t>Example usage: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://www.broadinstitute.org/gsa/gatkdocs/release/</a:t>
            </a:r>
            <a:r>
              <a:rPr lang="en-US" dirty="0" smtClean="0">
                <a:hlinkClick r:id="rId3"/>
              </a:rPr>
              <a:t>org_broadinstitute_sting_gatk_walkers_genotyper_UnifiedGenotyper.html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7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The </a:t>
            </a:r>
            <a:r>
              <a:rPr lang="en-US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UnifiedGenotyper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function in </a:t>
            </a:r>
            <a:r>
              <a:rPr lang="en-US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GenomeAnalysisTK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detects SNPs and genotypes samples: 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$ java -jar $GATK_HOME/</a:t>
            </a:r>
            <a:r>
              <a:rPr lang="en-US" sz="1800" b="1" dirty="0" err="1">
                <a:latin typeface="Courier New"/>
                <a:cs typeface="Courier New"/>
              </a:rPr>
              <a:t>GenomeAnalysisTK.jar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R SINV_subset_1.fa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I M350B.accepted_hits.sort.rg.bam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T </a:t>
            </a:r>
            <a:r>
              <a:rPr lang="en-US" sz="1800" b="1" dirty="0" err="1">
                <a:latin typeface="Courier New"/>
                <a:cs typeface="Courier New"/>
              </a:rPr>
              <a:t>UnifiedGenotyper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o </a:t>
            </a:r>
            <a:r>
              <a:rPr lang="en-US" sz="1800" b="1" dirty="0" smtClean="0">
                <a:latin typeface="Courier New"/>
                <a:cs typeface="Courier New"/>
              </a:rPr>
              <a:t>M350B.accepted_hits.sort.rg.bam.snps.raw.vcf</a:t>
            </a:r>
          </a:p>
          <a:p>
            <a:pPr marL="0" indent="0">
              <a:buNone/>
            </a:pPr>
            <a:endParaRPr lang="en-US" sz="1800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95959">
                    <a:lumMod val="50000"/>
                  </a:srgbClr>
                </a:solidFill>
              </a:rPr>
              <a:t>(Note: Assumes the BAM file is sorted and indexed)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>
                    <a:lumMod val="50000"/>
                  </a:srgbClr>
                </a:solidFill>
              </a:rPr>
              <a:t>(Note: 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</a:rPr>
              <a:t>Requires read group information and corresponding header lines. 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sz="1800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exercise instructions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</a:rPr>
              <a:t>)</a:t>
            </a:r>
            <a:endParaRPr lang="en-US" sz="1800" dirty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This will analyze one sample. The same command can be used for multiple samples.</a:t>
            </a:r>
            <a:endParaRPr lang="en-US" dirty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959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0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discovery and genotyping from RNA-seq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sample may contain one allele (haploid), two (diploid) or more, as in our case of pooled samples:</a:t>
            </a:r>
            <a:endParaRPr lang="en-US" dirty="0"/>
          </a:p>
          <a:p>
            <a:pPr lvl="1"/>
            <a:r>
              <a:rPr lang="en-US" sz="1800" dirty="0"/>
              <a:t>5 males = 5 alleles</a:t>
            </a:r>
          </a:p>
          <a:p>
            <a:pPr lvl="1"/>
            <a:r>
              <a:rPr lang="en-US" sz="1800" dirty="0" smtClean="0"/>
              <a:t>4 </a:t>
            </a:r>
            <a:r>
              <a:rPr lang="en-US" sz="1800" dirty="0"/>
              <a:t>queens = 8 alleles</a:t>
            </a:r>
          </a:p>
          <a:p>
            <a:pPr lvl="1"/>
            <a:r>
              <a:rPr lang="en-US" sz="1800" dirty="0" smtClean="0"/>
              <a:t>200 workers = 400 alleles</a:t>
            </a:r>
            <a:endParaRPr lang="en-US" dirty="0" smtClean="0"/>
          </a:p>
          <a:p>
            <a:r>
              <a:rPr lang="en-US" dirty="0" smtClean="0"/>
              <a:t>It’s more useful to sequence individual separately</a:t>
            </a:r>
          </a:p>
          <a:p>
            <a:r>
              <a:rPr lang="en-US" dirty="0" smtClean="0"/>
              <a:t>It’s useful to detect SNPs using cohorts of sequenced individuals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5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SAM (Sequence Alignment/Map) </a:t>
            </a:r>
            <a:r>
              <a:rPr lang="en-US" dirty="0" smtClean="0"/>
              <a:t>and BAM </a:t>
            </a:r>
            <a:r>
              <a:rPr lang="en-US" dirty="0"/>
              <a:t>format (compressed binary </a:t>
            </a:r>
            <a:r>
              <a:rPr lang="en-US" dirty="0" smtClean="0"/>
              <a:t>version of SAM)</a:t>
            </a:r>
          </a:p>
          <a:p>
            <a:r>
              <a:rPr lang="en-US" dirty="0" smtClean="0"/>
              <a:t>E.g. Process Bowtie or TopHat alignments of RNA-seq or RAD-seq to a reference genome</a:t>
            </a:r>
          </a:p>
          <a:p>
            <a:r>
              <a:rPr lang="en-US" dirty="0" smtClean="0"/>
              <a:t>Use the manual page to </a:t>
            </a:r>
            <a:r>
              <a:rPr lang="en-US" dirty="0" smtClean="0"/>
              <a:t>write samtools </a:t>
            </a:r>
            <a:r>
              <a:rPr lang="en-US" dirty="0" smtClean="0"/>
              <a:t>command lines: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://samtools.sourceforge.net/</a:t>
            </a:r>
            <a:r>
              <a:rPr lang="en-US" dirty="0" smtClean="0">
                <a:hlinkClick r:id="rId2"/>
              </a:rPr>
              <a:t>samtools.shtml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1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Convert 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47674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Use 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samtools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</a:rPr>
              <a:t>view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to convert the binary format to readable text:</a:t>
            </a:r>
          </a:p>
          <a:p>
            <a:pPr marL="0" lv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$ </a:t>
            </a:r>
            <a:r>
              <a:rPr lang="en-US" sz="1400" b="1" dirty="0">
                <a:latin typeface="Courier New"/>
                <a:cs typeface="Courier New"/>
              </a:rPr>
              <a:t>samtools view W422.accepted_hits.sort.bam | </a:t>
            </a:r>
            <a:r>
              <a:rPr lang="en-US" sz="1400" b="1" dirty="0" smtClean="0">
                <a:latin typeface="Courier New"/>
                <a:cs typeface="Courier New"/>
              </a:rPr>
              <a:t>head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:2:44:1714:17921#0 16  SIgn00001   79  50  75M *   0   0   ATTAAGTTCTAGTTCAAATAACTTAGGATTGTCTGTTGTATAGCTCACAAGCATGACGTAACCATTTGGTCCACG HHHHHFGGFGEDHHHHFHFHHBHDHHHHHHHHHHGGGGGD3HHHHHFHHHGGG&gt;GGHHHGGHHHHGHHHHEHHHH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:2:2:9366:2587#0   16  SIgn00001   96  50  75M *   0   0   ATAACTTAGGATTGTCTGTTGTATAGCTCACAAGCATGACGTAACCATTTGGTCCACGAACTTCCTGTATACCTG IIIGIIIIIIIHIIHIIIIIIIIIIIIIIHIHIIHIIIFIIIIIIIIIIIIIIIIIIIIIIIIIIIIIIIHHIII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:2:26:7962:5823#0  16  SIgn00001   101 50  75M *   0   0   TTAGGATTGTCTGTTGTATAGCTCACAAGCATGACGTAACCATTTGGTCCACGAACTTCCTGTATACCTGTCTTA IIIIIIIIHHDGDDBIGGIIIIHIHIIIIIIIIHIIIIFIIIIIIIIIIIGIIIIIIIIIIIIIIIIIIIIHIII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:2:75:3630:14196#0 0   SIgn00001   113 50  75M *   0   0   GTTGTATAGCTCACAAGCATGACGTAACCATTTGGTCCACGAACTTCCTGTATACCTGTCTTAGTCTTGTTCTTA HIIHIIIIHIIIIIIIIIIIIIHIFIIIIHHIIIHIIHFIIEGIIIIIIIIIHIHIHIHHIIIIIIIIIIIIHIG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514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Convert 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476745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samtools 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view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</a:rPr>
              <a:t>can cut a desired region for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us: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(Note: BAM file needs to be sorted)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$ </a:t>
            </a:r>
            <a:r>
              <a:rPr lang="en-US" sz="1400" b="1" dirty="0">
                <a:latin typeface="Courier New"/>
                <a:cs typeface="Courier New"/>
              </a:rPr>
              <a:t>samtools view W422.accepted_hits.sort.bam SIgn00002:100,000-</a:t>
            </a:r>
            <a:r>
              <a:rPr lang="en-US" sz="1400" b="1" dirty="0" smtClean="0">
                <a:latin typeface="Courier New"/>
                <a:cs typeface="Courier New"/>
              </a:rPr>
              <a:t>110,000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R2D2_0117:2:68:6557:15142#0 0   SIgn00002   108809  50  75M *   0   0   CTTAGAACTCATCATGTCTCACAATATACGCATCGCAAAACAGAAATTATCATCTATGGATCGAGGGTAAGCGTC IIIIIIIIIIIIIIIIIIIIIIIIIIIIIIIIIIIIIIIIIIIIIIIIHIIIIIIIIIIIIIIIIIIDHIIIIGI XA:i:0  MD:Z:75 NM:i:0  NH:i:1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R2D2_0117:2:116:5195:5494#0 0   SIgn00002   109328  50  75M *   0   0   GTCGGCAATACTTTAGTGATCGCGGCTGTAATTACCACGAGGAGATTACGGTCTGTGACTAATTGTTACGTGTCT IIIDIIIIIIIIIIIIIIIIIIHIIIHHEIIIIIIIIIHFIIEIGIIIIIIGIEIBG+GGEEIIIGIIIIGHFHI XA:i:1  MD:Z:67T7   NM:i:1  NH:i:1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R2D2_0117:2:60:3752:12219#0 16  SIgn00002   109341  50  75M *   0   0   TAGTGATCGCGGCTGTAATTACCACGAGGAGATTACGGTCTGTGACTAATTGTTTCGTGTCTAGCTTGGCTGCTG EHIIIIGIHIIHFHIIIIIIGIIGIIIIIIIIHIIIIIIIIIIIIIIHIIIIIIIIIIIIIIIIHIIIIDIIIII XA:i:0  MD:Z:75 NM:i:0  NH:i:1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R2D2_0117:2:26:8854:8712#0  16  SIgn00002   109374  50  75M *   0   0   TACGGTCTGTGACTAATTGTTACGTGTCTAGCTTGGCTGCTGCAGATTTACTGGTCGGTCTAGCGGTGATGCCAC IDIHIIIIHIIGIHHHIIIIHGIIIIDIHIGIHHIIIIIIIIIIIIIIIIIIIIIIIIIHGIIIIIIIIIIIIII XA:i:1  MD:Z:21T53  NM:i:1  NH:i:1 </a:t>
            </a:r>
          </a:p>
        </p:txBody>
      </p:sp>
    </p:spTree>
    <p:extLst>
      <p:ext uri="{BB962C8B-B14F-4D97-AF65-F5344CB8AC3E}">
        <p14:creationId xmlns:p14="http://schemas.microsoft.com/office/powerpoint/2010/main" val="39486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563448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Concatenate: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</a:rPr>
              <a:t>samtools 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cat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combines several files into one: 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$ samtools cat *.bam </a:t>
            </a:r>
            <a:r>
              <a:rPr lang="en-US" sz="1800" b="1" dirty="0" smtClean="0">
                <a:latin typeface="Courier New"/>
                <a:cs typeface="Courier New"/>
              </a:rPr>
              <a:t>&gt; </a:t>
            </a:r>
            <a:r>
              <a:rPr lang="en-US" sz="1800" b="1" dirty="0" err="1" smtClean="0">
                <a:latin typeface="Courier New"/>
                <a:cs typeface="Courier New"/>
              </a:rPr>
              <a:t>all.bam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95959">
                    <a:lumMod val="50000"/>
                  </a:srgbClr>
                </a:solidFill>
              </a:rPr>
              <a:t>(Note: </a:t>
            </a:r>
            <a:r>
              <a:rPr lang="en-US" sz="1600" dirty="0" err="1" smtClean="0">
                <a:solidFill>
                  <a:srgbClr val="595959">
                    <a:lumMod val="50000"/>
                  </a:srgbClr>
                </a:solidFill>
              </a:rPr>
              <a:t>SAMtools</a:t>
            </a:r>
            <a:r>
              <a:rPr lang="en-US" sz="1600" dirty="0" smtClean="0">
                <a:solidFill>
                  <a:srgbClr val="595959">
                    <a:lumMod val="50000"/>
                  </a:srgbClr>
                </a:solidFill>
              </a:rPr>
              <a:t> commands were designed for combination by UNIX pipes)</a:t>
            </a:r>
          </a:p>
          <a:p>
            <a:pPr marL="0" indent="0">
              <a:buNone/>
            </a:pPr>
            <a:endParaRPr lang="en-US" sz="1600" dirty="0">
              <a:solidFill>
                <a:srgbClr val="595959">
                  <a:lumMod val="50000"/>
                </a:srgbClr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u="sng" dirty="0"/>
              <a:t>Sort:</a:t>
            </a:r>
            <a:r>
              <a:rPr lang="en-US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samtools </a:t>
            </a:r>
            <a:r>
              <a:rPr lang="en-US" b="1" dirty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sort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to sort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the data in a BAM file:</a:t>
            </a:r>
            <a:b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(needed before indexing) </a:t>
            </a:r>
            <a:endParaRPr lang="en-US" sz="16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$ samtools sort W422.bam W422.sort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(Note: the “.bam” suffix will be added to the output parameter) </a:t>
            </a:r>
            <a:endParaRPr lang="en-US" sz="1600" dirty="0" smtClean="0">
              <a:solidFill>
                <a:srgbClr val="595959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b="1" dirty="0">
              <a:solidFill>
                <a:srgbClr val="595959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u="sng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Index: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samtools index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creates an index file for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a (sorted!) BAM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file that allows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instantaneous access to individual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records:</a:t>
            </a:r>
            <a:endParaRPr lang="en-US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$ samtools index W422.sort.bam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u="sng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Merge: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samtools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merge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combines (sorted!) BAM files:</a:t>
            </a:r>
            <a:endParaRPr lang="en-US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$ samtools merge </a:t>
            </a:r>
            <a:r>
              <a:rPr lang="en-US" sz="1800" b="1" dirty="0" err="1" smtClean="0">
                <a:latin typeface="Courier New"/>
                <a:cs typeface="Courier New"/>
              </a:rPr>
              <a:t>merge.sort.bam</a:t>
            </a:r>
            <a:r>
              <a:rPr lang="en-US" sz="1800" b="1" dirty="0" smtClean="0">
                <a:latin typeface="Courier New"/>
                <a:cs typeface="Courier New"/>
              </a:rPr>
              <a:t> *.</a:t>
            </a:r>
            <a:r>
              <a:rPr lang="en-US" sz="1800" b="1" dirty="0" err="1" smtClean="0">
                <a:latin typeface="Courier New"/>
                <a:cs typeface="Courier New"/>
              </a:rPr>
              <a:t>sort.bam</a:t>
            </a:r>
            <a:endParaRPr lang="en-US" sz="1800" b="1" dirty="0">
              <a:latin typeface="Courier New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8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* </a:t>
            </a:r>
            <a:r>
              <a:rPr lang="en-US" sz="1800" b="1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Note: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When merging files you may need to correct the header information and read group (RG) information. See exercise instructions.</a:t>
            </a:r>
            <a:endParaRPr lang="en-US" sz="1800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595959">
                  <a:lumMod val="50000"/>
                </a:srgb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Combine, sort, index BAM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ATK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for population genomics from the BROAD Institute: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://www.broadinstitute.org/gsa/wiki/index.php/</a:t>
            </a:r>
            <a:r>
              <a:rPr lang="en-US" dirty="0" smtClean="0">
                <a:hlinkClick r:id="rId2"/>
              </a:rPr>
              <a:t>Main_Page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(used in the 1000 genomes project)</a:t>
            </a:r>
          </a:p>
          <a:p>
            <a:r>
              <a:rPr lang="en-US" dirty="0" smtClean="0"/>
              <a:t>Disclaimer: GATK (and others) were designed for genotyping </a:t>
            </a:r>
            <a:r>
              <a:rPr lang="en-US" b="1" i="1" dirty="0">
                <a:solidFill>
                  <a:schemeClr val="tx2"/>
                </a:solidFill>
              </a:rPr>
              <a:t>diploid individuals only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We will use them to genotype pools with &gt;2 alleles, which does not fit with the probabilistic model </a:t>
            </a:r>
            <a:r>
              <a:rPr lang="en-US" dirty="0" smtClean="0"/>
              <a:t>used.</a:t>
            </a:r>
          </a:p>
          <a:p>
            <a:pPr lvl="1"/>
            <a:r>
              <a:rPr lang="en-US" dirty="0" smtClean="0"/>
              <a:t>So our best are pools of 5 males (haploids)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8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6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88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595959"/>
      </a:dk1>
      <a:lt1>
        <a:srgbClr val="FFFFFF"/>
      </a:lt1>
      <a:dk2>
        <a:srgbClr val="E60003"/>
      </a:dk2>
      <a:lt2>
        <a:srgbClr val="C4BD97"/>
      </a:lt2>
      <a:accent1>
        <a:srgbClr val="E60003"/>
      </a:accent1>
      <a:accent2>
        <a:srgbClr val="D96E03"/>
      </a:accent2>
      <a:accent3>
        <a:srgbClr val="FFFFFF"/>
      </a:accent3>
      <a:accent4>
        <a:srgbClr val="4B4B4B"/>
      </a:accent4>
      <a:accent5>
        <a:srgbClr val="F0AAAA"/>
      </a:accent5>
      <a:accent6>
        <a:srgbClr val="C46302"/>
      </a:accent6>
      <a:hlink>
        <a:srgbClr val="7F7F7F"/>
      </a:hlink>
      <a:folHlink>
        <a:srgbClr val="B8CD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595959"/>
        </a:dk1>
        <a:lt1>
          <a:srgbClr val="FFFFFF"/>
        </a:lt1>
        <a:dk2>
          <a:srgbClr val="E60003"/>
        </a:dk2>
        <a:lt2>
          <a:srgbClr val="C4BD97"/>
        </a:lt2>
        <a:accent1>
          <a:srgbClr val="E60003"/>
        </a:accent1>
        <a:accent2>
          <a:srgbClr val="D96E03"/>
        </a:accent2>
        <a:accent3>
          <a:srgbClr val="FFFFFF"/>
        </a:accent3>
        <a:accent4>
          <a:srgbClr val="4B4B4B"/>
        </a:accent4>
        <a:accent5>
          <a:srgbClr val="F0AAAA"/>
        </a:accent5>
        <a:accent6>
          <a:srgbClr val="C46302"/>
        </a:accent6>
        <a:hlink>
          <a:srgbClr val="7F7F7F"/>
        </a:hlink>
        <a:folHlink>
          <a:srgbClr val="B8CD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595959"/>
      </a:dk1>
      <a:lt1>
        <a:srgbClr val="FFFFFF"/>
      </a:lt1>
      <a:dk2>
        <a:srgbClr val="E60003"/>
      </a:dk2>
      <a:lt2>
        <a:srgbClr val="C4BD97"/>
      </a:lt2>
      <a:accent1>
        <a:srgbClr val="E60003"/>
      </a:accent1>
      <a:accent2>
        <a:srgbClr val="D96E03"/>
      </a:accent2>
      <a:accent3>
        <a:srgbClr val="FFFFFF"/>
      </a:accent3>
      <a:accent4>
        <a:srgbClr val="4B4B4B"/>
      </a:accent4>
      <a:accent5>
        <a:srgbClr val="F0AAAA"/>
      </a:accent5>
      <a:accent6>
        <a:srgbClr val="C46302"/>
      </a:accent6>
      <a:hlink>
        <a:srgbClr val="7F7F7F"/>
      </a:hlink>
      <a:folHlink>
        <a:srgbClr val="B8CD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595959"/>
        </a:dk1>
        <a:lt1>
          <a:srgbClr val="FFFFFF"/>
        </a:lt1>
        <a:dk2>
          <a:srgbClr val="E60003"/>
        </a:dk2>
        <a:lt2>
          <a:srgbClr val="C4BD97"/>
        </a:lt2>
        <a:accent1>
          <a:srgbClr val="E60003"/>
        </a:accent1>
        <a:accent2>
          <a:srgbClr val="D96E03"/>
        </a:accent2>
        <a:accent3>
          <a:srgbClr val="FFFFFF"/>
        </a:accent3>
        <a:accent4>
          <a:srgbClr val="4B4B4B"/>
        </a:accent4>
        <a:accent5>
          <a:srgbClr val="F0AAAA"/>
        </a:accent5>
        <a:accent6>
          <a:srgbClr val="C46302"/>
        </a:accent6>
        <a:hlink>
          <a:srgbClr val="7F7F7F"/>
        </a:hlink>
        <a:folHlink>
          <a:srgbClr val="B8CD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IB Master style 3">
    <a:dk1>
      <a:srgbClr val="595959"/>
    </a:dk1>
    <a:lt1>
      <a:srgbClr val="FFFFFF"/>
    </a:lt1>
    <a:dk2>
      <a:srgbClr val="FF0000"/>
    </a:dk2>
    <a:lt2>
      <a:srgbClr val="818181"/>
    </a:lt2>
    <a:accent1>
      <a:srgbClr val="C80003"/>
    </a:accent1>
    <a:accent2>
      <a:srgbClr val="F20000"/>
    </a:accent2>
    <a:accent3>
      <a:srgbClr val="FFFFFF"/>
    </a:accent3>
    <a:accent4>
      <a:srgbClr val="4B4B4B"/>
    </a:accent4>
    <a:accent5>
      <a:srgbClr val="E0AAAA"/>
    </a:accent5>
    <a:accent6>
      <a:srgbClr val="DB0000"/>
    </a:accent6>
    <a:hlink>
      <a:srgbClr val="FF1919"/>
    </a:hlink>
    <a:folHlink>
      <a:srgbClr val="FF3F3F"/>
    </a:folHlink>
  </a:clrScheme>
</a:themeOverride>
</file>

<file path=ppt/theme/themeOverride2.xml><?xml version="1.0" encoding="utf-8"?>
<a:themeOverride xmlns:a="http://schemas.openxmlformats.org/drawingml/2006/main">
  <a:clrScheme name="SIB Master style 3">
    <a:dk1>
      <a:srgbClr val="595959"/>
    </a:dk1>
    <a:lt1>
      <a:srgbClr val="FFFFFF"/>
    </a:lt1>
    <a:dk2>
      <a:srgbClr val="FF0000"/>
    </a:dk2>
    <a:lt2>
      <a:srgbClr val="818181"/>
    </a:lt2>
    <a:accent1>
      <a:srgbClr val="C80003"/>
    </a:accent1>
    <a:accent2>
      <a:srgbClr val="F20000"/>
    </a:accent2>
    <a:accent3>
      <a:srgbClr val="FFFFFF"/>
    </a:accent3>
    <a:accent4>
      <a:srgbClr val="4B4B4B"/>
    </a:accent4>
    <a:accent5>
      <a:srgbClr val="E0AAAA"/>
    </a:accent5>
    <a:accent6>
      <a:srgbClr val="DB0000"/>
    </a:accent6>
    <a:hlink>
      <a:srgbClr val="FF1919"/>
    </a:hlink>
    <a:folHlink>
      <a:srgbClr val="F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24952</TotalTime>
  <Words>635</Words>
  <Application>Microsoft Macintosh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de Office</vt:lpstr>
      <vt:lpstr>1_Tema de Office</vt:lpstr>
      <vt:lpstr>Population genomics</vt:lpstr>
      <vt:lpstr>SNP discovery and genotyping from RNA-seq</vt:lpstr>
      <vt:lpstr>SAMtools</vt:lpstr>
      <vt:lpstr>Convert BAM to SAM</vt:lpstr>
      <vt:lpstr>Convert BAM to SAM</vt:lpstr>
      <vt:lpstr>Combine, sort, index BAM files</vt:lpstr>
      <vt:lpstr>GATK</vt:lpstr>
      <vt:lpstr>PowerPoint Presentation</vt:lpstr>
      <vt:lpstr>PowerPoint Presentation</vt:lpstr>
      <vt:lpstr>Unified Genotyper</vt:lpstr>
      <vt:lpstr>Genotype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edwin</dc:creator>
  <cp:lastModifiedBy>Eyal Privman</cp:lastModifiedBy>
  <cp:revision>647</cp:revision>
  <cp:lastPrinted>2011-10-17T11:49:48Z</cp:lastPrinted>
  <dcterms:created xsi:type="dcterms:W3CDTF">2009-02-26T16:27:53Z</dcterms:created>
  <dcterms:modified xsi:type="dcterms:W3CDTF">2012-06-19T18:22:30Z</dcterms:modified>
</cp:coreProperties>
</file>