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77" r:id="rId2"/>
  </p:sldMasterIdLst>
  <p:notesMasterIdLst>
    <p:notesMasterId r:id="rId14"/>
  </p:notesMasterIdLst>
  <p:handoutMasterIdLst>
    <p:handoutMasterId r:id="rId15"/>
  </p:handoutMasterIdLst>
  <p:sldIdLst>
    <p:sldId id="268" r:id="rId3"/>
    <p:sldId id="437" r:id="rId4"/>
    <p:sldId id="428" r:id="rId5"/>
    <p:sldId id="430" r:id="rId6"/>
    <p:sldId id="440" r:id="rId7"/>
    <p:sldId id="439" r:id="rId8"/>
    <p:sldId id="441" r:id="rId9"/>
    <p:sldId id="438" r:id="rId10"/>
    <p:sldId id="442" r:id="rId11"/>
    <p:sldId id="443" r:id="rId12"/>
    <p:sldId id="444" r:id="rId13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000000"/>
    <a:srgbClr val="F6FF00"/>
    <a:srgbClr val="BD0002"/>
    <a:srgbClr val="595959"/>
    <a:srgbClr val="C4BD97"/>
    <a:srgbClr val="77933C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8" autoAdjust="0"/>
    <p:restoredTop sz="76667" autoAdjust="0"/>
  </p:normalViewPr>
  <p:slideViewPr>
    <p:cSldViewPr snapToObjects="1">
      <p:cViewPr varScale="1">
        <p:scale>
          <a:sx n="93" d="100"/>
          <a:sy n="93" d="100"/>
        </p:scale>
        <p:origin x="-9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3072" y="-104"/>
      </p:cViewPr>
      <p:guideLst>
        <p:guide orient="horz" pos="2880"/>
        <p:guide pos="2160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77A860AA-219C-5648-9FB2-97B2F0D64644}" type="datetime1">
              <a:rPr lang="es-ES_tradnl"/>
              <a:pPr>
                <a:defRPr/>
              </a:pPr>
              <a:t>6/20/12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068EB101-9658-CA42-8C06-B0C0F1FCC3B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30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3D035191-F311-1F40-8C98-2187D4D6F6A7}" type="datetime1">
              <a:rPr lang="es-ES_tradnl"/>
              <a:pPr>
                <a:defRPr/>
              </a:pPr>
              <a:t>6/20/12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dirty="0" err="1"/>
              <a:t>Haga</a:t>
            </a:r>
            <a:r>
              <a:rPr lang="nl-NL" noProof="0" dirty="0"/>
              <a:t> </a:t>
            </a:r>
            <a:r>
              <a:rPr lang="nl-NL" noProof="0" dirty="0" err="1"/>
              <a:t>clic</a:t>
            </a:r>
            <a:r>
              <a:rPr lang="nl-NL" noProof="0" dirty="0"/>
              <a:t> para </a:t>
            </a:r>
            <a:r>
              <a:rPr lang="nl-NL" noProof="0" dirty="0" err="1"/>
              <a:t>modificar</a:t>
            </a:r>
            <a:r>
              <a:rPr lang="nl-NL" noProof="0" dirty="0"/>
              <a:t> el </a:t>
            </a:r>
            <a:r>
              <a:rPr lang="nl-NL" noProof="0" dirty="0" err="1"/>
              <a:t>estilo</a:t>
            </a:r>
            <a:r>
              <a:rPr lang="nl-NL" noProof="0" dirty="0"/>
              <a:t> de </a:t>
            </a:r>
            <a:r>
              <a:rPr lang="nl-NL" noProof="0" dirty="0" err="1"/>
              <a:t>texto</a:t>
            </a:r>
            <a:r>
              <a:rPr lang="nl-NL" noProof="0" dirty="0"/>
              <a:t> del </a:t>
            </a:r>
            <a:r>
              <a:rPr lang="nl-NL" noProof="0" dirty="0" err="1"/>
              <a:t>patrón</a:t>
            </a:r>
            <a:endParaRPr lang="nl-NL" noProof="0" dirty="0"/>
          </a:p>
          <a:p>
            <a:pPr lvl="1"/>
            <a:r>
              <a:rPr lang="nl-NL" noProof="0" dirty="0" err="1"/>
              <a:t>Segundo</a:t>
            </a:r>
            <a:r>
              <a:rPr lang="nl-NL" noProof="0" dirty="0"/>
              <a:t>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2"/>
            <a:r>
              <a:rPr lang="nl-NL" noProof="0" dirty="0" err="1"/>
              <a:t>Tercer</a:t>
            </a:r>
            <a:r>
              <a:rPr lang="nl-NL" noProof="0" dirty="0"/>
              <a:t>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3"/>
            <a:r>
              <a:rPr lang="nl-NL" noProof="0" dirty="0"/>
              <a:t>Cuarto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4"/>
            <a:r>
              <a:rPr lang="nl-NL" noProof="0" dirty="0"/>
              <a:t>Quinto </a:t>
            </a:r>
            <a:r>
              <a:rPr lang="nl-NL" noProof="0" dirty="0" err="1"/>
              <a:t>nivel</a:t>
            </a:r>
            <a:endParaRPr lang="es-ES_tradnl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75499835-EB01-6042-9E37-F7586FCBC40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9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1pPr>
    <a:lvl2pPr marL="6286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858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5430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002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351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01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01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01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01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01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2014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Stacks schematic. (A) The </a:t>
            </a:r>
            <a:r>
              <a:rPr lang="en-US" b="1" dirty="0" err="1" smtClean="0"/>
              <a:t>ustacks</a:t>
            </a:r>
            <a:r>
              <a:rPr lang="en-US" dirty="0" smtClean="0"/>
              <a:t> program forms stacks in an individual from short sequencing reads (cleaned by </a:t>
            </a:r>
            <a:r>
              <a:rPr lang="en-US" dirty="0" err="1" smtClean="0"/>
              <a:t>process_radtags.pl</a:t>
            </a:r>
            <a:r>
              <a:rPr lang="en-US" dirty="0" smtClean="0"/>
              <a:t>) that match exactly. (B) The </a:t>
            </a:r>
            <a:r>
              <a:rPr lang="en-US" dirty="0" err="1" smtClean="0"/>
              <a:t>ustacks</a:t>
            </a:r>
            <a:r>
              <a:rPr lang="en-US" dirty="0" smtClean="0"/>
              <a:t> program breaks down the sequence of each stack into k-</a:t>
            </a:r>
            <a:r>
              <a:rPr lang="en-US" dirty="0" err="1" smtClean="0"/>
              <a:t>mers</a:t>
            </a:r>
            <a:r>
              <a:rPr lang="en-US" dirty="0" smtClean="0"/>
              <a:t> and loads them into a dictionary. The </a:t>
            </a:r>
            <a:r>
              <a:rPr lang="en-US" b="1" dirty="0" err="1" smtClean="0"/>
              <a:t>ustacks</a:t>
            </a:r>
            <a:r>
              <a:rPr lang="en-US" dirty="0" smtClean="0"/>
              <a:t> program breaks down each stack again into k-</a:t>
            </a:r>
            <a:r>
              <a:rPr lang="en-US" dirty="0" err="1" smtClean="0"/>
              <a:t>mers</a:t>
            </a:r>
            <a:r>
              <a:rPr lang="en-US" dirty="0" smtClean="0"/>
              <a:t> and queries the k-</a:t>
            </a:r>
            <a:r>
              <a:rPr lang="en-US" dirty="0" err="1" smtClean="0"/>
              <a:t>mer</a:t>
            </a:r>
            <a:r>
              <a:rPr lang="en-US" dirty="0" smtClean="0"/>
              <a:t> Dictionary to create a list of potentially matching stacks, which can be visualized as nodes in a graph connected by the nucleotide distance between them. (C) </a:t>
            </a:r>
            <a:r>
              <a:rPr lang="en-US" b="1" dirty="0" err="1" smtClean="0"/>
              <a:t>ustacks</a:t>
            </a:r>
            <a:r>
              <a:rPr lang="en-US" dirty="0" smtClean="0"/>
              <a:t> merges matched stacks to form putative loci. (D) </a:t>
            </a:r>
            <a:r>
              <a:rPr lang="en-US" b="1" dirty="0" err="1" smtClean="0"/>
              <a:t>ustacks</a:t>
            </a:r>
            <a:r>
              <a:rPr lang="en-US" dirty="0" smtClean="0"/>
              <a:t> matches secondary reads that were not initially placed in a stack against putative loci to increase stack depth. An SNP model in </a:t>
            </a:r>
            <a:r>
              <a:rPr lang="en-US" dirty="0" err="1" smtClean="0"/>
              <a:t>ustacks</a:t>
            </a:r>
            <a:r>
              <a:rPr lang="en-US" dirty="0" smtClean="0"/>
              <a:t> checks each locus at each nucleotide position for polymorphisms. (E) </a:t>
            </a:r>
            <a:r>
              <a:rPr lang="en-US" b="1" dirty="0" err="1" smtClean="0"/>
              <a:t>ustacks</a:t>
            </a:r>
            <a:r>
              <a:rPr lang="en-US" dirty="0" smtClean="0"/>
              <a:t> calls a consensus sequence and records SNP and haplotype data. (F) The </a:t>
            </a:r>
            <a:r>
              <a:rPr lang="en-US" b="1" i="1" u="sng" dirty="0" err="1" smtClean="0"/>
              <a:t>cstacks</a:t>
            </a:r>
            <a:r>
              <a:rPr lang="en-US" dirty="0" smtClean="0"/>
              <a:t> program loads stacks from the parents of a genetic cross into a Catalog to create a set of all possible loci in a mapping cross. (G) </a:t>
            </a:r>
            <a:r>
              <a:rPr lang="en-US" b="1" i="1" u="sng" dirty="0" err="1" smtClean="0"/>
              <a:t>sstacks</a:t>
            </a:r>
            <a:r>
              <a:rPr lang="en-US" dirty="0" smtClean="0"/>
              <a:t> matches map cross progeny against the Catalog to determine the haplotypes at each locus in every individual in the cross.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80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file://localhost/Users/jgrosse/Desktop/logoUNIL.png" TargetMode="External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file://localhost/Users/jgrosse/Desktop/logoUNIL.png" TargetMode="External"/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9" descr="sib_pptB_cobrandtitl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3" descr="sib_logoQ_GBv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300663"/>
            <a:ext cx="11572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9"/>
          <p:cNvSpPr>
            <a:spLocks noChangeShapeType="1"/>
          </p:cNvSpPr>
          <p:nvPr userDrawn="1"/>
        </p:nvSpPr>
        <p:spPr bwMode="auto">
          <a:xfrm flipH="1" flipV="1">
            <a:off x="7010400" y="5092700"/>
            <a:ext cx="0" cy="10795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s-ES_tradnl" dirty="0">
                <a:latin typeface="Arial" pitchFamily="-109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5005388" y="5235575"/>
            <a:ext cx="1717675" cy="765175"/>
          </a:xfrm>
          <a:prstGeom prst="rect">
            <a:avLst/>
          </a:prstGeom>
          <a:solidFill>
            <a:srgbClr val="B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5311775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nl-NL" dirty="0" err="1" smtClean="0"/>
              <a:t>Clic</a:t>
            </a:r>
            <a:r>
              <a:rPr lang="nl-NL" dirty="0" smtClean="0"/>
              <a:t> para </a:t>
            </a:r>
            <a:r>
              <a:rPr lang="nl-NL" dirty="0" err="1" smtClean="0"/>
              <a:t>editartítulo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873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C6BC45-A8CB-BF4C-B4BE-49AF887BBF3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025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5C41B4C-1255-904F-9BD1-A6119FB1709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15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3E3DFF1-FBFF-F64E-89BD-D62B680403C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6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C6BC45-A8CB-BF4C-B4BE-49AF887BBF3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5C41B4C-1255-904F-9BD1-A6119FB1709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4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3E3DFF1-FBFF-F64E-89BD-D62B680403C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496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9" descr="sib_pptB_cobrandtitl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3" descr="sib_logoQ_GBv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300663"/>
            <a:ext cx="11572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9"/>
          <p:cNvSpPr>
            <a:spLocks noChangeShapeType="1"/>
          </p:cNvSpPr>
          <p:nvPr userDrawn="1"/>
        </p:nvSpPr>
        <p:spPr bwMode="auto">
          <a:xfrm flipH="1" flipV="1">
            <a:off x="7010400" y="5092700"/>
            <a:ext cx="0" cy="10795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s-ES_tradnl" dirty="0">
                <a:latin typeface="Arial" pitchFamily="-109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5005388" y="5235575"/>
            <a:ext cx="1717675" cy="765175"/>
          </a:xfrm>
          <a:prstGeom prst="rect">
            <a:avLst/>
          </a:prstGeom>
          <a:solidFill>
            <a:srgbClr val="B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5311775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nl-NL" dirty="0" err="1" smtClean="0"/>
              <a:t>Clic</a:t>
            </a:r>
            <a:r>
              <a:rPr lang="nl-NL" dirty="0" smtClean="0"/>
              <a:t> para </a:t>
            </a:r>
            <a:r>
              <a:rPr lang="nl-NL" dirty="0" err="1" smtClean="0"/>
              <a:t>editartítulo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745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png"/><Relationship Id="rId11" Type="http://schemas.openxmlformats.org/officeDocument/2006/relationships/image" Target="file://localhost/Users/jgrosse/Desktop/logoUNIL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5" descr="sib_pptB_cobrandpage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</a:p>
        </p:txBody>
      </p:sp>
      <p:sp>
        <p:nvSpPr>
          <p:cNvPr id="1028" name="Rectángulo 8"/>
          <p:cNvSpPr>
            <a:spLocks noChangeArrowheads="1"/>
          </p:cNvSpPr>
          <p:nvPr/>
        </p:nvSpPr>
        <p:spPr bwMode="auto">
          <a:xfrm>
            <a:off x="457200" y="6459538"/>
            <a:ext cx="15240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s-ES_tradnl" sz="900">
                <a:solidFill>
                  <a:srgbClr val="D99694"/>
                </a:solidFill>
                <a:cs typeface="Arial" charset="0"/>
              </a:rPr>
              <a:t>© 2011 SIB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pic>
        <p:nvPicPr>
          <p:cNvPr id="1030" name="Imagen 5" descr="sib_logoQ_GBv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6278563"/>
            <a:ext cx="777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9"/>
          <p:cNvSpPr>
            <a:spLocks noChangeShapeType="1"/>
          </p:cNvSpPr>
          <p:nvPr userDrawn="1"/>
        </p:nvSpPr>
        <p:spPr bwMode="auto">
          <a:xfrm flipH="1" flipV="1">
            <a:off x="7500938" y="6121400"/>
            <a:ext cx="0" cy="7366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s-ES_tradnl">
              <a:latin typeface="Arial" pitchFamily="-109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32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6330950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76" r:id="rId3"/>
    <p:sldLayoutId id="2147483749" r:id="rId4"/>
    <p:sldLayoutId id="2147483750" r:id="rId5"/>
    <p:sldLayoutId id="214748375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2943"/>
            <a:ext cx="8229600" cy="570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5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skolab.uoregon.edu/stacks/" TargetMode="Externa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reskolab.uoregon.edu/stacks/comp/process_radtags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025" y="1117415"/>
            <a:ext cx="8229600" cy="695509"/>
          </a:xfrm>
        </p:spPr>
        <p:txBody>
          <a:bodyPr/>
          <a:lstStyle/>
          <a:p>
            <a:pPr algn="ctr" eaLnBrk="1" hangingPunct="1"/>
            <a:r>
              <a:rPr lang="en-GB" sz="3200" b="1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Population genomics</a:t>
            </a:r>
            <a:endParaRPr lang="en-GB" sz="3200" b="1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271" y="2923341"/>
            <a:ext cx="8963738" cy="82073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Eyal </a:t>
            </a:r>
            <a:r>
              <a:rPr lang="en-GB" sz="1800" dirty="0" smtClean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Privman</a:t>
            </a:r>
            <a:endParaRPr lang="en-GB" sz="1800" dirty="0">
              <a:solidFill>
                <a:schemeClr val="bg1"/>
              </a:solidFill>
              <a:latin typeface="Arial Bold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GB" sz="1600" dirty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Department of Ecology and Evolution, University of Lausanne </a:t>
            </a:r>
            <a:endParaRPr lang="en-GB" sz="1600" dirty="0" smtClean="0">
              <a:solidFill>
                <a:schemeClr val="bg1"/>
              </a:solidFill>
              <a:latin typeface="Arial Bol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3069" y="4032943"/>
            <a:ext cx="63976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en-GB" sz="2000" dirty="0" smtClean="0">
                <a:solidFill>
                  <a:srgbClr val="FFFFFF"/>
                </a:solidFill>
                <a:latin typeface="Arial Bold" charset="0"/>
              </a:rPr>
              <a:t>PhD Summer School</a:t>
            </a:r>
          </a:p>
          <a:p>
            <a:pPr marL="342900" indent="-342900" algn="r">
              <a:spcBef>
                <a:spcPct val="20000"/>
              </a:spcBef>
            </a:pPr>
            <a:r>
              <a:rPr lang="en-GB" sz="2000" dirty="0" smtClean="0">
                <a:solidFill>
                  <a:srgbClr val="FFFFFF"/>
                </a:solidFill>
                <a:latin typeface="Arial Bold" charset="0"/>
              </a:rPr>
              <a:t>June 2012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4025" y="1812924"/>
            <a:ext cx="8229600" cy="69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RAD</a:t>
            </a:r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-</a:t>
            </a:r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seq</a:t>
            </a:r>
            <a:endParaRPr lang="en-GB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Stacks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588505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U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se RAD tags to the genome</a:t>
            </a:r>
          </a:p>
          <a:p>
            <a:r>
              <a:rPr lang="en-US" sz="2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ustacks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 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(unique stacks): 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Builds loci de novo and detects haplotypes in one individual</a:t>
            </a:r>
          </a:p>
          <a:p>
            <a:r>
              <a:rPr lang="en-US" sz="2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cstacks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 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(catalog stacks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):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	Merges loci from multiple individuals to form a 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catalog</a:t>
            </a:r>
            <a:endParaRPr lang="en-US" sz="2400" dirty="0">
              <a:solidFill>
                <a:srgbClr val="595959">
                  <a:lumMod val="50000"/>
                </a:srgbClr>
              </a:solidFill>
            </a:endParaRPr>
          </a:p>
          <a:p>
            <a:r>
              <a:rPr lang="en-US" sz="2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sstacks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 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(search stacks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): Matches 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loci from an individual against a 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catalog</a:t>
            </a:r>
            <a:endParaRPr lang="en-US" sz="2400" dirty="0">
              <a:solidFill>
                <a:srgbClr val="595959">
                  <a:lumMod val="50000"/>
                </a:srgbClr>
              </a:solidFill>
            </a:endParaRPr>
          </a:p>
          <a:p>
            <a:r>
              <a:rPr lang="en-US" sz="2400" b="1" dirty="0" err="1">
                <a:solidFill>
                  <a:srgbClr val="000090"/>
                </a:solidFill>
                <a:latin typeface="Courier New"/>
                <a:cs typeface="Courier New"/>
              </a:rPr>
              <a:t>pstacks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 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(population stacks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):</a:t>
            </a: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	Takes cleaned reads aligned to a reference genome, builds stacks based on the genomic locations of the reads, and detects haplotypes in one 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individual</a:t>
            </a:r>
            <a:endParaRPr lang="en-US" sz="2400" dirty="0">
              <a:solidFill>
                <a:srgbClr val="595959">
                  <a:lumMod val="50000"/>
                </a:srgbClr>
              </a:solidFill>
            </a:endParaRPr>
          </a:p>
          <a:p>
            <a:endParaRPr lang="en-US" sz="2400" dirty="0">
              <a:solidFill>
                <a:srgbClr val="5959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0"/>
            <a:ext cx="894825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4871" y="3244334"/>
            <a:ext cx="11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Catchen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8041" y="6488615"/>
            <a:ext cx="2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Catchen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et al.</a:t>
            </a:r>
            <a:r>
              <a:rPr lang="en-US" dirty="0" smtClean="0">
                <a:solidFill>
                  <a:srgbClr val="000000"/>
                </a:solidFill>
              </a:rPr>
              <a:t> G3 2011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0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ant population RAD-seq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94 diploid workers (one per nest in sampled region)</a:t>
            </a:r>
          </a:p>
          <a:p>
            <a:r>
              <a:rPr lang="en-US" dirty="0" smtClean="0"/>
              <a:t>RAD protocol (Baird </a:t>
            </a:r>
            <a:r>
              <a:rPr lang="en-US" i="1" dirty="0" smtClean="0"/>
              <a:t>et al.</a:t>
            </a:r>
            <a:r>
              <a:rPr lang="en-US" dirty="0" smtClean="0"/>
              <a:t> </a:t>
            </a:r>
            <a:r>
              <a:rPr lang="en-US" dirty="0" err="1" smtClean="0"/>
              <a:t>Plos</a:t>
            </a:r>
            <a:r>
              <a:rPr lang="en-US" dirty="0" smtClean="0"/>
              <a:t> One 2008)</a:t>
            </a:r>
            <a:br>
              <a:rPr lang="en-US" dirty="0" smtClean="0"/>
            </a:br>
            <a:r>
              <a:rPr lang="en-US" dirty="0" err="1" smtClean="0"/>
              <a:t>PstI</a:t>
            </a:r>
            <a:r>
              <a:rPr lang="en-US" dirty="0" smtClean="0"/>
              <a:t> restriction enzyme:</a:t>
            </a:r>
            <a:br>
              <a:rPr lang="en-US" dirty="0" smtClean="0"/>
            </a:br>
            <a:r>
              <a:rPr lang="en-US" dirty="0" smtClean="0"/>
              <a:t>6-cutter, </a:t>
            </a:r>
            <a:r>
              <a:rPr lang="en-US" dirty="0"/>
              <a:t>expect </a:t>
            </a:r>
            <a:r>
              <a:rPr lang="en-US" dirty="0" smtClean="0"/>
              <a:t>1 site per 10Kbp</a:t>
            </a:r>
          </a:p>
          <a:p>
            <a:r>
              <a:rPr lang="en-US" dirty="0" smtClean="0"/>
              <a:t>Multiplexed Illumina </a:t>
            </a:r>
            <a:r>
              <a:rPr lang="en-US" dirty="0"/>
              <a:t>75bp single </a:t>
            </a:r>
            <a:r>
              <a:rPr lang="en-US" dirty="0" smtClean="0"/>
              <a:t>read sequencing</a:t>
            </a:r>
            <a:endParaRPr lang="en-US" dirty="0"/>
          </a:p>
          <a:p>
            <a:r>
              <a:rPr lang="en-US" dirty="0"/>
              <a:t>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Surprise:</a:t>
            </a:r>
            <a:r>
              <a:rPr lang="en-US" dirty="0"/>
              <a:t> Not one simple population!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51" y="2417682"/>
            <a:ext cx="1549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075"/>
            <a:ext cx="8229600" cy="3539429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http://creskolab.uoregon.edu/stacks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r>
              <a:rPr lang="en-US" sz="2400" dirty="0" smtClean="0"/>
              <a:t>Process RAD-seq data from either</a:t>
            </a:r>
          </a:p>
          <a:p>
            <a:pPr lvl="1"/>
            <a:r>
              <a:rPr lang="en-US" sz="2400" dirty="0" smtClean="0"/>
              <a:t>Parents and progeny samples </a:t>
            </a:r>
            <a:r>
              <a:rPr lang="en-US" sz="2400" dirty="0" smtClean="0">
                <a:sym typeface="Wingdings"/>
              </a:rPr>
              <a:t> linkage map</a:t>
            </a:r>
          </a:p>
          <a:p>
            <a:pPr lvl="1"/>
            <a:r>
              <a:rPr lang="en-US" sz="2400" dirty="0" smtClean="0"/>
              <a:t>Population samples </a:t>
            </a:r>
            <a:r>
              <a:rPr lang="en-US" sz="2400" dirty="0" smtClean="0">
                <a:sym typeface="Wingdings"/>
              </a:rPr>
              <a:t> population genetics</a:t>
            </a:r>
          </a:p>
          <a:p>
            <a:r>
              <a:rPr lang="en-US" sz="2400" dirty="0" smtClean="0">
                <a:sym typeface="Wingdings"/>
              </a:rPr>
              <a:t>Can work with / without reference genome</a:t>
            </a:r>
          </a:p>
          <a:p>
            <a:r>
              <a:rPr lang="en-US" sz="2400" dirty="0" smtClean="0">
                <a:sym typeface="Wingdings"/>
              </a:rPr>
              <a:t>Can assemble mini-contigs of second-reads for paired-end sequencing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560" y="0"/>
            <a:ext cx="2902180" cy="151539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114560" y="5451636"/>
            <a:ext cx="5905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1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_base_qual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69"/>
            <a:ext cx="9144000" cy="48768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4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uplication_lev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_base_sequence_cont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" y="575056"/>
            <a:ext cx="9144000" cy="4876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Base content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3214" y="1641062"/>
            <a:ext cx="8590771" cy="4626034"/>
            <a:chOff x="243214" y="1641062"/>
            <a:chExt cx="8590771" cy="4626034"/>
          </a:xfrm>
        </p:grpSpPr>
        <p:sp>
          <p:nvSpPr>
            <p:cNvPr id="3" name="Left Brace 2"/>
            <p:cNvSpPr/>
            <p:nvPr/>
          </p:nvSpPr>
          <p:spPr>
            <a:xfrm rot="16200000">
              <a:off x="409150" y="5039568"/>
              <a:ext cx="214002" cy="51710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2388530">
              <a:off x="243214" y="5724500"/>
              <a:ext cx="1484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Barcode (5bp)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986637" y="5020159"/>
              <a:ext cx="214002" cy="55592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2388530">
              <a:off x="731636" y="5928542"/>
              <a:ext cx="206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R</a:t>
              </a:r>
              <a:r>
                <a:rPr lang="en-US" sz="1600" dirty="0" smtClean="0">
                  <a:solidFill>
                    <a:srgbClr val="000000"/>
                  </a:solidFill>
                </a:rPr>
                <a:t>estriction site (5bp)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21" y="1641062"/>
              <a:ext cx="1308437" cy="343198"/>
            </a:xfrm>
            <a:prstGeom prst="rect">
              <a:avLst/>
            </a:prstGeom>
          </p:spPr>
        </p:pic>
        <p:sp>
          <p:nvSpPr>
            <p:cNvPr id="10" name="Left Brace 9"/>
            <p:cNvSpPr/>
            <p:nvPr/>
          </p:nvSpPr>
          <p:spPr>
            <a:xfrm rot="16200000">
              <a:off x="4995791" y="1566929"/>
              <a:ext cx="214003" cy="74623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711" y="5482323"/>
              <a:ext cx="641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65bp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00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2873"/>
          <a:stretch/>
        </p:blipFill>
        <p:spPr>
          <a:xfrm>
            <a:off x="136080" y="1006914"/>
            <a:ext cx="4336986" cy="4683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9772"/>
          <a:stretch/>
        </p:blipFill>
        <p:spPr>
          <a:xfrm>
            <a:off x="4807014" y="1006913"/>
            <a:ext cx="4336986" cy="49920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1453"/>
          </a:xfrm>
        </p:spPr>
        <p:txBody>
          <a:bodyPr/>
          <a:lstStyle/>
          <a:p>
            <a:r>
              <a:rPr lang="en-US" dirty="0" smtClean="0"/>
              <a:t>RAD sequencing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998974"/>
            <a:ext cx="287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Baird </a:t>
            </a:r>
            <a:r>
              <a:rPr lang="en-US" i="1" dirty="0" smtClean="0">
                <a:solidFill>
                  <a:srgbClr val="000000"/>
                </a:solidFill>
              </a:rPr>
              <a:t>et al. </a:t>
            </a:r>
            <a:r>
              <a:rPr lang="en-US" dirty="0" err="1" smtClean="0">
                <a:solidFill>
                  <a:srgbClr val="000000"/>
                </a:solidFill>
              </a:rPr>
              <a:t>Plos</a:t>
            </a:r>
            <a:r>
              <a:rPr lang="en-US" dirty="0" smtClean="0">
                <a:solidFill>
                  <a:srgbClr val="000000"/>
                </a:solidFill>
              </a:rPr>
              <a:t> One 2008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0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588505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  <a:hlinkClick r:id="rId3"/>
              </a:rPr>
              <a:t>process_radtags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 processes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raw Illumina input:</a:t>
            </a:r>
          </a:p>
          <a:p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De-multiplexing and removing barcodes</a:t>
            </a:r>
          </a:p>
          <a:p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Sliding-window quality filter</a:t>
            </a:r>
          </a:p>
          <a:p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Truncate reads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(alternatively – FASTX)</a:t>
            </a:r>
            <a:endParaRPr lang="en-US" dirty="0" smtClean="0">
              <a:solidFill>
                <a:srgbClr val="595959">
                  <a:lumMod val="50000"/>
                </a:srgbClr>
              </a:solidFill>
            </a:endParaRPr>
          </a:p>
          <a:p>
            <a:pPr marL="0" lv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$ </a:t>
            </a:r>
            <a:r>
              <a:rPr lang="en-US" sz="1800" b="1" dirty="0" err="1">
                <a:latin typeface="Courier New"/>
                <a:cs typeface="Courier New"/>
              </a:rPr>
              <a:t>process_radtags</a:t>
            </a:r>
            <a:r>
              <a:rPr lang="en-US" sz="1800" b="1" dirty="0">
                <a:latin typeface="Courier New"/>
                <a:cs typeface="Courier New"/>
              </a:rPr>
              <a:t> -f </a:t>
            </a:r>
            <a:r>
              <a:rPr lang="en-US" sz="1800" b="1" dirty="0" err="1" smtClean="0">
                <a:latin typeface="Courier New"/>
                <a:cs typeface="Courier New"/>
              </a:rPr>
              <a:t>in.fastq</a:t>
            </a:r>
            <a:r>
              <a:rPr lang="en-US" sz="1800" b="1" dirty="0" smtClean="0">
                <a:latin typeface="Courier New"/>
                <a:cs typeface="Courier New"/>
              </a:rPr>
              <a:t> –o </a:t>
            </a:r>
            <a:r>
              <a:rPr lang="en-US" sz="1800" b="1" dirty="0" err="1" smtClean="0">
                <a:latin typeface="Courier New"/>
                <a:cs typeface="Courier New"/>
              </a:rPr>
              <a:t>out_dir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-</a:t>
            </a:r>
            <a:r>
              <a:rPr lang="en-US" sz="1800" b="1" dirty="0" err="1">
                <a:latin typeface="Courier New"/>
                <a:cs typeface="Courier New"/>
              </a:rPr>
              <a:t>i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fastq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–b barcodes </a:t>
            </a:r>
            <a:r>
              <a:rPr lang="en-US" sz="1800" b="1" dirty="0">
                <a:latin typeface="Courier New"/>
                <a:cs typeface="Courier New"/>
              </a:rPr>
              <a:t>-e </a:t>
            </a:r>
            <a:r>
              <a:rPr lang="en-US" sz="1800" b="1" dirty="0" err="1">
                <a:latin typeface="Courier New"/>
                <a:cs typeface="Courier New"/>
              </a:rPr>
              <a:t>sbfI</a:t>
            </a:r>
            <a:r>
              <a:rPr lang="en-US" sz="1800" b="1" dirty="0">
                <a:latin typeface="Courier New"/>
                <a:cs typeface="Courier New"/>
              </a:rPr>
              <a:t> -c -q -r </a:t>
            </a:r>
            <a:r>
              <a:rPr lang="en-US" sz="1800" b="1" dirty="0" smtClean="0">
                <a:latin typeface="Courier New"/>
                <a:cs typeface="Courier New"/>
              </a:rPr>
              <a:t>–D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f </a:t>
            </a:r>
            <a:r>
              <a:rPr lang="en-US" sz="1400" b="1" dirty="0">
                <a:latin typeface="Courier New"/>
                <a:cs typeface="Courier New"/>
              </a:rPr>
              <a:t>— path to the input file if processing single-end </a:t>
            </a:r>
            <a:r>
              <a:rPr lang="en-US" sz="1400" b="1" dirty="0" err="1">
                <a:latin typeface="Courier New"/>
                <a:cs typeface="Courier New"/>
              </a:rPr>
              <a:t>seqeunces</a:t>
            </a:r>
            <a:r>
              <a:rPr lang="en-US" sz="1400" b="1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— input file type, either 'bustard' for the Illumina BUSTARD output files, or '</a:t>
            </a:r>
            <a:r>
              <a:rPr lang="en-US" sz="1400" b="1" dirty="0" err="1">
                <a:latin typeface="Courier New"/>
                <a:cs typeface="Courier New"/>
              </a:rPr>
              <a:t>fastq</a:t>
            </a:r>
            <a:r>
              <a:rPr lang="en-US" sz="1400" b="1" dirty="0">
                <a:latin typeface="Courier New"/>
                <a:cs typeface="Courier New"/>
              </a:rPr>
              <a:t>' (default '</a:t>
            </a:r>
            <a:r>
              <a:rPr lang="en-US" sz="1400" b="1" dirty="0" err="1">
                <a:latin typeface="Courier New"/>
                <a:cs typeface="Courier New"/>
              </a:rPr>
              <a:t>fastq</a:t>
            </a:r>
            <a:r>
              <a:rPr lang="en-US" sz="1400" b="1" dirty="0">
                <a:latin typeface="Courier New"/>
                <a:cs typeface="Courier New"/>
              </a:rPr>
              <a:t>').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o — </a:t>
            </a:r>
            <a:r>
              <a:rPr lang="en-US" sz="1400" b="1" dirty="0">
                <a:latin typeface="Courier New"/>
                <a:cs typeface="Courier New"/>
              </a:rPr>
              <a:t>path to output the processed files.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b </a:t>
            </a:r>
            <a:r>
              <a:rPr lang="en-US" sz="1400" b="1" dirty="0">
                <a:latin typeface="Courier New"/>
                <a:cs typeface="Courier New"/>
              </a:rPr>
              <a:t>— a list of barcodes for this run.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e — specify the restriction enzyme to look for (either '</a:t>
            </a:r>
            <a:r>
              <a:rPr lang="en-US" sz="1400" b="1" dirty="0" err="1">
                <a:latin typeface="Courier New"/>
                <a:cs typeface="Courier New"/>
              </a:rPr>
              <a:t>sbfI</a:t>
            </a:r>
            <a:r>
              <a:rPr lang="en-US" sz="1400" b="1" dirty="0">
                <a:latin typeface="Courier New"/>
                <a:cs typeface="Courier New"/>
              </a:rPr>
              <a:t>', '</a:t>
            </a:r>
            <a:r>
              <a:rPr lang="en-US" sz="1400" b="1" dirty="0" err="1">
                <a:latin typeface="Courier New"/>
                <a:cs typeface="Courier New"/>
              </a:rPr>
              <a:t>pstI</a:t>
            </a:r>
            <a:r>
              <a:rPr lang="en-US" sz="1400" b="1" dirty="0">
                <a:latin typeface="Courier New"/>
                <a:cs typeface="Courier New"/>
              </a:rPr>
              <a:t>', '</a:t>
            </a:r>
            <a:r>
              <a:rPr lang="en-US" sz="1400" b="1" dirty="0" err="1">
                <a:latin typeface="Courier New"/>
                <a:cs typeface="Courier New"/>
              </a:rPr>
              <a:t>ecoRI</a:t>
            </a:r>
            <a:r>
              <a:rPr lang="en-US" sz="1400" b="1" dirty="0">
                <a:latin typeface="Courier New"/>
                <a:cs typeface="Courier New"/>
              </a:rPr>
              <a:t>', or '</a:t>
            </a:r>
            <a:r>
              <a:rPr lang="en-US" sz="1400" b="1" dirty="0" err="1">
                <a:latin typeface="Courier New"/>
                <a:cs typeface="Courier New"/>
              </a:rPr>
              <a:t>sgrAI</a:t>
            </a:r>
            <a:r>
              <a:rPr lang="en-US" sz="1400" b="1" dirty="0">
                <a:latin typeface="Courier New"/>
                <a:cs typeface="Courier New"/>
              </a:rPr>
              <a:t>').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 — clean data, remove any read with an uncalled base.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q — discard reads with low quality scores.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 — rescue barcodes and RAD-Tags.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D </a:t>
            </a:r>
            <a:r>
              <a:rPr lang="en-US" sz="1400" b="1" dirty="0">
                <a:latin typeface="Courier New"/>
                <a:cs typeface="Courier New"/>
              </a:rPr>
              <a:t>— capture discarded reads to a file</a:t>
            </a:r>
            <a:r>
              <a:rPr lang="en-US" sz="1400" b="1" dirty="0" smtClean="0">
                <a:latin typeface="Courier New"/>
                <a:cs typeface="Courier New"/>
              </a:rPr>
              <a:t>.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947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588505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595959">
                    <a:lumMod val="50000"/>
                  </a:srgbClr>
                </a:solidFill>
              </a:rPr>
              <a:t>U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se </a:t>
            </a:r>
            <a:r>
              <a:rPr lang="en-US" sz="2400" b="1" dirty="0" smtClean="0">
                <a:solidFill>
                  <a:srgbClr val="000090"/>
                </a:solidFill>
                <a:latin typeface="Courier New"/>
                <a:cs typeface="Courier New"/>
              </a:rPr>
              <a:t>bowtie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 to map </a:t>
            </a:r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RAD tags to the genome</a:t>
            </a:r>
          </a:p>
          <a:p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Allow a few mismatches</a:t>
            </a:r>
            <a:b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</a:br>
            <a:r>
              <a:rPr lang="en-US" sz="2400" i="1" dirty="0" smtClean="0">
                <a:solidFill>
                  <a:srgbClr val="595959">
                    <a:lumMod val="50000"/>
                  </a:srgbClr>
                </a:solidFill>
              </a:rPr>
              <a:t>– limits the number of SNPs per RAD tag!</a:t>
            </a:r>
          </a:p>
          <a:p>
            <a: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  <a:t>Do not allow indels </a:t>
            </a:r>
            <a:br>
              <a:rPr lang="en-US" sz="2400" dirty="0" smtClean="0">
                <a:solidFill>
                  <a:srgbClr val="595959">
                    <a:lumMod val="50000"/>
                  </a:srgbClr>
                </a:solidFill>
              </a:rPr>
            </a:br>
            <a:r>
              <a:rPr lang="en-US" sz="2400" i="1" dirty="0" smtClean="0">
                <a:solidFill>
                  <a:srgbClr val="595959">
                    <a:lumMod val="50000"/>
                  </a:srgbClr>
                </a:solidFill>
              </a:rPr>
              <a:t>– polymorphic indels will not be found!</a:t>
            </a:r>
            <a:endParaRPr lang="en-US" sz="2400" i="1" dirty="0" smtClean="0">
              <a:solidFill>
                <a:srgbClr val="5959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6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595959"/>
      </a:dk1>
      <a:lt1>
        <a:srgbClr val="FFFFFF"/>
      </a:lt1>
      <a:dk2>
        <a:srgbClr val="E60003"/>
      </a:dk2>
      <a:lt2>
        <a:srgbClr val="C4BD97"/>
      </a:lt2>
      <a:accent1>
        <a:srgbClr val="E60003"/>
      </a:accent1>
      <a:accent2>
        <a:srgbClr val="D96E03"/>
      </a:accent2>
      <a:accent3>
        <a:srgbClr val="FFFFFF"/>
      </a:accent3>
      <a:accent4>
        <a:srgbClr val="4B4B4B"/>
      </a:accent4>
      <a:accent5>
        <a:srgbClr val="F0AAAA"/>
      </a:accent5>
      <a:accent6>
        <a:srgbClr val="C46302"/>
      </a:accent6>
      <a:hlink>
        <a:srgbClr val="7F7F7F"/>
      </a:hlink>
      <a:folHlink>
        <a:srgbClr val="B8CD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595959"/>
        </a:dk1>
        <a:lt1>
          <a:srgbClr val="FFFFFF"/>
        </a:lt1>
        <a:dk2>
          <a:srgbClr val="E60003"/>
        </a:dk2>
        <a:lt2>
          <a:srgbClr val="C4BD97"/>
        </a:lt2>
        <a:accent1>
          <a:srgbClr val="E60003"/>
        </a:accent1>
        <a:accent2>
          <a:srgbClr val="D96E03"/>
        </a:accent2>
        <a:accent3>
          <a:srgbClr val="FFFFFF"/>
        </a:accent3>
        <a:accent4>
          <a:srgbClr val="4B4B4B"/>
        </a:accent4>
        <a:accent5>
          <a:srgbClr val="F0AAAA"/>
        </a:accent5>
        <a:accent6>
          <a:srgbClr val="C46302"/>
        </a:accent6>
        <a:hlink>
          <a:srgbClr val="7F7F7F"/>
        </a:hlink>
        <a:folHlink>
          <a:srgbClr val="B8CD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595959"/>
      </a:dk1>
      <a:lt1>
        <a:srgbClr val="FFFFFF"/>
      </a:lt1>
      <a:dk2>
        <a:srgbClr val="E60003"/>
      </a:dk2>
      <a:lt2>
        <a:srgbClr val="C4BD97"/>
      </a:lt2>
      <a:accent1>
        <a:srgbClr val="E60003"/>
      </a:accent1>
      <a:accent2>
        <a:srgbClr val="D96E03"/>
      </a:accent2>
      <a:accent3>
        <a:srgbClr val="FFFFFF"/>
      </a:accent3>
      <a:accent4>
        <a:srgbClr val="4B4B4B"/>
      </a:accent4>
      <a:accent5>
        <a:srgbClr val="F0AAAA"/>
      </a:accent5>
      <a:accent6>
        <a:srgbClr val="C46302"/>
      </a:accent6>
      <a:hlink>
        <a:srgbClr val="7F7F7F"/>
      </a:hlink>
      <a:folHlink>
        <a:srgbClr val="B8CD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595959"/>
        </a:dk1>
        <a:lt1>
          <a:srgbClr val="FFFFFF"/>
        </a:lt1>
        <a:dk2>
          <a:srgbClr val="E60003"/>
        </a:dk2>
        <a:lt2>
          <a:srgbClr val="C4BD97"/>
        </a:lt2>
        <a:accent1>
          <a:srgbClr val="E60003"/>
        </a:accent1>
        <a:accent2>
          <a:srgbClr val="D96E03"/>
        </a:accent2>
        <a:accent3>
          <a:srgbClr val="FFFFFF"/>
        </a:accent3>
        <a:accent4>
          <a:srgbClr val="4B4B4B"/>
        </a:accent4>
        <a:accent5>
          <a:srgbClr val="F0AAAA"/>
        </a:accent5>
        <a:accent6>
          <a:srgbClr val="C46302"/>
        </a:accent6>
        <a:hlink>
          <a:srgbClr val="7F7F7F"/>
        </a:hlink>
        <a:folHlink>
          <a:srgbClr val="B8CD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IB Master style 3">
    <a:dk1>
      <a:srgbClr val="595959"/>
    </a:dk1>
    <a:lt1>
      <a:srgbClr val="FFFFFF"/>
    </a:lt1>
    <a:dk2>
      <a:srgbClr val="FF0000"/>
    </a:dk2>
    <a:lt2>
      <a:srgbClr val="818181"/>
    </a:lt2>
    <a:accent1>
      <a:srgbClr val="C80003"/>
    </a:accent1>
    <a:accent2>
      <a:srgbClr val="F20000"/>
    </a:accent2>
    <a:accent3>
      <a:srgbClr val="FFFFFF"/>
    </a:accent3>
    <a:accent4>
      <a:srgbClr val="4B4B4B"/>
    </a:accent4>
    <a:accent5>
      <a:srgbClr val="E0AAAA"/>
    </a:accent5>
    <a:accent6>
      <a:srgbClr val="DB0000"/>
    </a:accent6>
    <a:hlink>
      <a:srgbClr val="FF1919"/>
    </a:hlink>
    <a:folHlink>
      <a:srgbClr val="FF3F3F"/>
    </a:folHlink>
  </a:clrScheme>
</a:themeOverride>
</file>

<file path=ppt/theme/themeOverride2.xml><?xml version="1.0" encoding="utf-8"?>
<a:themeOverride xmlns:a="http://schemas.openxmlformats.org/drawingml/2006/main">
  <a:clrScheme name="SIB Master style 3">
    <a:dk1>
      <a:srgbClr val="595959"/>
    </a:dk1>
    <a:lt1>
      <a:srgbClr val="FFFFFF"/>
    </a:lt1>
    <a:dk2>
      <a:srgbClr val="FF0000"/>
    </a:dk2>
    <a:lt2>
      <a:srgbClr val="818181"/>
    </a:lt2>
    <a:accent1>
      <a:srgbClr val="C80003"/>
    </a:accent1>
    <a:accent2>
      <a:srgbClr val="F20000"/>
    </a:accent2>
    <a:accent3>
      <a:srgbClr val="FFFFFF"/>
    </a:accent3>
    <a:accent4>
      <a:srgbClr val="4B4B4B"/>
    </a:accent4>
    <a:accent5>
      <a:srgbClr val="E0AAAA"/>
    </a:accent5>
    <a:accent6>
      <a:srgbClr val="DB0000"/>
    </a:accent6>
    <a:hlink>
      <a:srgbClr val="FF1919"/>
    </a:hlink>
    <a:folHlink>
      <a:srgbClr val="F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27154</TotalTime>
  <Words>579</Words>
  <Application>Microsoft Macintosh PowerPoint</Application>
  <PresentationFormat>On-screen Show (4:3)</PresentationFormat>
  <Paragraphs>63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de Office</vt:lpstr>
      <vt:lpstr>1_Tema de Office</vt:lpstr>
      <vt:lpstr>Population genomics</vt:lpstr>
      <vt:lpstr>Fire ant population RAD-seq data</vt:lpstr>
      <vt:lpstr>PowerPoint Presentation</vt:lpstr>
      <vt:lpstr>Quality</vt:lpstr>
      <vt:lpstr>PowerPoint Presentation</vt:lpstr>
      <vt:lpstr>Base content</vt:lpstr>
      <vt:lpstr>RAD sequencing</vt:lpstr>
      <vt:lpstr>Pre-processing</vt:lpstr>
      <vt:lpstr>Mapping</vt:lpstr>
      <vt:lpstr>Stacks pipeline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edwin</dc:creator>
  <cp:lastModifiedBy>Eyal Privman</cp:lastModifiedBy>
  <cp:revision>699</cp:revision>
  <cp:lastPrinted>2011-10-17T11:49:48Z</cp:lastPrinted>
  <dcterms:created xsi:type="dcterms:W3CDTF">2009-02-26T16:27:53Z</dcterms:created>
  <dcterms:modified xsi:type="dcterms:W3CDTF">2012-06-21T20:59:24Z</dcterms:modified>
</cp:coreProperties>
</file>