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lsx" ContentType="application/vnd.openxmlformats-officedocument.spreadsheetml.shee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61" r:id="rId3"/>
    <p:sldId id="260" r:id="rId4"/>
    <p:sldId id="259" r:id="rId5"/>
    <p:sldId id="263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313" r:id="rId33"/>
    <p:sldId id="314" r:id="rId34"/>
    <p:sldId id="315" r:id="rId35"/>
    <p:sldId id="316" r:id="rId36"/>
    <p:sldId id="312" r:id="rId37"/>
    <p:sldId id="293" r:id="rId38"/>
    <p:sldId id="294" r:id="rId39"/>
    <p:sldId id="295" r:id="rId40"/>
    <p:sldId id="296" r:id="rId41"/>
    <p:sldId id="278" r:id="rId42"/>
    <p:sldId id="279" r:id="rId43"/>
    <p:sldId id="280" r:id="rId44"/>
    <p:sldId id="297" r:id="rId45"/>
    <p:sldId id="298" r:id="rId46"/>
    <p:sldId id="299" r:id="rId47"/>
    <p:sldId id="300" r:id="rId48"/>
    <p:sldId id="311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7" r:id="rId60"/>
    <p:sldId id="257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7C00"/>
    <a:srgbClr val="FF2600"/>
    <a:srgbClr val="008F00"/>
    <a:srgbClr val="997603"/>
    <a:srgbClr val="999999"/>
    <a:srgbClr val="00CC00"/>
    <a:srgbClr val="6600CC"/>
    <a:srgbClr val="C10045"/>
    <a:srgbClr val="BC6507"/>
    <a:srgbClr val="A8FF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804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autoTitleDeleted val="1"/>
    <c:plotArea>
      <c:layout>
        <c:manualLayout>
          <c:layoutTarget val="inner"/>
          <c:xMode val="edge"/>
          <c:yMode val="edge"/>
          <c:x val="0.109944517070501"/>
          <c:y val="0.19305194650869"/>
          <c:w val="0.474951661447724"/>
          <c:h val="0.7352259681010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genome</c:v>
                </c:pt>
              </c:strCache>
            </c:strRef>
          </c:tx>
          <c:dPt>
            <c:idx val="0"/>
            <c:spPr>
              <a:solidFill>
                <a:srgbClr val="0080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Pt>
            <c:idx val="2"/>
            <c:spPr>
              <a:solidFill>
                <a:srgbClr val="FF6600"/>
              </a:solidFill>
            </c:spPr>
          </c:dPt>
          <c:cat>
            <c:strRef>
              <c:f>Sheet1!$A$2:$A$4</c:f>
              <c:strCache>
                <c:ptCount val="3"/>
                <c:pt idx="0">
                  <c:v>unique</c:v>
                </c:pt>
                <c:pt idx="1">
                  <c:v>moderately repetitive (0.2-4kb)</c:v>
                </c:pt>
                <c:pt idx="2">
                  <c:v>highly repetitive (&lt;0.2kb 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</c:v>
                </c:pt>
                <c:pt idx="1">
                  <c:v>0.41</c:v>
                </c:pt>
                <c:pt idx="2">
                  <c:v>0.23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D1D31-5CF8-1C4D-B397-DA445BE9D20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B131-9320-A042-AA45-53AEDC5FC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hred_quality_score" TargetMode="External"/><Relationship Id="rId4" Type="http://schemas.openxmlformats.org/officeDocument/2006/relationships/hyperlink" Target="http://en.wikipedia.org/wiki/ASCII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hred_quality_score" TargetMode="External"/><Relationship Id="rId4" Type="http://schemas.openxmlformats.org/officeDocument/2006/relationships/hyperlink" Target="http://en.wikipedia.org/wiki/ASCII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1.3+ format can encode 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Phred quality score from 0 to 62 using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ASCII 64 to 126 (although in raw read data Phred scores from 0 to 40 only are expected).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the multiplex tag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cell lane: tile within flow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above example, the sequence ATGGAAGTCGCGGAATC is split into overlapping K-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(K=7), and a directed graph is constructed with those 7-mers as nodes. Edges are drawn between 7-mers adjacent on the original sequence. This method of construction also ensures that connected nodes have overlaps of 6 (=K-1) nucleotides.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above example, the sequence ATGGAAGTCGCGGAATC is split into overlapping K-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(K=7), and a directed graph is constructed with those 7-mers as nodes. Edges are drawn between 7-mers adjacent on the original sequence.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of construction also ensures that connected nodes have overlaps of 6 (=K-1) nucleotides.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above example, the sequence ATGGAAGTCGCGGAATC is split into overlapping K-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(K=7), and a directed graph is constructed with those 7-mers as nodes. Edges are drawn between 7-mers adjacent on the original sequence.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of construction also ensures that connected nodes have overlaps of 6 (=K-1) nucleotides.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above example, the sequence ATGGAAGTCGCGGAATC is split into overlapping K-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(K=7), and a directed graph is constructed with those 7-mers as nodes. Edges are drawn between 7-mers adjacent on the original sequence.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of construction also ensures that connected nodes have overlaps of 6 (=K-1) nucleotides.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1.3+ format can encode 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Phred quality score from 0 to 62 using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ASCII 64 to 126 (although in raw read data Phred scores from 0 to 40 only are expected).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the multiplex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Challenges to assembly as </a:t>
            </a:r>
            <a:r>
              <a:rPr lang="en-US" dirty="0" err="1" smtClean="0"/>
              <a:t>interspearsed</a:t>
            </a:r>
            <a:r>
              <a:rPr lang="en-US" dirty="0" smtClean="0"/>
              <a:t> repeats and challenges to predict gene models</a:t>
            </a:r>
          </a:p>
          <a:p>
            <a:r>
              <a:rPr lang="en-US" dirty="0" smtClean="0"/>
              <a:t>591 Mb (</a:t>
            </a:r>
            <a:r>
              <a:rPr lang="en-US" dirty="0" err="1" smtClean="0"/>
              <a:t>reassociation</a:t>
            </a:r>
            <a:r>
              <a:rPr lang="en-US" dirty="0" smtClean="0"/>
              <a:t> kinetics), 753.3 Mb (flow </a:t>
            </a:r>
            <a:r>
              <a:rPr lang="en-US" dirty="0" err="1" smtClean="0"/>
              <a:t>cytometry</a:t>
            </a:r>
            <a:r>
              <a:rPr lang="en-US" dirty="0" smtClean="0"/>
              <a:t>), and 463 Mb (</a:t>
            </a:r>
            <a:r>
              <a:rPr lang="en-US" dirty="0" err="1" smtClean="0"/>
              <a:t>Feulgen</a:t>
            </a:r>
            <a:r>
              <a:rPr lang="en-US" dirty="0" smtClean="0"/>
              <a:t> image analysis densitometry)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Sinv</a:t>
            </a:r>
            <a:r>
              <a:rPr lang="en-US" dirty="0" smtClean="0"/>
              <a:t> is a hard genome: 36% unique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seqs</a:t>
            </a:r>
            <a:r>
              <a:rPr lang="en-US" baseline="0" dirty="0" smtClean="0"/>
              <a:t>, 41% repeats </a:t>
            </a:r>
            <a:r>
              <a:rPr lang="en-US" baseline="0" dirty="0" err="1" smtClean="0"/>
              <a:t>interspearsed</a:t>
            </a:r>
            <a:r>
              <a:rPr lang="en-US" baseline="0" dirty="0" smtClean="0"/>
              <a:t> with unique </a:t>
            </a:r>
            <a:r>
              <a:rPr lang="en-US" baseline="0" dirty="0" err="1" smtClean="0"/>
              <a:t>seqs</a:t>
            </a:r>
            <a:r>
              <a:rPr lang="en-US" baseline="0" dirty="0" smtClean="0"/>
              <a:t>, and 23% of very repetitive </a:t>
            </a:r>
            <a:r>
              <a:rPr lang="en-US" baseline="0" dirty="0" err="1" smtClean="0"/>
              <a:t>seqs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25DF1-892A-A747-8AFF-E393DE1DA6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this to Nr files. How can you explain?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Korf</a:t>
            </a:r>
            <a:r>
              <a:rPr lang="en-US" dirty="0" smtClean="0"/>
              <a:t> is one of the principal organizers of a genome assembly challenge known as the </a:t>
            </a:r>
            <a:r>
              <a:rPr lang="en-US" dirty="0" err="1" smtClean="0"/>
              <a:t>Assemblathon</a:t>
            </a:r>
            <a:r>
              <a:rPr lang="en-US" dirty="0" smtClean="0"/>
              <a:t> -- a competition to identify best practices in the de novo assembly of complex plant and animal genomes. Results of the first phase of the </a:t>
            </a:r>
            <a:r>
              <a:rPr lang="en-US" dirty="0" err="1" smtClean="0"/>
              <a:t>Assemblathon</a:t>
            </a:r>
            <a:r>
              <a:rPr lang="en-US" dirty="0" smtClean="0"/>
              <a:t> were recently published in Genome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1104A-14D9-DE40-93A1-1AEE425CDFE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B131-9320-A042-AA45-53AEDC5FC3D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A0F8-0F35-B442-B1C7-DAA774B4B92B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D25F-1E08-C644-986B-9DF32856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homolog.us/blogs/2011/07/28/de-bruijn-graphs-i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homolog.us/blogs/2011/07/28/de-bruijn-graphs-i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olog.us/blogs/2011/07/28/de-bruijn-graphs-i/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olog.us/blogs/2011/07/29/de-bruijn-graphs-ii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korflab.ucdavis.edu/Datasets/cegma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5163" y="519545"/>
            <a:ext cx="4993675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 smtClean="0">
                <a:solidFill>
                  <a:schemeClr val="bg1"/>
                </a:solidFill>
                <a:latin typeface="Arial"/>
                <a:cs typeface="Arial"/>
              </a:rPr>
              <a:t>QC</a:t>
            </a:r>
            <a:endParaRPr lang="en-US" sz="25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0628" y="4271818"/>
            <a:ext cx="4259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Quality Control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6-05 at 11.29.3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" y="0"/>
            <a:ext cx="91363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6-05 at 11.30.4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" y="0"/>
            <a:ext cx="91249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6-05 at 11.31.4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" y="0"/>
            <a:ext cx="91363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6-05 at 11.47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" y="0"/>
            <a:ext cx="910988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6-05 at 11.49.0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0"/>
            <a:ext cx="90982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399" y="750434"/>
            <a:ext cx="59052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latin typeface="Arial"/>
                <a:cs typeface="Arial"/>
              </a:rPr>
              <a:t>We will use</a:t>
            </a:r>
          </a:p>
          <a:p>
            <a:pPr algn="ctr"/>
            <a:r>
              <a:rPr lang="en-US" sz="6600" b="1" dirty="0" smtClean="0">
                <a:latin typeface="Arial"/>
                <a:cs typeface="Arial"/>
              </a:rPr>
              <a:t>FASTX</a:t>
            </a:r>
            <a:r>
              <a:rPr lang="en-US" sz="6600" b="1" dirty="0" smtClean="0">
                <a:latin typeface="Arial"/>
                <a:cs typeface="Arial"/>
              </a:rPr>
              <a:t>-Toolkit</a:t>
            </a:r>
            <a:endParaRPr lang="en-US" sz="66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4403" y="3151354"/>
            <a:ext cx="645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http://http://</a:t>
            </a:r>
            <a:r>
              <a:rPr lang="en-US" sz="2400" b="1" dirty="0" err="1" smtClean="0">
                <a:solidFill>
                  <a:srgbClr val="3366FF"/>
                </a:solidFill>
              </a:rPr>
              <a:t>hannonlab.cshl.edu/fastx_toolkit</a:t>
            </a:r>
            <a:r>
              <a:rPr lang="en-US" sz="2400" b="1" dirty="0" smtClean="0">
                <a:solidFill>
                  <a:srgbClr val="3366FF"/>
                </a:solidFill>
              </a:rPr>
              <a:t>/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308" y="4276053"/>
            <a:ext cx="7785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To trim and filter </a:t>
            </a:r>
            <a:r>
              <a:rPr lang="en-US" sz="4000" b="1" dirty="0" err="1" smtClean="0">
                <a:latin typeface="Arial"/>
                <a:cs typeface="Arial"/>
              </a:rPr>
              <a:t>Illumina</a:t>
            </a:r>
            <a:r>
              <a:rPr lang="en-US" sz="4000" b="1" dirty="0" smtClean="0">
                <a:latin typeface="Arial"/>
                <a:cs typeface="Arial"/>
              </a:rPr>
              <a:t> reads</a:t>
            </a:r>
            <a:endParaRPr lang="en-US" sz="4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6014" y="2744359"/>
            <a:ext cx="6187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fastq_quality_trimmer</a:t>
            </a:r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 –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h</a:t>
            </a:r>
            <a:endParaRPr lang="en-US" sz="3000" dirty="0" smtClean="0">
              <a:solidFill>
                <a:srgbClr val="1FE716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021" y="288997"/>
            <a:ext cx="6429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FASTX-Toolkit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2725" y="2025133"/>
            <a:ext cx="3813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"/>
                <a:cs typeface="Arial"/>
              </a:rPr>
              <a:t>Trim by quality</a:t>
            </a:r>
            <a:endParaRPr lang="en-US" sz="4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9946" y="3764199"/>
            <a:ext cx="4859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"/>
                <a:cs typeface="Arial"/>
              </a:rPr>
              <a:t>Trim by </a:t>
            </a:r>
            <a:r>
              <a:rPr lang="en-US" sz="4000" b="1" dirty="0" err="1" smtClean="0">
                <a:solidFill>
                  <a:schemeClr val="bg1"/>
                </a:solidFill>
                <a:latin typeface="Arial"/>
                <a:cs typeface="Arial"/>
              </a:rPr>
              <a:t>coodinates</a:t>
            </a:r>
            <a:endParaRPr lang="en-US" sz="4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9494" y="4479419"/>
            <a:ext cx="43403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fastx_trimmer</a:t>
            </a:r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 -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h</a:t>
            </a:r>
            <a:endParaRPr lang="en-US" sz="3000" dirty="0">
              <a:solidFill>
                <a:srgbClr val="1FE716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1345" y="288997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Input Files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3863" y="1553617"/>
            <a:ext cx="701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Process lanes of raw OR non-redundant data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2707" y="5375279"/>
            <a:ext cx="36477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$ DNA-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seq</a:t>
            </a:r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/Clean</a:t>
            </a:r>
            <a:endParaRPr lang="en-US" sz="3000" dirty="0">
              <a:solidFill>
                <a:srgbClr val="1FE716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707" y="2753946"/>
            <a:ext cx="3878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ls</a:t>
            </a:r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 DNA-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seq</a:t>
            </a:r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/Raw</a:t>
            </a:r>
          </a:p>
          <a:p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ls</a:t>
            </a:r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 DNA-</a:t>
            </a:r>
            <a:r>
              <a:rPr lang="en-US" sz="3000" dirty="0" err="1" smtClean="0">
                <a:solidFill>
                  <a:srgbClr val="1FE716"/>
                </a:solidFill>
                <a:latin typeface="Courier"/>
                <a:cs typeface="Courier"/>
              </a:rPr>
              <a:t>seq</a:t>
            </a:r>
            <a:r>
              <a:rPr lang="en-US" sz="3000" dirty="0" smtClean="0">
                <a:solidFill>
                  <a:srgbClr val="1FE716"/>
                </a:solidFill>
                <a:latin typeface="Courier"/>
                <a:cs typeface="Courier"/>
              </a:rPr>
              <a:t>/Nr</a:t>
            </a:r>
            <a:endParaRPr lang="en-US" sz="3000" dirty="0">
              <a:solidFill>
                <a:srgbClr val="1FE716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1682" y="4151470"/>
            <a:ext cx="4337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Output 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3764" y="288997"/>
            <a:ext cx="649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Keeping </a:t>
            </a:r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Track</a:t>
            </a:r>
            <a:endParaRPr lang="en-US" sz="72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84" y="1489326"/>
            <a:ext cx="8820032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#!/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usr/bin/env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bash</a:t>
            </a:r>
          </a:p>
          <a:p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currentDir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=${PWD}</a:t>
            </a:r>
          </a:p>
          <a:p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inDir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=$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currentDir/DNA-seq/Nr</a:t>
            </a:r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outDir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=$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currentDir/DNA-seq/Clean</a:t>
            </a:r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mkdir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-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p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$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outDir</a:t>
            </a:r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myFiles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=(`find $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inDir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-name *.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fastq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`)</a:t>
            </a:r>
          </a:p>
          <a:p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for 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inFile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in ${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myFiles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[@]}</a:t>
            </a:r>
          </a:p>
          <a:p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  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outFile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=${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inFile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##*/}</a:t>
            </a:r>
          </a:p>
          <a:p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  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fastx_trimmer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-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f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1 -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l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100 -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i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$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inFile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-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o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 $</a:t>
            </a:r>
            <a:r>
              <a:rPr lang="en-US" sz="1900" dirty="0" err="1" smtClean="0">
                <a:solidFill>
                  <a:srgbClr val="00CC00"/>
                </a:solidFill>
                <a:latin typeface="Courier"/>
                <a:cs typeface="Courier"/>
              </a:rPr>
              <a:t>outDir/$outFile</a:t>
            </a:r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d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one</a:t>
            </a:r>
          </a:p>
          <a:p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  <a:p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e</a:t>
            </a:r>
            <a:r>
              <a:rPr lang="en-US" sz="1900" dirty="0" smtClean="0">
                <a:solidFill>
                  <a:srgbClr val="00CC00"/>
                </a:solidFill>
                <a:latin typeface="Courier"/>
                <a:cs typeface="Courier"/>
              </a:rPr>
              <a:t>xit 0</a:t>
            </a:r>
            <a:endParaRPr lang="en-US" sz="1900" dirty="0" smtClean="0">
              <a:solidFill>
                <a:srgbClr val="00CC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357" y="519545"/>
            <a:ext cx="7455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bg1"/>
                </a:solidFill>
                <a:latin typeface="Arial"/>
                <a:cs typeface="Arial"/>
              </a:rPr>
              <a:t>Genome</a:t>
            </a:r>
          </a:p>
          <a:p>
            <a:pPr algn="ctr"/>
            <a:r>
              <a:rPr lang="en-US" sz="12000" b="1" dirty="0" smtClean="0">
                <a:solidFill>
                  <a:schemeClr val="bg1"/>
                </a:solidFill>
                <a:latin typeface="Arial"/>
                <a:cs typeface="Arial"/>
              </a:rPr>
              <a:t>Assembly</a:t>
            </a:r>
            <a:endParaRPr lang="en-US" sz="1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5945" y="4643219"/>
            <a:ext cx="2612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 Novo</a:t>
            </a:r>
            <a:endParaRPr lang="en-US" sz="4400" b="1" i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11562"/>
            <a:ext cx="3860800" cy="210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7681" y="3047880"/>
            <a:ext cx="5828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http://</a:t>
            </a:r>
            <a:r>
              <a:rPr lang="en-US" sz="2400" b="1" dirty="0" err="1" smtClean="0">
                <a:solidFill>
                  <a:srgbClr val="3366FF"/>
                </a:solidFill>
              </a:rPr>
              <a:t>en.wikipedia.org/wiki/FASTQ_format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4836" y="2119762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FASTQ format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591" y="4606617"/>
            <a:ext cx="8462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@HWI-ST132_0410:</a:t>
            </a:r>
            <a:r>
              <a:rPr lang="en-US" b="1" dirty="0" smtClean="0">
                <a:solidFill>
                  <a:srgbClr val="6600CC"/>
                </a:solidFill>
              </a:rPr>
              <a:t>7:1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rgbClr val="997603"/>
                </a:solidFill>
              </a:rPr>
              <a:t>15866:2488</a:t>
            </a:r>
            <a:r>
              <a:rPr lang="en-US" b="1" dirty="0" smtClean="0"/>
              <a:t>#</a:t>
            </a:r>
            <a:r>
              <a:rPr lang="en-US" b="1" dirty="0" smtClean="0">
                <a:solidFill>
                  <a:srgbClr val="C10045"/>
                </a:solidFill>
              </a:rPr>
              <a:t>ATCTCG</a:t>
            </a:r>
            <a:r>
              <a:rPr lang="en-US" b="1" dirty="0" smtClean="0"/>
              <a:t>/</a:t>
            </a:r>
            <a:r>
              <a:rPr lang="en-US" b="1" dirty="0">
                <a:solidFill>
                  <a:srgbClr val="008000"/>
                </a:solidFill>
              </a:rPr>
              <a:t>1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/>
              <a:t>AGTCCATAACTGGTTTTTCTACTCCGGAGCTTTTGTGTTCCTCTGCTTTCCCTCTTCCCCTCCCTTGC</a:t>
            </a:r>
          </a:p>
          <a:p>
            <a:r>
              <a:rPr lang="en-US" b="1" dirty="0" smtClean="0"/>
              <a:t>+HWI-ST132_0410:</a:t>
            </a:r>
            <a:r>
              <a:rPr lang="en-US" b="1" dirty="0" smtClean="0">
                <a:solidFill>
                  <a:srgbClr val="6600CC"/>
                </a:solidFill>
              </a:rPr>
              <a:t>7:1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rgbClr val="997603"/>
                </a:solidFill>
              </a:rPr>
              <a:t>15866:2488</a:t>
            </a:r>
            <a:r>
              <a:rPr lang="en-US" b="1" dirty="0" smtClean="0"/>
              <a:t>#</a:t>
            </a:r>
            <a:r>
              <a:rPr lang="en-US" b="1" dirty="0" smtClean="0">
                <a:solidFill>
                  <a:srgbClr val="C10045"/>
                </a:solidFill>
              </a:rPr>
              <a:t>ATCTCG</a:t>
            </a:r>
            <a:r>
              <a:rPr lang="en-US" b="1" dirty="0" smtClean="0"/>
              <a:t>/</a:t>
            </a:r>
            <a:r>
              <a:rPr lang="en-US" b="1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b="1" dirty="0" err="1" smtClean="0"/>
              <a:t>gggggfggggggggggggggggggggegggggggggggggggggggggggegg_egegggfggfggeegdagdefff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54856" y="6246151"/>
            <a:ext cx="232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rial"/>
                <a:cs typeface="Arial"/>
              </a:rPr>
              <a:t>Phred</a:t>
            </a: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 quality score 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41" y="3856299"/>
            <a:ext cx="345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10045"/>
                </a:solidFill>
                <a:latin typeface="Arial"/>
                <a:cs typeface="Arial"/>
              </a:rPr>
              <a:t>Sequence </a:t>
            </a:r>
            <a:r>
              <a:rPr lang="en-US" b="1" dirty="0">
                <a:solidFill>
                  <a:srgbClr val="C10045"/>
                </a:solidFill>
                <a:latin typeface="Arial"/>
                <a:cs typeface="Arial"/>
              </a:rPr>
              <a:t>of the multiplex tag</a:t>
            </a:r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 rot="10800000" flipV="1">
            <a:off x="4572000" y="4225631"/>
            <a:ext cx="392544" cy="380986"/>
          </a:xfrm>
          <a:prstGeom prst="straightConnector1">
            <a:avLst/>
          </a:prstGeom>
          <a:ln>
            <a:solidFill>
              <a:srgbClr val="C1004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4759" y="4444986"/>
            <a:ext cx="245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/>
                <a:cs typeface="Arial"/>
              </a:rPr>
              <a:t>the member of a pair</a:t>
            </a:r>
            <a:endParaRPr lang="en-US" b="1" dirty="0" smtClean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" name="Straight Arrow Connector 15"/>
          <p:cNvCxnSpPr>
            <a:stCxn id="8" idx="0"/>
          </p:cNvCxnSpPr>
          <p:nvPr/>
        </p:nvCxnSpPr>
        <p:spPr>
          <a:xfrm rot="5400000" flipH="1" flipV="1">
            <a:off x="2299668" y="5790983"/>
            <a:ext cx="473841" cy="436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rot="10800000" flipV="1">
            <a:off x="4964545" y="4629652"/>
            <a:ext cx="460214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88241" y="3856299"/>
            <a:ext cx="105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00CC"/>
                </a:solidFill>
                <a:latin typeface="Arial"/>
                <a:cs typeface="Arial"/>
              </a:rPr>
              <a:t>l</a:t>
            </a:r>
            <a:r>
              <a:rPr lang="en-US" b="1" dirty="0" err="1" smtClean="0">
                <a:solidFill>
                  <a:srgbClr val="6600CC"/>
                </a:solidFill>
                <a:latin typeface="Arial"/>
                <a:cs typeface="Arial"/>
              </a:rPr>
              <a:t>ane:tile</a:t>
            </a:r>
            <a:endParaRPr lang="en-US" b="1" dirty="0" smtClean="0">
              <a:solidFill>
                <a:srgbClr val="6600CC"/>
              </a:solidFill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 rot="16200000" flipH="1">
            <a:off x="1878934" y="4163406"/>
            <a:ext cx="404022" cy="528471"/>
          </a:xfrm>
          <a:prstGeom prst="straightConnector1">
            <a:avLst/>
          </a:prstGeom>
          <a:ln>
            <a:solidFill>
              <a:srgbClr val="6600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65935" y="3856299"/>
            <a:ext cx="203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997603"/>
                </a:solidFill>
                <a:latin typeface="Arial"/>
                <a:cs typeface="Arial"/>
              </a:rPr>
              <a:t>(</a:t>
            </a:r>
            <a:r>
              <a:rPr lang="en-US" b="1" dirty="0" err="1" smtClean="0">
                <a:solidFill>
                  <a:srgbClr val="997603"/>
                </a:solidFill>
                <a:latin typeface="Arial"/>
                <a:cs typeface="Arial"/>
              </a:rPr>
              <a:t>x,y</a:t>
            </a:r>
            <a:r>
              <a:rPr lang="en-US" b="1" dirty="0" smtClean="0">
                <a:solidFill>
                  <a:srgbClr val="997603"/>
                </a:solidFill>
                <a:latin typeface="Arial"/>
                <a:cs typeface="Arial"/>
              </a:rPr>
              <a:t>) coordinates</a:t>
            </a:r>
          </a:p>
        </p:txBody>
      </p:sp>
      <p:cxnSp>
        <p:nvCxnSpPr>
          <p:cNvPr id="34" name="Straight Arrow Connector 33"/>
          <p:cNvCxnSpPr>
            <a:stCxn id="29" idx="2"/>
          </p:cNvCxnSpPr>
          <p:nvPr/>
        </p:nvCxnSpPr>
        <p:spPr>
          <a:xfrm rot="5400000">
            <a:off x="3290140" y="4414934"/>
            <a:ext cx="380986" cy="2381"/>
          </a:xfrm>
          <a:prstGeom prst="straightConnector1">
            <a:avLst/>
          </a:prstGeom>
          <a:ln>
            <a:solidFill>
              <a:srgbClr val="99760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8012" y="4625991"/>
            <a:ext cx="56879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4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assemblathon.org</a:t>
            </a: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/</a:t>
            </a:r>
            <a:endParaRPr lang="en-US" sz="4000" dirty="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357" y="336907"/>
            <a:ext cx="7455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bg1"/>
                </a:solidFill>
                <a:latin typeface="Arial"/>
                <a:cs typeface="Arial"/>
              </a:rPr>
              <a:t>Best Practices</a:t>
            </a:r>
            <a:endParaRPr lang="en-US" sz="1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NA_artistic_redblue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itle 5"/>
          <p:cNvSpPr txBox="1">
            <a:spLocks/>
          </p:cNvSpPr>
          <p:nvPr/>
        </p:nvSpPr>
        <p:spPr>
          <a:xfrm>
            <a:off x="317500" y="4350276"/>
            <a:ext cx="8509000" cy="147002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50000"/>
                <a:alpha val="43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5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There’s no easy genome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7264" y="5635635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Ian </a:t>
            </a:r>
            <a:r>
              <a:rPr lang="en-US" sz="2800" b="1" dirty="0" err="1" smtClean="0">
                <a:solidFill>
                  <a:schemeClr val="bg1"/>
                </a:solidFill>
                <a:latin typeface="Arial"/>
                <a:cs typeface="Arial"/>
              </a:rPr>
              <a:t>Korf</a:t>
            </a:r>
            <a:endParaRPr lang="en-US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57" y="207327"/>
            <a:ext cx="7455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In Resume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0" y="1838693"/>
            <a:ext cx="765735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Every genome is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 special case</a:t>
            </a:r>
          </a:p>
          <a:p>
            <a:pPr algn="ctr"/>
            <a:endParaRPr lang="en-US" sz="3600" b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So, know your genome as much as you can </a:t>
            </a:r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doing sequencing</a:t>
            </a:r>
          </a:p>
          <a:p>
            <a:pPr algn="ctr"/>
            <a:endParaRPr lang="en-US" sz="3600" b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Choose appropriate strategy based on what is known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57" y="207327"/>
            <a:ext cx="7455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Red Fire Ant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1" y="1994189"/>
            <a:ext cx="765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Very repetitive genome with some repeats being very long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320" y="3696784"/>
            <a:ext cx="765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Ideally: use libraries with insert size &gt; repeat size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006" y="207327"/>
            <a:ext cx="7837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Hardest Way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1" y="1994189"/>
            <a:ext cx="765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 used long insert libraries for official genome release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320" y="3696784"/>
            <a:ext cx="76573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You will try to see what happens when such libraries are not available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006" y="207327"/>
            <a:ext cx="7837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Assembly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1" y="1994189"/>
            <a:ext cx="76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 will use </a:t>
            </a:r>
            <a:r>
              <a:rPr lang="en-US" sz="3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SOAPdenovo</a:t>
            </a:r>
            <a:endParaRPr lang="en-US" sz="3600" b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4400" y="3244334"/>
            <a:ext cx="6395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soap.genomics.org.cn/soapdenovo.html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495" y="207327"/>
            <a:ext cx="8133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SOAPdenovo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1" y="1994189"/>
            <a:ext cx="76573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 package consists of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4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programs: </a:t>
            </a:r>
            <a:r>
              <a:rPr lang="en-US" sz="3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pregaph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contig, map and </a:t>
            </a:r>
            <a:r>
              <a:rPr lang="en-US" sz="36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scaff</a:t>
            </a:r>
            <a:endParaRPr lang="en-US" sz="3600" b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20" y="3852280"/>
            <a:ext cx="76573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With paired end data the simplest is to run all programs in a single command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356" y="5697313"/>
            <a:ext cx="7883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CC00"/>
                </a:solidFill>
                <a:latin typeface="Courrier"/>
                <a:cs typeface="Courrier"/>
              </a:rPr>
              <a:t>$ SOAPdenovo-127mer all -</a:t>
            </a:r>
            <a:r>
              <a:rPr lang="en-US" sz="2400" dirty="0" err="1" smtClean="0">
                <a:solidFill>
                  <a:srgbClr val="00CC00"/>
                </a:solidFill>
                <a:latin typeface="Courrier"/>
                <a:cs typeface="Courrier"/>
              </a:rPr>
              <a:t>s</a:t>
            </a:r>
            <a:r>
              <a:rPr lang="en-US" sz="24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400" dirty="0" err="1" smtClean="0">
                <a:solidFill>
                  <a:srgbClr val="00CC00"/>
                </a:solidFill>
                <a:latin typeface="Courrier"/>
                <a:cs typeface="Courrier"/>
              </a:rPr>
              <a:t>config_file</a:t>
            </a:r>
            <a:r>
              <a:rPr lang="en-US" sz="2400" dirty="0" smtClean="0">
                <a:solidFill>
                  <a:srgbClr val="00CC00"/>
                </a:solidFill>
                <a:latin typeface="Courrier"/>
                <a:cs typeface="Courrier"/>
              </a:rPr>
              <a:t> -</a:t>
            </a:r>
            <a:r>
              <a:rPr lang="en-US" sz="2400" dirty="0" err="1" smtClean="0">
                <a:solidFill>
                  <a:srgbClr val="00CC00"/>
                </a:solidFill>
                <a:latin typeface="Courrier"/>
                <a:cs typeface="Courrier"/>
              </a:rPr>
              <a:t>o</a:t>
            </a:r>
            <a:r>
              <a:rPr lang="en-US" sz="24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400" dirty="0" err="1" smtClean="0">
                <a:solidFill>
                  <a:srgbClr val="00CC00"/>
                </a:solidFill>
                <a:latin typeface="Courrier"/>
                <a:cs typeface="Courrier"/>
              </a:rPr>
              <a:t>output_prefix</a:t>
            </a:r>
            <a:endParaRPr lang="en-US" sz="2400" dirty="0">
              <a:solidFill>
                <a:srgbClr val="00CC00"/>
              </a:solidFill>
              <a:latin typeface="Courrier"/>
              <a:cs typeface="Courri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495" y="207327"/>
            <a:ext cx="8133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Config</a:t>
            </a:r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 file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495" y="1776987"/>
            <a:ext cx="795655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#maximal read length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max_rd_len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=100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[LIB]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#average insert size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avg_ins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=344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#if sequence needs to be reversed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reverse_seq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=0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#in which 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part(s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) the reads are used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asm_flags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=3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#cut the reads from the current library to this length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rd_len_cutoff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=100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#in which order the reads are used while scaffolding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rank=1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 cutoff of pair number for a reliable connection (default 3)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pair_num_cutoff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=3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#minimal mapped length to contigs for a reliable read location (default 32)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map_len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60</a:t>
            </a:r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495" y="207327"/>
            <a:ext cx="8133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Config</a:t>
            </a:r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 file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495" y="1776987"/>
            <a:ext cx="795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q1=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lane4_pair1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.fastq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q2=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lane4_pair2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.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fastq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q1=lane7_pair1.fastq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q2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=lane7_pair2.fastq</a:t>
            </a:r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0" y="3852280"/>
            <a:ext cx="76573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All our reads come from the same sequencing library, so we define only 1 LIB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384" y="207327"/>
            <a:ext cx="837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Keeping track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1" y="1958399"/>
            <a:ext cx="765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To find optimal parameters run multiple assemblies.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320" y="3477494"/>
            <a:ext cx="765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We will do at least 2 using launch scripts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4411" y="5023497"/>
            <a:ext cx="467517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ls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SOAPdenovo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/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Assembly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urrier"/>
                <a:cs typeface="Courrier"/>
              </a:rPr>
              <a:t>conf01-</a:t>
            </a:r>
            <a:r>
              <a:rPr lang="en-US" sz="2800" dirty="0" smtClean="0">
                <a:solidFill>
                  <a:schemeClr val="bg1"/>
                </a:solidFill>
                <a:latin typeface="Courrier"/>
                <a:cs typeface="Courrier"/>
              </a:rPr>
              <a:t>lanes47_maplen60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urrier"/>
                <a:cs typeface="Courrier"/>
              </a:rPr>
              <a:t>Run_conf01-RL200D.sh</a:t>
            </a:r>
          </a:p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endParaRPr lang="en-US" sz="2800" dirty="0">
              <a:solidFill>
                <a:srgbClr val="00CC00"/>
              </a:solidFill>
              <a:latin typeface="Courrier"/>
              <a:cs typeface="Cour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11562"/>
            <a:ext cx="3860800" cy="210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77" y="2119762"/>
            <a:ext cx="594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Paired and single reads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909" y="4040909"/>
            <a:ext cx="8174182" cy="669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DNA Fragment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4909" y="3336641"/>
            <a:ext cx="2563091" cy="57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read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flipH="1">
            <a:off x="6095977" y="4816768"/>
            <a:ext cx="2563114" cy="57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read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629" y="250527"/>
            <a:ext cx="8666743" cy="6186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change THIS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myconf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=conf01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-lanes47_maplen60</a:t>
            </a:r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#DO NOT CHANGE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mypref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=`echo $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myconf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| cut -f1 -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d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'-'`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runDir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=$PWD</a:t>
            </a:r>
          </a:p>
          <a:p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myconf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=$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runDir/$myconf</a:t>
            </a:r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#change THIS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L=200</a:t>
            </a:r>
          </a:p>
          <a:p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#change THIS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for K in 35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65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d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o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 # DO NOT CHANGE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  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mydir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="$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mypref"_K"$K"_R_L"$L"_D</a:t>
            </a:r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  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mkdir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-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p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"$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mydir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"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  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cd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$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mydir</a:t>
            </a:r>
            <a:endParaRPr lang="en-US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     SOAPdenovo-127mer all -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p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1 -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s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"$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myconf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" -K "$K" -L "$L" -R -D -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o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out &amp;&gt; LOG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  </a:t>
            </a:r>
            <a:r>
              <a:rPr lang="en-US" dirty="0" err="1" smtClean="0">
                <a:solidFill>
                  <a:srgbClr val="00CC00"/>
                </a:solidFill>
                <a:latin typeface="Courrier"/>
                <a:cs typeface="Courrier"/>
              </a:rPr>
              <a:t>cd</a:t>
            </a:r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 ..</a:t>
            </a:r>
          </a:p>
          <a:p>
            <a:r>
              <a:rPr lang="en-US" dirty="0" smtClean="0">
                <a:solidFill>
                  <a:srgbClr val="00CC00"/>
                </a:solidFill>
                <a:latin typeface="Courrier"/>
                <a:cs typeface="Courrier"/>
              </a:rPr>
              <a:t>done</a:t>
            </a:r>
          </a:p>
          <a:p>
            <a:endParaRPr lang="en-US" dirty="0">
              <a:solidFill>
                <a:srgbClr val="00CC00"/>
              </a:solidFill>
              <a:latin typeface="Courrier"/>
              <a:cs typeface="Courri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384" y="207327"/>
            <a:ext cx="837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K-</a:t>
            </a:r>
            <a:r>
              <a:rPr lang="en-US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er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1" y="1958399"/>
            <a:ext cx="7657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The most influential parameter</a:t>
            </a:r>
            <a:endParaRPr lang="en-US" sz="4000" b="1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320" y="3477494"/>
            <a:ext cx="76573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Should be at least 1/3 of read length</a:t>
            </a:r>
          </a:p>
          <a:p>
            <a:pPr algn="ctr">
              <a:buFont typeface="Arial"/>
              <a:buChar char="•"/>
            </a:pPr>
            <a:endParaRPr lang="en-US" sz="3200" b="1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Additional criteria may apply depending on the software used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6-08 at 6.24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333"/>
            <a:ext cx="9144000" cy="47413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34813" y="233243"/>
            <a:ext cx="5674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de </a:t>
            </a:r>
            <a:r>
              <a:rPr lang="en-US" sz="3600" b="1" dirty="0" err="1" smtClean="0"/>
              <a:t>Bruijn</a:t>
            </a:r>
            <a:r>
              <a:rPr lang="en-US" sz="3600" b="1" dirty="0" smtClean="0"/>
              <a:t> </a:t>
            </a:r>
            <a:r>
              <a:rPr lang="en-US" sz="3600" b="1" dirty="0" smtClean="0"/>
              <a:t>graph Construction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108174" y="6039976"/>
            <a:ext cx="6927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://www.homolog.us/blogs/2011/07/28/de-bruijn-graphs-i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6534" y="233243"/>
            <a:ext cx="4930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A loop in de </a:t>
            </a:r>
            <a:r>
              <a:rPr lang="en-US" sz="3600" b="1" dirty="0" err="1" smtClean="0"/>
              <a:t>Bruijn</a:t>
            </a:r>
            <a:r>
              <a:rPr lang="en-US" sz="3600" b="1" dirty="0" smtClean="0"/>
              <a:t> </a:t>
            </a:r>
            <a:r>
              <a:rPr lang="en-US" sz="3600" b="1" dirty="0" smtClean="0"/>
              <a:t>graph</a:t>
            </a:r>
            <a:endParaRPr lang="en-US" sz="3600" b="1" dirty="0"/>
          </a:p>
        </p:txBody>
      </p:sp>
      <p:pic>
        <p:nvPicPr>
          <p:cNvPr id="5" name="Picture 4" descr="Screen shot 2012-06-08 at 6.27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707"/>
            <a:ext cx="9144000" cy="4664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8174" y="6039976"/>
            <a:ext cx="6927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://www.homolog.us/blogs/2011/07/28/de-bruijn-graphs-i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174" y="6039976"/>
            <a:ext cx="6927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://www.homolog.us/blogs/2011/07/28/de-bruijn-graphs-i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0079" y="233243"/>
            <a:ext cx="6763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de </a:t>
            </a:r>
            <a:r>
              <a:rPr lang="en-US" sz="3600" b="1" dirty="0" err="1" smtClean="0"/>
              <a:t>Bruijn</a:t>
            </a:r>
            <a:r>
              <a:rPr lang="en-US" sz="3600" b="1" dirty="0" smtClean="0"/>
              <a:t> </a:t>
            </a:r>
            <a:r>
              <a:rPr lang="en-US" sz="3600" b="1" dirty="0" smtClean="0"/>
              <a:t>graph is double stranded</a:t>
            </a:r>
            <a:endParaRPr lang="en-US" sz="3600" b="1" dirty="0"/>
          </a:p>
        </p:txBody>
      </p:sp>
      <p:pic>
        <p:nvPicPr>
          <p:cNvPr id="6" name="Picture 5" descr="Screen shot 2012-06-08 at 6.31.1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2002"/>
            <a:ext cx="9144000" cy="51139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8920" y="6039976"/>
            <a:ext cx="6986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http://www.homolog.us/blogs/2011/07/29/de-bruijn-graphs-ii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074" y="233243"/>
            <a:ext cx="890585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 smtClean="0"/>
              <a:t>Assembly = golden path through de </a:t>
            </a:r>
            <a:r>
              <a:rPr lang="en-US" sz="3400" b="1" dirty="0" err="1" smtClean="0"/>
              <a:t>Bruijn</a:t>
            </a:r>
            <a:r>
              <a:rPr lang="en-US" sz="3400" b="1" dirty="0" smtClean="0"/>
              <a:t> graph</a:t>
            </a:r>
            <a:endParaRPr lang="en-US" sz="3400" b="1" dirty="0"/>
          </a:p>
        </p:txBody>
      </p:sp>
      <p:pic>
        <p:nvPicPr>
          <p:cNvPr id="5" name="Picture 4" descr="Screen shot 2012-06-08 at 6.35.1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9990"/>
            <a:ext cx="9144000" cy="46980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384" y="207327"/>
            <a:ext cx="837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Config</a:t>
            </a:r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 File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21" y="1958399"/>
            <a:ext cx="765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Keep </a:t>
            </a:r>
            <a:r>
              <a:rPr lang="en-US" sz="3600" b="1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config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file name of the format </a:t>
            </a:r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conf01-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whatever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384" y="207327"/>
            <a:ext cx="837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"/>
                <a:cs typeface="Arial"/>
              </a:rPr>
              <a:t>Run Time</a:t>
            </a:r>
            <a:endParaRPr lang="en-US" sz="9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4411" y="2591592"/>
            <a:ext cx="47951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cd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SOAPdenovo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/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Assembly</a:t>
            </a:r>
          </a:p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./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Run_conf01-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RL200D.sh</a:t>
            </a:r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357" y="519545"/>
            <a:ext cx="7455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bg1"/>
                </a:solidFill>
                <a:latin typeface="Arial"/>
                <a:cs typeface="Arial"/>
              </a:rPr>
              <a:t>Validation</a:t>
            </a:r>
            <a:endParaRPr lang="en-US" sz="1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9934" y="2889625"/>
            <a:ext cx="3445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Quantitative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357" y="519545"/>
            <a:ext cx="7455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rial"/>
                <a:cs typeface="Arial"/>
              </a:rPr>
              <a:t>N50 etc</a:t>
            </a:r>
            <a:endParaRPr lang="en-US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6621" y="3370712"/>
            <a:ext cx="57307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abyss-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fac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-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t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200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scaffold.fasta</a:t>
            </a:r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cd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SOAPdenovo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/Assembly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/</a:t>
            </a:r>
          </a:p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./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get.stats.sh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&gt; ../Statistics/stats</a:t>
            </a:r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357" y="2120184"/>
            <a:ext cx="8149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 will use script from Abyss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6246" y="750434"/>
            <a:ext cx="47315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latin typeface="Arial"/>
                <a:cs typeface="Arial"/>
              </a:rPr>
              <a:t>We will use </a:t>
            </a:r>
          </a:p>
          <a:p>
            <a:pPr algn="ctr"/>
            <a:r>
              <a:rPr lang="en-US" sz="6600" b="1" dirty="0" err="1" smtClean="0">
                <a:latin typeface="Arial"/>
                <a:cs typeface="Arial"/>
              </a:rPr>
              <a:t>FastQC</a:t>
            </a:r>
            <a:endParaRPr lang="en-US" sz="66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021" y="3151354"/>
            <a:ext cx="7975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http://</a:t>
            </a:r>
            <a:r>
              <a:rPr lang="en-US" sz="2400" b="1" dirty="0" err="1" smtClean="0">
                <a:solidFill>
                  <a:srgbClr val="3366FF"/>
                </a:solidFill>
              </a:rPr>
              <a:t>www.bioinformatics.babraham.ac.uk/projects/fastqc</a:t>
            </a:r>
            <a:r>
              <a:rPr lang="en-US" sz="2400" b="1" dirty="0" smtClean="0">
                <a:solidFill>
                  <a:srgbClr val="3366FF"/>
                </a:solidFill>
              </a:rPr>
              <a:t>/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69" y="4276053"/>
            <a:ext cx="8216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Widely used but not the only one</a:t>
            </a:r>
            <a:endParaRPr lang="en-US" sz="4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357" y="519545"/>
            <a:ext cx="7455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rial"/>
                <a:cs typeface="Arial"/>
              </a:rPr>
              <a:t>50 assemblies</a:t>
            </a:r>
            <a:endParaRPr lang="en-US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761" y="2120184"/>
            <a:ext cx="7144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Different data and </a:t>
            </a:r>
            <a:r>
              <a:rPr lang="en-US" sz="4400" b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configs</a:t>
            </a:r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282" y="3370712"/>
            <a:ext cx="89674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000" dirty="0" err="1" smtClean="0">
                <a:solidFill>
                  <a:srgbClr val="00CC00"/>
                </a:solidFill>
                <a:latin typeface="Courrier"/>
                <a:cs typeface="Courrier"/>
              </a:rPr>
              <a:t>ls</a:t>
            </a:r>
            <a:r>
              <a:rPr lang="en-US" sz="2000" dirty="0" smtClean="0">
                <a:solidFill>
                  <a:srgbClr val="00CC00"/>
                </a:solidFill>
                <a:latin typeface="Courrier"/>
                <a:cs typeface="Courrier"/>
              </a:rPr>
              <a:t> /scratch/cluster/monthly/oribagro/summer2012/SOAPdenovo/Assembly/</a:t>
            </a:r>
            <a:endParaRPr lang="en-US" sz="2000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endParaRPr lang="en-US" sz="2000" dirty="0" smtClean="0">
              <a:solidFill>
                <a:srgbClr val="00CC00"/>
              </a:solidFill>
              <a:latin typeface="Courrier"/>
              <a:cs typeface="Cour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1765"/>
          <a:stretch>
            <a:fillRect/>
          </a:stretch>
        </p:blipFill>
        <p:spPr>
          <a:xfrm>
            <a:off x="1158240" y="35544"/>
            <a:ext cx="6827520" cy="678691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0"/>
            <a:ext cx="68681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0160"/>
            <a:ext cx="6756400" cy="68376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357" y="519545"/>
            <a:ext cx="7455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bg1"/>
                </a:solidFill>
                <a:latin typeface="Arial"/>
                <a:cs typeface="Arial"/>
              </a:rPr>
              <a:t>Validation</a:t>
            </a:r>
            <a:endParaRPr lang="en-US" sz="1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7203" y="2889625"/>
            <a:ext cx="3069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Qualitative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018" y="519545"/>
            <a:ext cx="8487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rial"/>
                <a:cs typeface="Arial"/>
              </a:rPr>
              <a:t>What is in there?</a:t>
            </a:r>
            <a:endParaRPr lang="en-US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13" y="2031121"/>
            <a:ext cx="746017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Use available independent sequences: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Conserved gene sets (for eukaryotes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  <a:hlinkClick r:id="rId2"/>
              </a:rPr>
              <a:t>http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  <a:hlinkClick r:id="rId2"/>
              </a:rPr>
              <a:t>://korflab.ucdavis.edu/Datasets/cegma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  <a:hlinkClick r:id="rId2"/>
              </a:rPr>
              <a:t>/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)</a:t>
            </a:r>
          </a:p>
          <a:p>
            <a:endParaRPr lang="en-US" sz="28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Sequences in public databases</a:t>
            </a:r>
          </a:p>
          <a:p>
            <a:endParaRPr lang="en-US" sz="2800" b="1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Independently assembled transcriptome 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018" y="519545"/>
            <a:ext cx="848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/>
                <a:cs typeface="Arial"/>
              </a:rPr>
              <a:t>De Novo Transcriptome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13" y="2031121"/>
            <a:ext cx="7460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We will use Trinity to assemble the transcriptome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192" y="4340916"/>
            <a:ext cx="61296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3366FF"/>
                </a:solidFill>
                <a:latin typeface="Arial"/>
                <a:cs typeface="Arial"/>
              </a:rPr>
              <a:t>http://</a:t>
            </a:r>
            <a:r>
              <a:rPr lang="en-US" sz="3000" dirty="0" err="1" smtClean="0">
                <a:solidFill>
                  <a:srgbClr val="3366FF"/>
                </a:solidFill>
                <a:latin typeface="Arial"/>
                <a:cs typeface="Arial"/>
              </a:rPr>
              <a:t>trinityrnaseq.sourceforge.net</a:t>
            </a:r>
            <a:r>
              <a:rPr lang="en-US" sz="3000" dirty="0" smtClean="0">
                <a:solidFill>
                  <a:srgbClr val="3366FF"/>
                </a:solidFill>
                <a:latin typeface="Arial"/>
                <a:cs typeface="Arial"/>
              </a:rPr>
              <a:t>/</a:t>
            </a:r>
            <a:endParaRPr lang="en-US" sz="3000" dirty="0">
              <a:solidFill>
                <a:srgbClr val="3366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018" y="519545"/>
            <a:ext cx="848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/>
                <a:cs typeface="Arial"/>
              </a:rPr>
              <a:t>RNA-</a:t>
            </a:r>
            <a:r>
              <a:rPr lang="en-US" sz="5400" b="1" dirty="0" err="1" smtClean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sz="5400" b="1" dirty="0" err="1" smtClean="0">
                <a:solidFill>
                  <a:schemeClr val="bg1"/>
                </a:solidFill>
                <a:latin typeface="Arial"/>
                <a:cs typeface="Arial"/>
              </a:rPr>
              <a:t>eq</a:t>
            </a:r>
            <a:r>
              <a:rPr lang="en-US" sz="5400" b="1" dirty="0" smtClean="0">
                <a:solidFill>
                  <a:schemeClr val="bg1"/>
                </a:solidFill>
                <a:latin typeface="Arial"/>
                <a:cs typeface="Arial"/>
              </a:rPr>
              <a:t> Data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13" y="3354560"/>
            <a:ext cx="746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Pick 1 file to run Trinity on it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6316" y="2031121"/>
            <a:ext cx="62713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cd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/scratch/cluster/weekly/username</a:t>
            </a:r>
          </a:p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ls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RNA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-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seq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/Raw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/</a:t>
            </a:r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2932" y="4315000"/>
            <a:ext cx="30381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outDir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=Trinity</a:t>
            </a:r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mkdir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-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p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$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outDir</a:t>
            </a:r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cd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outDir</a:t>
            </a:r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  <a:p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$ 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Trinity.pl</a:t>
            </a:r>
            <a:r>
              <a:rPr lang="en-US" sz="2800" dirty="0" smtClean="0">
                <a:solidFill>
                  <a:srgbClr val="00CC00"/>
                </a:solidFill>
                <a:latin typeface="Courrier"/>
                <a:cs typeface="Courrier"/>
              </a:rPr>
              <a:t> -</a:t>
            </a:r>
            <a:r>
              <a:rPr lang="en-US" sz="2800" dirty="0" err="1" smtClean="0">
                <a:solidFill>
                  <a:srgbClr val="00CC00"/>
                </a:solidFill>
                <a:latin typeface="Courrier"/>
                <a:cs typeface="Courrier"/>
              </a:rPr>
              <a:t>h</a:t>
            </a:r>
            <a:endParaRPr lang="en-US" sz="2800" dirty="0" smtClean="0">
              <a:solidFill>
                <a:srgbClr val="00CC00"/>
              </a:solidFill>
              <a:latin typeface="Courrier"/>
              <a:cs typeface="Cour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018" y="519545"/>
            <a:ext cx="8487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solidFill>
                  <a:schemeClr val="bg1"/>
                </a:solidFill>
                <a:latin typeface="Arial"/>
                <a:cs typeface="Arial"/>
              </a:rPr>
              <a:t>Cross validation</a:t>
            </a:r>
            <a:endParaRPr lang="en-US" sz="7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663" y="3069484"/>
            <a:ext cx="8284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Genome to transcriptome alignments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" y="81153"/>
            <a:ext cx="8132064" cy="66956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900000">
            <a:off x="2420372" y="3075057"/>
            <a:ext cx="430325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Transcript to genome alignments:</a:t>
            </a: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Where to look?</a:t>
            </a:r>
            <a:endParaRPr lang="en-US" sz="20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113" y="750434"/>
            <a:ext cx="38057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latin typeface="Arial"/>
                <a:cs typeface="Arial"/>
              </a:rPr>
              <a:t>Our Goal</a:t>
            </a:r>
            <a:endParaRPr lang="en-US" sz="66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795" y="2286000"/>
            <a:ext cx="7159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Get the best possible input for </a:t>
            </a:r>
            <a:r>
              <a:rPr lang="en-US" sz="4000" b="1" i="1" dirty="0" smtClean="0">
                <a:latin typeface="Arial"/>
                <a:cs typeface="Arial"/>
              </a:rPr>
              <a:t>de novo</a:t>
            </a:r>
            <a:r>
              <a:rPr lang="en-US" sz="4000" b="1" dirty="0" smtClean="0">
                <a:latin typeface="Arial"/>
                <a:cs typeface="Arial"/>
              </a:rPr>
              <a:t> assembler</a:t>
            </a:r>
            <a:endParaRPr lang="en-US" sz="4000" b="1" i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398" y="4054227"/>
            <a:ext cx="7159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F7F7F"/>
                </a:solidFill>
                <a:latin typeface="Arial"/>
                <a:cs typeface="Arial"/>
              </a:rPr>
              <a:t>Which data to use?</a:t>
            </a:r>
          </a:p>
          <a:p>
            <a:pPr algn="ctr"/>
            <a:r>
              <a:rPr lang="en-US" sz="2800" b="1" dirty="0" smtClean="0">
                <a:solidFill>
                  <a:srgbClr val="7F7F7F"/>
                </a:solidFill>
                <a:latin typeface="Arial"/>
                <a:cs typeface="Arial"/>
              </a:rPr>
              <a:t>All or selected lanes?</a:t>
            </a:r>
          </a:p>
          <a:p>
            <a:pPr algn="ctr"/>
            <a:r>
              <a:rPr lang="en-US" sz="2800" b="1" dirty="0" smtClean="0">
                <a:solidFill>
                  <a:srgbClr val="7F7F7F"/>
                </a:solidFill>
                <a:latin typeface="Arial"/>
                <a:cs typeface="Arial"/>
              </a:rPr>
              <a:t>Trimmed?</a:t>
            </a:r>
          </a:p>
          <a:p>
            <a:pPr algn="ctr"/>
            <a:r>
              <a:rPr lang="en-US" sz="2800" b="1" dirty="0" smtClean="0">
                <a:solidFill>
                  <a:srgbClr val="7F7F7F"/>
                </a:solidFill>
                <a:latin typeface="Arial"/>
                <a:cs typeface="Arial"/>
              </a:rPr>
              <a:t>Quality filtered?</a:t>
            </a:r>
            <a:endParaRPr lang="en-US" sz="280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/>
                <a:ea typeface="+mj-ea"/>
                <a:cs typeface="Arial Black"/>
              </a:rPr>
              <a:t>Network view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/>
              <a:ea typeface="+mj-ea"/>
              <a:cs typeface="Arial Blac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33" y="88900"/>
            <a:ext cx="5974334" cy="66951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667528">
            <a:off x="5475870" y="4752389"/>
            <a:ext cx="26123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Global alignment view highlights conflicts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7033" y="6292334"/>
            <a:ext cx="365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Riba-Grognuz et al. (2011) Bioinformatics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" y="87249"/>
            <a:ext cx="8177022" cy="6683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4" y="274638"/>
            <a:ext cx="8705272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/>
                <a:cs typeface="Arial Black"/>
              </a:rPr>
              <a:t>Assembly graphs</a:t>
            </a:r>
            <a:endParaRPr lang="en-US" sz="4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25411" y="2917964"/>
            <a:ext cx="1073150" cy="10731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48084" y="2917964"/>
            <a:ext cx="1073150" cy="10731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70757" y="2917964"/>
            <a:ext cx="1073150" cy="10731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93429" y="2917964"/>
            <a:ext cx="1073150" cy="10731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2211" y="2250244"/>
            <a:ext cx="1415622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Contig 1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3235" y="2250244"/>
            <a:ext cx="1501132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Contig  2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9769" y="2250244"/>
            <a:ext cx="1415622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Contig 3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10793" y="2250244"/>
            <a:ext cx="1415622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Contig 4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4" y="274638"/>
            <a:ext cx="8705272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/>
                <a:cs typeface="Arial Black"/>
              </a:rPr>
              <a:t>Circle size = Contig size</a:t>
            </a:r>
            <a:endParaRPr lang="en-US" sz="4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25411" y="2651264"/>
            <a:ext cx="1524000" cy="1524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5084" y="2968764"/>
            <a:ext cx="889000" cy="889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89757" y="2524264"/>
            <a:ext cx="1778000" cy="1778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93429" y="2876689"/>
            <a:ext cx="1073150" cy="10731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7811" y="1958144"/>
            <a:ext cx="1159392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12Mpb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8835" y="1958144"/>
            <a:ext cx="988221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7Mbp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569" y="1958144"/>
            <a:ext cx="1159392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14Mbp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8593" y="1958144"/>
            <a:ext cx="988221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8Mbp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/>
          <p:cNvGrpSpPr/>
          <p:nvPr/>
        </p:nvGrpSpPr>
        <p:grpSpPr>
          <a:xfrm>
            <a:off x="3969981" y="3349764"/>
            <a:ext cx="890588" cy="127000"/>
            <a:chOff x="2255199" y="5413988"/>
            <a:chExt cx="890588" cy="127000"/>
          </a:xfrm>
        </p:grpSpPr>
        <p:cxnSp>
          <p:nvCxnSpPr>
            <p:cNvPr id="37" name="Straight Connector 36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9"/>
          <p:cNvGrpSpPr/>
          <p:nvPr/>
        </p:nvGrpSpPr>
        <p:grpSpPr>
          <a:xfrm>
            <a:off x="6019961" y="3349764"/>
            <a:ext cx="890588" cy="127000"/>
            <a:chOff x="2255199" y="5413988"/>
            <a:chExt cx="890588" cy="127000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2624818" y="3349764"/>
            <a:ext cx="890588" cy="127000"/>
            <a:chOff x="2255199" y="5413988"/>
            <a:chExt cx="890588" cy="127000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/>
                <a:cs typeface="Arial Black"/>
              </a:rPr>
              <a:t>Connect by scaffold</a:t>
            </a:r>
            <a:endParaRPr lang="en-US" sz="4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25411" y="2651264"/>
            <a:ext cx="1524000" cy="1524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5084" y="2968764"/>
            <a:ext cx="889000" cy="889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89757" y="2524264"/>
            <a:ext cx="1778000" cy="1778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93429" y="2876689"/>
            <a:ext cx="1073150" cy="10731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8901" y="3937139"/>
            <a:ext cx="846055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GAP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7368" y="3937139"/>
            <a:ext cx="846055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GAP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3798" y="3937139"/>
            <a:ext cx="846055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GAP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64" name="Right Triangle 63"/>
          <p:cNvSpPr/>
          <p:nvPr/>
        </p:nvSpPr>
        <p:spPr>
          <a:xfrm rot="13500000">
            <a:off x="6577408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/>
          <p:cNvSpPr/>
          <p:nvPr/>
        </p:nvSpPr>
        <p:spPr>
          <a:xfrm rot="13500000">
            <a:off x="4387728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/>
          <p:cNvSpPr/>
          <p:nvPr/>
        </p:nvSpPr>
        <p:spPr>
          <a:xfrm rot="13500000">
            <a:off x="3090129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lock Arc 64"/>
          <p:cNvSpPr/>
          <p:nvPr/>
        </p:nvSpPr>
        <p:spPr>
          <a:xfrm>
            <a:off x="5410200" y="2195581"/>
            <a:ext cx="1982126" cy="1623323"/>
          </a:xfrm>
          <a:prstGeom prst="blockArc">
            <a:avLst>
              <a:gd name="adj1" fmla="val 10800000"/>
              <a:gd name="adj2" fmla="val 21228005"/>
              <a:gd name="adj3" fmla="val 5769"/>
            </a:avLst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lock Arc 63"/>
          <p:cNvSpPr/>
          <p:nvPr/>
        </p:nvSpPr>
        <p:spPr>
          <a:xfrm>
            <a:off x="2029266" y="2195582"/>
            <a:ext cx="1707568" cy="1700282"/>
          </a:xfrm>
          <a:prstGeom prst="blockArc">
            <a:avLst>
              <a:gd name="adj1" fmla="val 10800000"/>
              <a:gd name="adj2" fmla="val 21228005"/>
              <a:gd name="adj3" fmla="val 5769"/>
            </a:avLst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3969981" y="3349764"/>
            <a:ext cx="890588" cy="127000"/>
            <a:chOff x="2255199" y="5413988"/>
            <a:chExt cx="890588" cy="127000"/>
          </a:xfrm>
        </p:grpSpPr>
        <p:cxnSp>
          <p:nvCxnSpPr>
            <p:cNvPr id="37" name="Straight Connector 36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9"/>
          <p:cNvGrpSpPr/>
          <p:nvPr/>
        </p:nvGrpSpPr>
        <p:grpSpPr>
          <a:xfrm>
            <a:off x="6019961" y="3349764"/>
            <a:ext cx="890588" cy="127000"/>
            <a:chOff x="2255199" y="5413988"/>
            <a:chExt cx="890588" cy="127000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2624818" y="3349764"/>
            <a:ext cx="890588" cy="127000"/>
            <a:chOff x="2255199" y="5413988"/>
            <a:chExt cx="890588" cy="127000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/>
                <a:cs typeface="Arial Black"/>
              </a:rPr>
              <a:t>Connect by transcript</a:t>
            </a:r>
            <a:endParaRPr lang="en-US" sz="4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25411" y="2651264"/>
            <a:ext cx="1524000" cy="1524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5084" y="2968764"/>
            <a:ext cx="889000" cy="889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89757" y="2524264"/>
            <a:ext cx="1778000" cy="1778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93429" y="2876689"/>
            <a:ext cx="1073150" cy="10731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2266" y="1574800"/>
            <a:ext cx="1967205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Transcript A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81558" y="1574800"/>
            <a:ext cx="1967205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Transcript B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67" name="Right Triangle 66"/>
          <p:cNvSpPr/>
          <p:nvPr/>
        </p:nvSpPr>
        <p:spPr>
          <a:xfrm rot="13500000">
            <a:off x="6577408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Triangle 67"/>
          <p:cNvSpPr/>
          <p:nvPr/>
        </p:nvSpPr>
        <p:spPr>
          <a:xfrm rot="13500000">
            <a:off x="4387728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Triangle 68"/>
          <p:cNvSpPr/>
          <p:nvPr/>
        </p:nvSpPr>
        <p:spPr>
          <a:xfrm rot="13500000">
            <a:off x="3090129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4946143" y="4749800"/>
            <a:ext cx="1162705" cy="33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Block Arc 63"/>
          <p:cNvSpPr/>
          <p:nvPr/>
        </p:nvSpPr>
        <p:spPr>
          <a:xfrm>
            <a:off x="2029266" y="2195582"/>
            <a:ext cx="1707568" cy="1700282"/>
          </a:xfrm>
          <a:prstGeom prst="blockArc">
            <a:avLst>
              <a:gd name="adj1" fmla="val 10800000"/>
              <a:gd name="adj2" fmla="val 21228005"/>
              <a:gd name="adj3" fmla="val 5769"/>
            </a:avLst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2624818" y="3349764"/>
            <a:ext cx="890588" cy="127000"/>
            <a:chOff x="2255199" y="5413988"/>
            <a:chExt cx="890588" cy="127000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/>
                <a:cs typeface="Arial Black"/>
              </a:rPr>
              <a:t>What does this mean?</a:t>
            </a:r>
            <a:endParaRPr lang="en-US" sz="4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25411" y="2651264"/>
            <a:ext cx="1524000" cy="1524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5084" y="2968764"/>
            <a:ext cx="889000" cy="889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2266" y="1574800"/>
            <a:ext cx="1967205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Transcript A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9614" y="4749800"/>
            <a:ext cx="4256086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108848" y="4749800"/>
            <a:ext cx="1915204" cy="330200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81516" y="4749800"/>
            <a:ext cx="254531" cy="330200"/>
          </a:xfrm>
          <a:prstGeom prst="rect">
            <a:avLst/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325411" y="4737100"/>
            <a:ext cx="183686" cy="330200"/>
          </a:xfrm>
          <a:prstGeom prst="rect">
            <a:avLst/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1" idx="3"/>
            <a:endCxn id="70" idx="1"/>
          </p:cNvCxnSpPr>
          <p:nvPr/>
        </p:nvCxnSpPr>
        <p:spPr>
          <a:xfrm>
            <a:off x="1509097" y="4902200"/>
            <a:ext cx="5872419" cy="12700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21384" y="5295900"/>
            <a:ext cx="3352200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Arial"/>
                <a:cs typeface="Arial"/>
              </a:rPr>
              <a:t>Exons of Transcript A</a:t>
            </a:r>
            <a:endParaRPr lang="en-US"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12048" y="4749800"/>
            <a:ext cx="549299" cy="330200"/>
          </a:xfrm>
          <a:prstGeom prst="rect">
            <a:avLst/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29266" y="4737100"/>
            <a:ext cx="254531" cy="330200"/>
          </a:xfrm>
          <a:prstGeom prst="rect">
            <a:avLst/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624818" y="4737100"/>
            <a:ext cx="617365" cy="330200"/>
          </a:xfrm>
          <a:prstGeom prst="rect">
            <a:avLst/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50831" y="4737100"/>
            <a:ext cx="75675" cy="330200"/>
          </a:xfrm>
          <a:prstGeom prst="rect">
            <a:avLst/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51486" y="4737100"/>
            <a:ext cx="254531" cy="330200"/>
          </a:xfrm>
          <a:prstGeom prst="rect">
            <a:avLst/>
          </a:prstGeom>
          <a:solidFill>
            <a:srgbClr val="FF6600"/>
          </a:solidFill>
          <a:ln>
            <a:solidFill>
              <a:srgbClr val="8B4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795540" y="5295900"/>
            <a:ext cx="1330112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Contigs</a:t>
            </a:r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174743" y="5295900"/>
            <a:ext cx="783237" cy="461665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Gap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7" name="Right Triangle 86"/>
          <p:cNvSpPr/>
          <p:nvPr/>
        </p:nvSpPr>
        <p:spPr>
          <a:xfrm rot="13500000">
            <a:off x="3090129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lock Arc 64"/>
          <p:cNvSpPr/>
          <p:nvPr/>
        </p:nvSpPr>
        <p:spPr>
          <a:xfrm>
            <a:off x="5410200" y="2195581"/>
            <a:ext cx="1982126" cy="1623323"/>
          </a:xfrm>
          <a:prstGeom prst="blockArc">
            <a:avLst>
              <a:gd name="adj1" fmla="val 10800000"/>
              <a:gd name="adj2" fmla="val 21228005"/>
              <a:gd name="adj3" fmla="val 5769"/>
            </a:avLst>
          </a:prstGeom>
          <a:solidFill>
            <a:srgbClr val="75D6FF"/>
          </a:solidFill>
          <a:ln>
            <a:solidFill>
              <a:srgbClr val="75D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lock Arc 63"/>
          <p:cNvSpPr/>
          <p:nvPr/>
        </p:nvSpPr>
        <p:spPr>
          <a:xfrm>
            <a:off x="2029266" y="2195582"/>
            <a:ext cx="1707568" cy="1700282"/>
          </a:xfrm>
          <a:prstGeom prst="blockArc">
            <a:avLst>
              <a:gd name="adj1" fmla="val 10800000"/>
              <a:gd name="adj2" fmla="val 21228005"/>
              <a:gd name="adj3" fmla="val 5769"/>
            </a:avLst>
          </a:prstGeom>
          <a:solidFill>
            <a:srgbClr val="D01B3B"/>
          </a:solidFill>
          <a:ln>
            <a:solidFill>
              <a:srgbClr val="B121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3969981" y="3349764"/>
            <a:ext cx="890588" cy="127000"/>
            <a:chOff x="2255199" y="5413988"/>
            <a:chExt cx="890588" cy="127000"/>
          </a:xfrm>
        </p:grpSpPr>
        <p:cxnSp>
          <p:nvCxnSpPr>
            <p:cNvPr id="37" name="Straight Connector 36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9"/>
          <p:cNvGrpSpPr/>
          <p:nvPr/>
        </p:nvGrpSpPr>
        <p:grpSpPr>
          <a:xfrm>
            <a:off x="6019961" y="3349764"/>
            <a:ext cx="890588" cy="127000"/>
            <a:chOff x="2255199" y="5413988"/>
            <a:chExt cx="890588" cy="127000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2624818" y="3349764"/>
            <a:ext cx="890588" cy="127000"/>
            <a:chOff x="2255199" y="5413988"/>
            <a:chExt cx="890588" cy="127000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2192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414742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340659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26657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785157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93332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007406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859240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488825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711074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636991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562908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081493" y="5476694"/>
              <a:ext cx="127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/>
                <a:cs typeface="Arial Black"/>
              </a:rPr>
              <a:t>Color by strand</a:t>
            </a:r>
            <a:endParaRPr lang="en-US" sz="4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25411" y="2651264"/>
            <a:ext cx="1524000" cy="1524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5084" y="2968764"/>
            <a:ext cx="889000" cy="889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89757" y="2524264"/>
            <a:ext cx="1778000" cy="17780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93429" y="2876689"/>
            <a:ext cx="1073150" cy="107315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5098" y="1364584"/>
            <a:ext cx="1074633" cy="830997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D01B3B"/>
                </a:solidFill>
                <a:latin typeface="Arial"/>
                <a:cs typeface="Arial"/>
              </a:rPr>
              <a:t>+ +</a:t>
            </a:r>
            <a:endParaRPr lang="en-US" sz="4800" b="1" dirty="0">
              <a:solidFill>
                <a:srgbClr val="D01B3B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59937" y="1364584"/>
            <a:ext cx="765654" cy="830997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66CCFF"/>
                </a:solidFill>
                <a:latin typeface="Arial"/>
                <a:cs typeface="Arial"/>
              </a:rPr>
              <a:t>- -</a:t>
            </a:r>
            <a:endParaRPr lang="en-US" sz="4800" b="1" dirty="0">
              <a:solidFill>
                <a:srgbClr val="66CCFF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06944" y="5003800"/>
            <a:ext cx="1330112" cy="830997"/>
          </a:xfrm>
          <a:prstGeom prst="rect">
            <a:avLst/>
          </a:prstGeom>
          <a:effectLst>
            <a:outerShdw blurRad="50800" dist="254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660066"/>
                </a:solidFill>
                <a:latin typeface="Arial"/>
                <a:cs typeface="Arial"/>
              </a:rPr>
              <a:t>(+ -)</a:t>
            </a:r>
            <a:endParaRPr lang="en-US" sz="4800" b="1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68" name="Right Triangle 67"/>
          <p:cNvSpPr/>
          <p:nvPr/>
        </p:nvSpPr>
        <p:spPr>
          <a:xfrm rot="13500000">
            <a:off x="6577408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Triangle 68"/>
          <p:cNvSpPr/>
          <p:nvPr/>
        </p:nvSpPr>
        <p:spPr>
          <a:xfrm rot="13500000">
            <a:off x="4387728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/>
          <p:cNvSpPr/>
          <p:nvPr/>
        </p:nvSpPr>
        <p:spPr>
          <a:xfrm rot="13500000">
            <a:off x="3090129" y="3331011"/>
            <a:ext cx="172035" cy="172035"/>
          </a:xfrm>
          <a:prstGeom prst="rt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/>
                <a:ea typeface="+mj-ea"/>
                <a:cs typeface="Arial Black"/>
              </a:rPr>
              <a:t>Network view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/>
              <a:ea typeface="+mj-ea"/>
              <a:cs typeface="Arial Blac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5022"/>
            <a:ext cx="8178800" cy="566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" y="2150979"/>
            <a:ext cx="783209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/>
        </p:nvGraphicFramePr>
        <p:xfrm>
          <a:off x="1063381" y="1402832"/>
          <a:ext cx="6578600" cy="4249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49174" y="3343036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36%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1574" y="4373602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65142" y="3062604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23%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SolenopsisInvicta5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b="9819"/>
          <a:stretch>
            <a:fillRect/>
          </a:stretch>
        </p:blipFill>
        <p:spPr>
          <a:xfrm>
            <a:off x="4880011" y="2477658"/>
            <a:ext cx="4071524" cy="25261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04617" y="5015353"/>
            <a:ext cx="268892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BC6507"/>
                </a:solidFill>
              </a:rPr>
              <a:t>Solenopsis invicta</a:t>
            </a:r>
          </a:p>
          <a:p>
            <a:pPr algn="ctr"/>
            <a:r>
              <a:rPr lang="en-US" sz="1600" dirty="0" smtClean="0">
                <a:solidFill>
                  <a:srgbClr val="BC6507"/>
                </a:solidFill>
              </a:rPr>
              <a:t>© Alex Wild</a:t>
            </a:r>
            <a:endParaRPr lang="en-US" sz="1600" dirty="0">
              <a:solidFill>
                <a:srgbClr val="BC650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4081" y="300179"/>
            <a:ext cx="43558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latin typeface="Arial"/>
                <a:cs typeface="Arial"/>
              </a:rPr>
              <a:t>We expect</a:t>
            </a:r>
            <a:endParaRPr lang="en-US" sz="66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1627" y="1858430"/>
            <a:ext cx="140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F00"/>
                </a:solidFill>
                <a:latin typeface="Arial"/>
                <a:cs typeface="Arial"/>
              </a:rPr>
              <a:t>Unique</a:t>
            </a:r>
            <a:endParaRPr lang="en-US" sz="2800" b="1" dirty="0">
              <a:solidFill>
                <a:srgbClr val="008F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52336" y="5038443"/>
            <a:ext cx="2945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2600"/>
                </a:solidFill>
                <a:latin typeface="Arial"/>
                <a:cs typeface="Arial"/>
              </a:rPr>
              <a:t>Moderately </a:t>
            </a:r>
          </a:p>
          <a:p>
            <a:pPr algn="ctr"/>
            <a:r>
              <a:rPr lang="en-US" sz="2800" b="1" dirty="0" smtClean="0">
                <a:solidFill>
                  <a:srgbClr val="FF2600"/>
                </a:solidFill>
                <a:latin typeface="Arial"/>
                <a:cs typeface="Arial"/>
              </a:rPr>
              <a:t>repetitive</a:t>
            </a:r>
            <a:endParaRPr lang="en-US" sz="2800" b="1" dirty="0">
              <a:solidFill>
                <a:srgbClr val="FF26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694" y="1627530"/>
            <a:ext cx="1781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7C00"/>
                </a:solidFill>
                <a:latin typeface="Arial"/>
                <a:cs typeface="Arial"/>
              </a:rPr>
              <a:t>Highly </a:t>
            </a:r>
          </a:p>
          <a:p>
            <a:pPr algn="ctr"/>
            <a:r>
              <a:rPr lang="en-US" sz="2800" b="1" dirty="0" smtClean="0">
                <a:solidFill>
                  <a:srgbClr val="FF7C00"/>
                </a:solidFill>
                <a:latin typeface="Arial"/>
                <a:cs typeface="Arial"/>
              </a:rPr>
              <a:t>repetitive</a:t>
            </a:r>
            <a:endParaRPr lang="en-US" sz="2800" b="1" dirty="0">
              <a:solidFill>
                <a:srgbClr val="FF7C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95" y="2274626"/>
            <a:ext cx="2801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$ DNA-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seq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/Quality</a:t>
            </a:r>
            <a:endParaRPr lang="en-US" sz="2000" dirty="0">
              <a:solidFill>
                <a:srgbClr val="1FE716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495" y="1032947"/>
            <a:ext cx="2647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ls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 DNA-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seq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/Raw</a:t>
            </a:r>
            <a:endParaRPr lang="en-US" sz="2000" dirty="0">
              <a:solidFill>
                <a:srgbClr val="1FE716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495" y="288997"/>
            <a:ext cx="7777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Input Files (subsets of hi-</a:t>
            </a:r>
            <a:r>
              <a:rPr lang="en-US" sz="3600" b="1" dirty="0" err="1" smtClean="0">
                <a:solidFill>
                  <a:schemeClr val="bg1"/>
                </a:solidFill>
                <a:latin typeface="Arial"/>
                <a:cs typeface="Arial"/>
              </a:rPr>
              <a:t>seq</a:t>
            </a: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 lane)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95" y="1530676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Output directory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95" y="2772355"/>
            <a:ext cx="413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Arial"/>
                <a:cs typeface="Arial"/>
              </a:rPr>
              <a:t>FastQC</a:t>
            </a: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 command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495" y="3516305"/>
            <a:ext cx="8034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fastqc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 -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o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 DNA-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seq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/Quality file1.fastq file2.fastq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95" y="4757984"/>
            <a:ext cx="170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dirty="0" err="1" smtClean="0">
                <a:solidFill>
                  <a:srgbClr val="1FE716"/>
                </a:solidFill>
                <a:latin typeface="Courier"/>
                <a:cs typeface="Courier"/>
              </a:rPr>
              <a:t>fastqc</a:t>
            </a:r>
            <a:r>
              <a:rPr lang="en-US" dirty="0" smtClean="0">
                <a:solidFill>
                  <a:srgbClr val="1FE716"/>
                </a:solidFill>
                <a:latin typeface="Courier"/>
                <a:cs typeface="Courier"/>
              </a:rPr>
              <a:t> -</a:t>
            </a:r>
            <a:r>
              <a:rPr lang="en-US" dirty="0" err="1" smtClean="0">
                <a:solidFill>
                  <a:srgbClr val="1FE716"/>
                </a:solidFill>
                <a:latin typeface="Courier"/>
                <a:cs typeface="Courier"/>
              </a:rPr>
              <a:t>h</a:t>
            </a:r>
            <a:endParaRPr lang="en-US" dirty="0" smtClean="0">
              <a:solidFill>
                <a:srgbClr val="1FE716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495" y="4014034"/>
            <a:ext cx="326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Find out more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495" y="5968885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FE716"/>
                </a:solidFill>
                <a:latin typeface="Courier"/>
                <a:cs typeface="Courier"/>
              </a:rPr>
              <a:t>e.g. –</a:t>
            </a:r>
            <a:r>
              <a:rPr lang="en-US" dirty="0" err="1" smtClean="0">
                <a:solidFill>
                  <a:srgbClr val="1FE716"/>
                </a:solidFill>
                <a:latin typeface="Courier"/>
                <a:cs typeface="Courier"/>
              </a:rPr>
              <a:t>noextract</a:t>
            </a:r>
            <a:r>
              <a:rPr lang="en-US" dirty="0" smtClean="0">
                <a:solidFill>
                  <a:srgbClr val="1FE716"/>
                </a:solidFill>
                <a:latin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495" y="5224935"/>
            <a:ext cx="498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Use options if needed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017" y="3856574"/>
            <a:ext cx="2647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ls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 DNA-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seq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/Raw</a:t>
            </a:r>
            <a:endParaRPr lang="en-US" sz="2000" dirty="0">
              <a:solidFill>
                <a:srgbClr val="1FE716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827" y="288997"/>
            <a:ext cx="731635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Input Files</a:t>
            </a:r>
          </a:p>
          <a:p>
            <a:pPr algn="ctr"/>
            <a:r>
              <a:rPr lang="en-US" sz="3600" b="1" dirty="0" smtClean="0">
                <a:solidFill>
                  <a:srgbClr val="7F7F7F"/>
                </a:solidFill>
                <a:latin typeface="Arial"/>
                <a:cs typeface="Arial"/>
              </a:rPr>
              <a:t>Subsets of </a:t>
            </a:r>
            <a:r>
              <a:rPr lang="en-US" sz="3600" b="1" dirty="0" err="1" smtClean="0">
                <a:solidFill>
                  <a:srgbClr val="7F7F7F"/>
                </a:solidFill>
                <a:latin typeface="Arial"/>
                <a:cs typeface="Arial"/>
              </a:rPr>
              <a:t>Illumina</a:t>
            </a:r>
            <a:r>
              <a:rPr lang="en-US" sz="3600" b="1" dirty="0" smtClean="0">
                <a:solidFill>
                  <a:srgbClr val="7F7F7F"/>
                </a:solidFill>
                <a:latin typeface="Arial"/>
                <a:cs typeface="Arial"/>
              </a:rPr>
              <a:t> Hi-</a:t>
            </a:r>
            <a:r>
              <a:rPr lang="en-US" sz="3600" b="1" dirty="0" err="1" smtClean="0">
                <a:solidFill>
                  <a:srgbClr val="7F7F7F"/>
                </a:solidFill>
                <a:latin typeface="Arial"/>
                <a:cs typeface="Arial"/>
              </a:rPr>
              <a:t>Seq</a:t>
            </a:r>
            <a:r>
              <a:rPr lang="en-US" sz="3600" b="1" dirty="0" smtClean="0">
                <a:solidFill>
                  <a:srgbClr val="7F7F7F"/>
                </a:solidFill>
                <a:latin typeface="Arial"/>
                <a:cs typeface="Arial"/>
              </a:rPr>
              <a:t> lanes</a:t>
            </a:r>
            <a:endParaRPr lang="en-US" sz="360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017" y="3077666"/>
            <a:ext cx="221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Raw data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9561" y="3856574"/>
            <a:ext cx="24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$ 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ls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 DNA-</a:t>
            </a:r>
            <a:r>
              <a:rPr lang="en-US" sz="2000" dirty="0" err="1" smtClean="0">
                <a:solidFill>
                  <a:srgbClr val="1FE716"/>
                </a:solidFill>
                <a:latin typeface="Courier"/>
                <a:cs typeface="Courier"/>
              </a:rPr>
              <a:t>seq</a:t>
            </a:r>
            <a:r>
              <a:rPr lang="en-US" sz="2000" dirty="0" smtClean="0">
                <a:solidFill>
                  <a:srgbClr val="1FE716"/>
                </a:solidFill>
                <a:latin typeface="Courier"/>
                <a:cs typeface="Courier"/>
              </a:rPr>
              <a:t>/Nr</a:t>
            </a:r>
            <a:endParaRPr lang="en-US" sz="2000" dirty="0">
              <a:solidFill>
                <a:srgbClr val="1FE716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9561" y="3077666"/>
            <a:ext cx="45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Non-redundant data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8128" y="288997"/>
            <a:ext cx="7007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/>
                <a:cs typeface="Arial"/>
              </a:rPr>
              <a:t>Launch </a:t>
            </a:r>
            <a:r>
              <a:rPr lang="en-US" sz="7200" b="1" dirty="0" err="1" smtClean="0">
                <a:solidFill>
                  <a:schemeClr val="bg1"/>
                </a:solidFill>
                <a:latin typeface="Arial"/>
                <a:cs typeface="Arial"/>
              </a:rPr>
              <a:t>FastQC</a:t>
            </a:r>
            <a:endParaRPr lang="en-US" sz="72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1858" y="2043545"/>
            <a:ext cx="7122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Process raw data</a:t>
            </a:r>
          </a:p>
          <a:p>
            <a:pPr marL="742950" indent="-742950">
              <a:buAutoNum type="arabicParenR"/>
            </a:pP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Process non-redundant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6-05 at 11.29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" y="0"/>
            <a:ext cx="910222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1799</Words>
  <Application>Microsoft Macintosh PowerPoint</Application>
  <PresentationFormat>On-screen Show (4:3)</PresentationFormat>
  <Paragraphs>294</Paragraphs>
  <Slides>60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Assembly graphs</vt:lpstr>
      <vt:lpstr>Circle size = Contig size</vt:lpstr>
      <vt:lpstr>Connect by scaffold</vt:lpstr>
      <vt:lpstr>Connect by transcript</vt:lpstr>
      <vt:lpstr>What does this mean?</vt:lpstr>
      <vt:lpstr>Color by strand</vt:lpstr>
      <vt:lpstr>Slide 58</vt:lpstr>
      <vt:lpstr>Slide 59</vt:lpstr>
      <vt:lpstr>Slide 60</vt:lpstr>
    </vt:vector>
  </TitlesOfParts>
  <Company>UNIL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Oksana Riba Grognuz</dc:creator>
  <cp:lastModifiedBy>Oksana Riba Grognuz</cp:lastModifiedBy>
  <cp:revision>119</cp:revision>
  <dcterms:created xsi:type="dcterms:W3CDTF">2012-06-08T11:37:26Z</dcterms:created>
  <dcterms:modified xsi:type="dcterms:W3CDTF">2012-06-08T22:18:41Z</dcterms:modified>
</cp:coreProperties>
</file>