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77" r:id="rId2"/>
  </p:sldMasterIdLst>
  <p:notesMasterIdLst>
    <p:notesMasterId r:id="rId21"/>
  </p:notesMasterIdLst>
  <p:handoutMasterIdLst>
    <p:handoutMasterId r:id="rId22"/>
  </p:handoutMasterIdLst>
  <p:sldIdLst>
    <p:sldId id="268" r:id="rId3"/>
    <p:sldId id="445" r:id="rId4"/>
    <p:sldId id="444" r:id="rId5"/>
    <p:sldId id="442" r:id="rId6"/>
    <p:sldId id="446" r:id="rId7"/>
    <p:sldId id="447" r:id="rId8"/>
    <p:sldId id="448" r:id="rId9"/>
    <p:sldId id="427" r:id="rId10"/>
    <p:sldId id="428" r:id="rId11"/>
    <p:sldId id="430" r:id="rId12"/>
    <p:sldId id="436" r:id="rId13"/>
    <p:sldId id="432" r:id="rId14"/>
    <p:sldId id="429" r:id="rId15"/>
    <p:sldId id="439" r:id="rId16"/>
    <p:sldId id="440" r:id="rId17"/>
    <p:sldId id="438" r:id="rId18"/>
    <p:sldId id="437" r:id="rId19"/>
    <p:sldId id="441" r:id="rId20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000000"/>
    <a:srgbClr val="F6FF00"/>
    <a:srgbClr val="BD0002"/>
    <a:srgbClr val="595959"/>
    <a:srgbClr val="C4BD97"/>
    <a:srgbClr val="77933C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9420" autoAdjust="0"/>
  </p:normalViewPr>
  <p:slideViewPr>
    <p:cSldViewPr snapToObjects="1">
      <p:cViewPr varScale="1">
        <p:scale>
          <a:sx n="107" d="100"/>
          <a:sy n="107" d="100"/>
        </p:scale>
        <p:origin x="-6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1" d="100"/>
        <a:sy n="201" d="100"/>
      </p:scale>
      <p:origin x="0" y="0"/>
    </p:cViewPr>
  </p:sorterViewPr>
  <p:notesViewPr>
    <p:cSldViewPr snapToGrid="0" snapToObjects="1">
      <p:cViewPr varScale="1">
        <p:scale>
          <a:sx n="115" d="100"/>
          <a:sy n="115" d="100"/>
        </p:scale>
        <p:origin x="-3072" y="-104"/>
      </p:cViewPr>
      <p:guideLst>
        <p:guide orient="horz" pos="2880"/>
        <p:guide pos="2160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77A860AA-219C-5648-9FB2-97B2F0D64644}" type="datetime1">
              <a:rPr lang="es-ES_tradnl"/>
              <a:pPr>
                <a:defRPr/>
              </a:pPr>
              <a:t>6/21/12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068EB101-9658-CA42-8C06-B0C0F1FCC3B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230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3D035191-F311-1F40-8C98-2187D4D6F6A7}" type="datetime1">
              <a:rPr lang="es-ES_tradnl"/>
              <a:pPr>
                <a:defRPr/>
              </a:pPr>
              <a:t>6/21/12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dirty="0" err="1"/>
              <a:t>Haga</a:t>
            </a:r>
            <a:r>
              <a:rPr lang="nl-NL" noProof="0" dirty="0"/>
              <a:t> </a:t>
            </a:r>
            <a:r>
              <a:rPr lang="nl-NL" noProof="0" dirty="0" err="1"/>
              <a:t>clic</a:t>
            </a:r>
            <a:r>
              <a:rPr lang="nl-NL" noProof="0" dirty="0"/>
              <a:t> para </a:t>
            </a:r>
            <a:r>
              <a:rPr lang="nl-NL" noProof="0" dirty="0" err="1"/>
              <a:t>modificar</a:t>
            </a:r>
            <a:r>
              <a:rPr lang="nl-NL" noProof="0" dirty="0"/>
              <a:t> el </a:t>
            </a:r>
            <a:r>
              <a:rPr lang="nl-NL" noProof="0" dirty="0" err="1"/>
              <a:t>estilo</a:t>
            </a:r>
            <a:r>
              <a:rPr lang="nl-NL" noProof="0" dirty="0"/>
              <a:t> de </a:t>
            </a:r>
            <a:r>
              <a:rPr lang="nl-NL" noProof="0" dirty="0" err="1"/>
              <a:t>texto</a:t>
            </a:r>
            <a:r>
              <a:rPr lang="nl-NL" noProof="0" dirty="0"/>
              <a:t> del </a:t>
            </a:r>
            <a:r>
              <a:rPr lang="nl-NL" noProof="0" dirty="0" err="1"/>
              <a:t>patrón</a:t>
            </a:r>
            <a:endParaRPr lang="nl-NL" noProof="0" dirty="0"/>
          </a:p>
          <a:p>
            <a:pPr lvl="1"/>
            <a:r>
              <a:rPr lang="nl-NL" noProof="0" dirty="0" err="1"/>
              <a:t>Segundo</a:t>
            </a:r>
            <a:r>
              <a:rPr lang="nl-NL" noProof="0" dirty="0"/>
              <a:t> </a:t>
            </a:r>
            <a:r>
              <a:rPr lang="nl-NL" noProof="0" dirty="0" err="1"/>
              <a:t>nivel</a:t>
            </a:r>
            <a:endParaRPr lang="nl-NL" noProof="0" dirty="0"/>
          </a:p>
          <a:p>
            <a:pPr lvl="2"/>
            <a:r>
              <a:rPr lang="nl-NL" noProof="0" dirty="0" err="1"/>
              <a:t>Tercer</a:t>
            </a:r>
            <a:r>
              <a:rPr lang="nl-NL" noProof="0" dirty="0"/>
              <a:t> </a:t>
            </a:r>
            <a:r>
              <a:rPr lang="nl-NL" noProof="0" dirty="0" err="1"/>
              <a:t>nivel</a:t>
            </a:r>
            <a:endParaRPr lang="nl-NL" noProof="0" dirty="0"/>
          </a:p>
          <a:p>
            <a:pPr lvl="3"/>
            <a:r>
              <a:rPr lang="nl-NL" noProof="0" dirty="0"/>
              <a:t>Cuarto </a:t>
            </a:r>
            <a:r>
              <a:rPr lang="nl-NL" noProof="0" dirty="0" err="1"/>
              <a:t>nivel</a:t>
            </a:r>
            <a:endParaRPr lang="nl-NL" noProof="0" dirty="0"/>
          </a:p>
          <a:p>
            <a:pPr lvl="4"/>
            <a:r>
              <a:rPr lang="nl-NL" noProof="0" dirty="0"/>
              <a:t>Quinto </a:t>
            </a:r>
            <a:r>
              <a:rPr lang="nl-NL" noProof="0" dirty="0" err="1"/>
              <a:t>nivel</a:t>
            </a:r>
            <a:endParaRPr lang="es-ES_tradnl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75499835-EB01-6042-9E37-F7586FCBC40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59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1pPr>
    <a:lvl2pPr marL="6286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0858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5430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00250" indent="-171450" algn="l" defTabSz="457200" rtl="0" eaLnBrk="0" fontAlgn="base" hangingPunct="0">
      <a:spcBef>
        <a:spcPct val="300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351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904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904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Because the </a:t>
            </a:r>
            <a:r>
              <a:rPr lang="en-US" dirty="0" err="1" smtClean="0"/>
              <a:t>Phred</a:t>
            </a:r>
            <a:r>
              <a:rPr lang="en-US" dirty="0" smtClean="0"/>
              <a:t> scale is -10 * log(1-p), a value of 10 indicates a 1 in 10 chance of error, while a 100 indicates a 1 in 10^10 chance. The GATK values can grow very large when lots of NGS data is used to call.</a:t>
            </a:r>
          </a:p>
          <a:p>
            <a:r>
              <a:rPr lang="en-US" dirty="0" smtClean="0"/>
              <a:t>chr1	899282	rs28548431	C	T	[CLIPPED] GT:AD:DP:GQ:PL	0/1:1,3:4:25.92:103,0,26</a:t>
            </a:r>
          </a:p>
          <a:p>
            <a:r>
              <a:rPr lang="en-US" dirty="0" smtClean="0"/>
              <a:t>At this site, the called genotype is GT = 0/1, which is C/T. The confidence isn't so good (GQ=25.92), largely because there were only a total of 4 reads at this site (DP=4), 1 of which was ref and 3 of which were alt (AD=1,3). The lack of certainty is evident in the PL field, where 0/1 = 0 (the normalized value), whereas there's a serious chance that she's </a:t>
            </a:r>
            <a:r>
              <a:rPr lang="en-US" dirty="0" err="1" smtClean="0"/>
              <a:t>hom-var</a:t>
            </a:r>
            <a:r>
              <a:rPr lang="en-US" dirty="0" smtClean="0"/>
              <a:t> 1/1 = 26 = 10^(-2.6) = 0.25%. Either way, though, it's clear that she's definitely not homozygous reference here 0/0 = 103 = 10^(-10.3) which is a very small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9835-EB01-6042-9E37-F7586FCBC404}" type="slidenum">
              <a:rPr lang="es-ES_tradnl" smtClean="0"/>
              <a:pPr>
                <a:defRPr/>
              </a:pPr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240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file://localhost/Users/jgrosse/Desktop/logoUNIL.png" TargetMode="External"/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file://localhost/Users/jgrosse/Desktop/logoUNIL.png" TargetMode="External"/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9" descr="sib_pptB_cobrandtitl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3" descr="sib_logoQ_GBv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5300663"/>
            <a:ext cx="115728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9"/>
          <p:cNvSpPr>
            <a:spLocks noChangeShapeType="1"/>
          </p:cNvSpPr>
          <p:nvPr userDrawn="1"/>
        </p:nvSpPr>
        <p:spPr bwMode="auto">
          <a:xfrm flipH="1" flipV="1">
            <a:off x="7010400" y="5092700"/>
            <a:ext cx="0" cy="10795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lang="es-ES_tradnl" dirty="0">
                <a:latin typeface="Arial" pitchFamily="-109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5005388" y="5235575"/>
            <a:ext cx="1717675" cy="765175"/>
          </a:xfrm>
          <a:prstGeom prst="rect">
            <a:avLst/>
          </a:prstGeom>
          <a:solidFill>
            <a:srgbClr val="BD00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 descr="Macintosh HD:Users:jgrosse:Desktop:logoUNIL.png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5311775"/>
            <a:ext cx="1460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nl-NL" dirty="0" err="1" smtClean="0"/>
              <a:t>Clic</a:t>
            </a:r>
            <a:r>
              <a:rPr lang="nl-NL" dirty="0" smtClean="0"/>
              <a:t> para </a:t>
            </a:r>
            <a:r>
              <a:rPr lang="nl-NL" dirty="0" err="1" smtClean="0"/>
              <a:t>editartítulo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873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C6BC45-A8CB-BF4C-B4BE-49AF887BBF3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025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5C41B4C-1255-904F-9BD1-A6119FB1709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15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3E3DFF1-FBFF-F64E-89BD-D62B680403C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961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8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AC6BC45-A8CB-BF4C-B4BE-49AF887BBF34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4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40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5C41B4C-1255-904F-9BD1-A6119FB1709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64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3E3DFF1-FBFF-F64E-89BD-D62B680403CE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496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9" descr="sib_pptB_cobrandtitl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13" descr="sib_logoQ_GBv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5300663"/>
            <a:ext cx="115728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9"/>
          <p:cNvSpPr>
            <a:spLocks noChangeShapeType="1"/>
          </p:cNvSpPr>
          <p:nvPr userDrawn="1"/>
        </p:nvSpPr>
        <p:spPr bwMode="auto">
          <a:xfrm flipH="1" flipV="1">
            <a:off x="7010400" y="5092700"/>
            <a:ext cx="0" cy="10795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lang="es-ES_tradnl" dirty="0">
                <a:latin typeface="Arial" pitchFamily="-109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5005388" y="5235575"/>
            <a:ext cx="1717675" cy="765175"/>
          </a:xfrm>
          <a:prstGeom prst="rect">
            <a:avLst/>
          </a:prstGeom>
          <a:solidFill>
            <a:srgbClr val="BD00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 descr="Macintosh HD:Users:jgrosse:Desktop:logoUNIL.png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5311775"/>
            <a:ext cx="1460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nl-NL" dirty="0" err="1" smtClean="0"/>
              <a:t>Clic</a:t>
            </a:r>
            <a:r>
              <a:rPr lang="nl-NL" dirty="0" smtClean="0"/>
              <a:t> para </a:t>
            </a:r>
            <a:r>
              <a:rPr lang="nl-NL" dirty="0" err="1" smtClean="0"/>
              <a:t>editartítulo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7456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png"/><Relationship Id="rId11" Type="http://schemas.openxmlformats.org/officeDocument/2006/relationships/image" Target="file://localhost/Users/jgrosse/Desktop/logoUNIL.png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5" descr="sib_pptB_cobrandpage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113"/>
            <a:ext cx="9144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 </a:t>
            </a:r>
          </a:p>
        </p:txBody>
      </p:sp>
      <p:sp>
        <p:nvSpPr>
          <p:cNvPr id="1028" name="Rectángulo 8"/>
          <p:cNvSpPr>
            <a:spLocks noChangeArrowheads="1"/>
          </p:cNvSpPr>
          <p:nvPr/>
        </p:nvSpPr>
        <p:spPr bwMode="auto">
          <a:xfrm>
            <a:off x="457200" y="6459538"/>
            <a:ext cx="15240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s-ES_tradnl" sz="900">
                <a:solidFill>
                  <a:srgbClr val="D99694"/>
                </a:solidFill>
                <a:cs typeface="Arial" charset="0"/>
              </a:rPr>
              <a:t>© 2011 SIB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pic>
        <p:nvPicPr>
          <p:cNvPr id="1030" name="Imagen 5" descr="sib_logoQ_GBv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6278563"/>
            <a:ext cx="7778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9"/>
          <p:cNvSpPr>
            <a:spLocks noChangeShapeType="1"/>
          </p:cNvSpPr>
          <p:nvPr userDrawn="1"/>
        </p:nvSpPr>
        <p:spPr bwMode="auto">
          <a:xfrm flipH="1" flipV="1">
            <a:off x="7500938" y="6121400"/>
            <a:ext cx="0" cy="73660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s-ES_tradnl">
              <a:latin typeface="Arial" pitchFamily="-109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32" name="Picture 12" descr="Macintosh HD:Users:jgrosse:Desktop:logoUNIL.png"/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6330950"/>
            <a:ext cx="1460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76" r:id="rId3"/>
    <p:sldLayoutId id="2147483749" r:id="rId4"/>
    <p:sldLayoutId id="2147483750" r:id="rId5"/>
    <p:sldLayoutId id="2147483751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2943"/>
            <a:ext cx="8229600" cy="570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 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5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11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FF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50000"/>
            </a:schemeClr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oadinstitute.org/gsa/wiki/index.php/Main_Pag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oadinstitute.org/gsa/wiki/index.php/Unified_genotyper" TargetMode="External"/><Relationship Id="rId3" Type="http://schemas.openxmlformats.org/officeDocument/2006/relationships/hyperlink" Target="http://www.broadinstitute.org/gsa/gatkdocs/release/org_broadinstitute_sting_gatk_walkers_genotyper_UnifiedGenotype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tools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4025" y="1117415"/>
            <a:ext cx="8229600" cy="695509"/>
          </a:xfrm>
        </p:spPr>
        <p:txBody>
          <a:bodyPr/>
          <a:lstStyle/>
          <a:p>
            <a:pPr algn="ctr" eaLnBrk="1" hangingPunct="1"/>
            <a:r>
              <a:rPr lang="en-GB" sz="3200" b="1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Population genomics</a:t>
            </a:r>
            <a:endParaRPr lang="en-GB" sz="3200" b="1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271" y="2923341"/>
            <a:ext cx="8963738" cy="820738"/>
          </a:xfrm>
        </p:spPr>
        <p:txBody>
          <a:bodyPr/>
          <a:lstStyle/>
          <a:p>
            <a:pPr eaLnBrk="1" hangingPunct="1">
              <a:buNone/>
            </a:pPr>
            <a:r>
              <a:rPr lang="en-GB" sz="1800" dirty="0">
                <a:solidFill>
                  <a:schemeClr val="bg1"/>
                </a:solidFill>
                <a:latin typeface="Arial Bold" charset="0"/>
                <a:ea typeface="ＭＳ Ｐゴシック" charset="0"/>
                <a:cs typeface="ＭＳ Ｐゴシック" charset="0"/>
              </a:rPr>
              <a:t>Eyal </a:t>
            </a:r>
            <a:r>
              <a:rPr lang="en-GB" sz="1800" dirty="0" smtClean="0">
                <a:solidFill>
                  <a:schemeClr val="bg1"/>
                </a:solidFill>
                <a:latin typeface="Arial Bold" charset="0"/>
                <a:ea typeface="ＭＳ Ｐゴシック" charset="0"/>
                <a:cs typeface="ＭＳ Ｐゴシック" charset="0"/>
              </a:rPr>
              <a:t>Privman</a:t>
            </a:r>
            <a:endParaRPr lang="en-GB" sz="1800" dirty="0">
              <a:solidFill>
                <a:schemeClr val="bg1"/>
              </a:solidFill>
              <a:latin typeface="Arial Bold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GB" sz="1600" dirty="0">
                <a:solidFill>
                  <a:schemeClr val="bg1"/>
                </a:solidFill>
                <a:latin typeface="Arial Bold" charset="0"/>
                <a:ea typeface="ＭＳ Ｐゴシック" charset="0"/>
                <a:cs typeface="ＭＳ Ｐゴシック" charset="0"/>
              </a:rPr>
              <a:t>Department of Ecology and Evolution, University of Lausanne </a:t>
            </a:r>
            <a:endParaRPr lang="en-GB" sz="1600" dirty="0" smtClean="0">
              <a:solidFill>
                <a:schemeClr val="bg1"/>
              </a:solidFill>
              <a:latin typeface="Arial Bol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3069" y="4032943"/>
            <a:ext cx="63976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spcBef>
                <a:spcPct val="20000"/>
              </a:spcBef>
            </a:pPr>
            <a:r>
              <a:rPr lang="en-GB" sz="2000" dirty="0" smtClean="0">
                <a:solidFill>
                  <a:srgbClr val="FFFFFF"/>
                </a:solidFill>
                <a:latin typeface="Arial Bold" charset="0"/>
              </a:rPr>
              <a:t>PhD Summer School</a:t>
            </a:r>
          </a:p>
          <a:p>
            <a:pPr marL="342900" indent="-342900" algn="r">
              <a:spcBef>
                <a:spcPct val="20000"/>
              </a:spcBef>
            </a:pPr>
            <a:r>
              <a:rPr lang="en-GB" sz="2000" dirty="0" smtClean="0">
                <a:solidFill>
                  <a:srgbClr val="FFFFFF"/>
                </a:solidFill>
                <a:latin typeface="Arial Bold" charset="0"/>
              </a:rPr>
              <a:t>June 2012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4025" y="1812924"/>
            <a:ext cx="8229600" cy="69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  <a:cs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RNA-seq</a:t>
            </a:r>
            <a:endParaRPr lang="en-GB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Convert BAM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42"/>
            <a:ext cx="8229600" cy="47674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Use 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samtools 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</a:rPr>
              <a:t>view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 to convert the binary format to readable text:</a:t>
            </a:r>
          </a:p>
          <a:p>
            <a:pPr marL="0" lv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$ </a:t>
            </a:r>
            <a:r>
              <a:rPr lang="en-US" sz="1400" b="1" dirty="0">
                <a:latin typeface="Courier New"/>
                <a:cs typeface="Courier New"/>
              </a:rPr>
              <a:t>samtools view W422.accepted_hits.sort.bam | </a:t>
            </a:r>
            <a:r>
              <a:rPr lang="en-US" sz="1400" b="1" dirty="0" smtClean="0">
                <a:latin typeface="Courier New"/>
                <a:cs typeface="Courier New"/>
              </a:rPr>
              <a:t>head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R2D2_0117</a:t>
            </a:r>
            <a:r>
              <a:rPr lang="en-US" sz="1400" b="1" dirty="0">
                <a:latin typeface="Courier New"/>
                <a:cs typeface="Courier New"/>
              </a:rPr>
              <a:t>:2:44:1714:17921#0 16  SIgn00001   79  50  75M *   0   0   ATTAAGTTCTAGTTCAAATAACTTAGGATTGTCTGTTGTATAGCTCACAAGCATGACGTAACCATTTGGTCCACG HHHHHFGGFGEDHHHHFHFHHBHDHHHHHHHHHHGGGGGD3HHHHHFHHHGGG&gt;GGHHHGGHHHHGHHHHEHHHH XA:i:0  MD:Z:75 NM:i:0  NH:i:</a:t>
            </a:r>
            <a:r>
              <a:rPr lang="en-US" sz="1400" b="1" dirty="0" smtClean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R2D2_0117</a:t>
            </a:r>
            <a:r>
              <a:rPr lang="en-US" sz="1400" b="1" dirty="0">
                <a:latin typeface="Courier New"/>
                <a:cs typeface="Courier New"/>
              </a:rPr>
              <a:t>:2:2:9366:2587#0   16  SIgn00001   96  50  75M *   0   0   ATAACTTAGGATTGTCTGTTGTATAGCTCACAAGCATGACGTAACCATTTGGTCCACGAACTTCCTGTATACCTG IIIGIIIIIIIHIIHIIIIIIIIIIIIIIHIHIIHIIIFIIIIIIIIIIIIIIIIIIIIIIIIIIIIIIIHHIII XA:i:0  MD:Z:75 NM:i:0  NH:i:</a:t>
            </a:r>
            <a:r>
              <a:rPr lang="en-US" sz="1400" b="1" dirty="0" smtClean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R2D2_0117</a:t>
            </a:r>
            <a:r>
              <a:rPr lang="en-US" sz="1400" b="1" dirty="0">
                <a:latin typeface="Courier New"/>
                <a:cs typeface="Courier New"/>
              </a:rPr>
              <a:t>:2:26:7962:5823#0  16  SIgn00001   101 50  75M *   0   0   TTAGGATTGTCTGTTGTATAGCTCACAAGCATGACGTAACCATTTGGTCCACGAACTTCCTGTATACCTGTCTTA IIIIIIIIHHDGDDBIGGIIIIHIHIIIIIIIIHIIIIFIIIIIIIIIIIGIIIIIIIIIIIIIIIIIIIIHIII XA:i:0  MD:Z:75 NM:i:0  NH:i:</a:t>
            </a:r>
            <a:r>
              <a:rPr lang="en-US" sz="1400" b="1" dirty="0" smtClean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R2D2_0117</a:t>
            </a:r>
            <a:r>
              <a:rPr lang="en-US" sz="1400" b="1" dirty="0">
                <a:latin typeface="Courier New"/>
                <a:cs typeface="Courier New"/>
              </a:rPr>
              <a:t>:2:75:3630:14196#0 0   SIgn00001   113 50  75M *   0   0   GTTGTATAGCTCACAAGCATGACGTAACCATTTGGTCCACGAACTTCCTGTATACCTGTCTTAGTCTTGTTCTTA HIIHIIIIHIIIIIIIIIIIIIHIFIIIIHHIIIHIIHFIIEGIIIIIIIIIHIHIHIHHIIIIIIIIIIIIHIG XA:i:0  MD:Z:75 NM:i:0  NH:i:</a:t>
            </a:r>
            <a:r>
              <a:rPr lang="en-US" sz="1400" b="1" dirty="0" smtClean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514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Convert BAM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42"/>
            <a:ext cx="8229600" cy="476745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samtools view 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</a:rPr>
              <a:t>can cut a desired region for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us: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(Note: BAM file needs to be sorted)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$ </a:t>
            </a:r>
            <a:r>
              <a:rPr lang="en-US" sz="1400" b="1" dirty="0">
                <a:latin typeface="Courier New"/>
                <a:cs typeface="Courier New"/>
              </a:rPr>
              <a:t>samtools view W422.accepted_hits.sort.bam SIgn00002:100,000-</a:t>
            </a:r>
            <a:r>
              <a:rPr lang="en-US" sz="1400" b="1" dirty="0" smtClean="0">
                <a:latin typeface="Courier New"/>
                <a:cs typeface="Courier New"/>
              </a:rPr>
              <a:t>110,000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R2D2_0117:2:68:6557:15142#0 0   SIgn00002   108809  50  75M *   0   0   CTTAGAACTCATCATGTCTCACAATATACGCATCGCAAAACAGAAATTATCATCTATGGATCGAGGGTAAGCGTC IIIIIIIIIIIIIIIIIIIIIIIIIIIIIIIIIIIIIIIIIIIIIIIIHIIIIIIIIIIIIIIIIIIDHIIIIGI XA:i:0  MD:Z:75 NM:i:0  NH:i:1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R2D2_0117:2:116:5195:5494#0 0   SIgn00002   109328  50  75M *   0   0   GTCGGCAATACTTTAGTGATCGCGGCTGTAATTACCACGAGGAGATTACGGTCTGTGACTAATTGTTACGTGTCT IIIDIIIIIIIIIIIIIIIIIIHIIIHHEIIIIIIIIIHFIIEIGIIIIIIGIEIBG+GGEEIIIGIIIIGHFHI XA:i:1  MD:Z:67T7   NM:i:1  NH:i:1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R2D2_0117:2:60:3752:12219#0 16  SIgn00002   109341  50  75M *   0   0   TAGTGATCGCGGCTGTAATTACCACGAGGAGATTACGGTCTGTGACTAATTGTTTCGTGTCTAGCTTGGCTGCTG EHIIIIGIHIIHFHIIIIIIGIIGIIIIIIIIHIIIIIIIIIIIIIIHIIIIIIIIIIIIIIIIHIIIIDIIIII XA:i:0  MD:Z:75 NM:i:0  NH:i:1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R2D2_0117:2:26:8854:8712#0  16  SIgn00002   109374  50  75M *   0   0   TACGGTCTGTGACTAATTGTTACGTGTCTAGCTTGGCTGCTGCAGATTTACTGGTCGGTCTAGCGGTGATGCCAC IDIHIIIIHIIGIHHHIIIIHGIIIIDIHIGIHHIIIIIIIIIIIIIIIIIIIIIIIIIHGIIIIIIIIIIIIII XA:i:1  MD:Z:21T53  NM:i:1  NH:i:1 </a:t>
            </a:r>
          </a:p>
        </p:txBody>
      </p:sp>
    </p:spTree>
    <p:extLst>
      <p:ext uri="{BB962C8B-B14F-4D97-AF65-F5344CB8AC3E}">
        <p14:creationId xmlns:p14="http://schemas.microsoft.com/office/powerpoint/2010/main" val="394863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942"/>
            <a:ext cx="8229600" cy="563448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Concatenate: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</a:rPr>
              <a:t>samtools </a:t>
            </a:r>
            <a:r>
              <a:rPr lang="en-US" b="1" dirty="0">
                <a:solidFill>
                  <a:srgbClr val="000090"/>
                </a:solidFill>
                <a:latin typeface="Courier New"/>
                <a:cs typeface="Courier New"/>
              </a:rPr>
              <a:t>cat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 combines several files into one: </a:t>
            </a: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$ samtools cat *.bam </a:t>
            </a:r>
            <a:r>
              <a:rPr lang="en-US" sz="1800" b="1" dirty="0" smtClean="0">
                <a:latin typeface="Courier New"/>
                <a:cs typeface="Courier New"/>
              </a:rPr>
              <a:t>&gt; </a:t>
            </a:r>
            <a:r>
              <a:rPr lang="en-US" sz="1800" b="1" dirty="0" err="1" smtClean="0">
                <a:latin typeface="Courier New"/>
                <a:cs typeface="Courier New"/>
              </a:rPr>
              <a:t>all.bam</a:t>
            </a: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95959">
                    <a:lumMod val="50000"/>
                  </a:srgbClr>
                </a:solidFill>
              </a:rPr>
              <a:t>(Note: </a:t>
            </a:r>
            <a:r>
              <a:rPr lang="en-US" sz="1600" dirty="0" err="1" smtClean="0">
                <a:solidFill>
                  <a:srgbClr val="595959">
                    <a:lumMod val="50000"/>
                  </a:srgbClr>
                </a:solidFill>
              </a:rPr>
              <a:t>SAMtools</a:t>
            </a:r>
            <a:r>
              <a:rPr lang="en-US" sz="1600" dirty="0" smtClean="0">
                <a:solidFill>
                  <a:srgbClr val="595959">
                    <a:lumMod val="50000"/>
                  </a:srgbClr>
                </a:solidFill>
              </a:rPr>
              <a:t> commands were designed for combination by UNIX pipes)</a:t>
            </a:r>
          </a:p>
          <a:p>
            <a:pPr marL="0" indent="0">
              <a:buNone/>
            </a:pPr>
            <a:endParaRPr lang="en-US" sz="1600" dirty="0">
              <a:solidFill>
                <a:srgbClr val="595959">
                  <a:lumMod val="50000"/>
                </a:srgbClr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u="sng" dirty="0"/>
              <a:t>Sort:</a:t>
            </a:r>
            <a:r>
              <a:rPr lang="en-US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samtools </a:t>
            </a:r>
            <a:r>
              <a:rPr lang="en-US" b="1" dirty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sort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to sort 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the data in a BAM file:</a:t>
            </a:r>
            <a:b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(needed before indexing) </a:t>
            </a:r>
            <a:endParaRPr lang="en-US" sz="1600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$ samtools sort W422.bam W422.sort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600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(Note: the “.bam” suffix will be added to the output parameter) </a:t>
            </a:r>
            <a:endParaRPr lang="en-US" sz="1600" dirty="0" smtClean="0">
              <a:solidFill>
                <a:srgbClr val="595959">
                  <a:lumMod val="50000"/>
                </a:srgb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600" b="1" dirty="0">
              <a:solidFill>
                <a:srgbClr val="595959">
                  <a:lumMod val="50000"/>
                </a:srgbClr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u="sng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Index: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samtools index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creates an index file for 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a (sorted!) BAM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file that allows </a:t>
            </a:r>
            <a:r>
              <a:rPr lang="en-US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instantaneous access to individual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records:</a:t>
            </a:r>
            <a:endParaRPr lang="en-US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$ samtools index W422.sort.bam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600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u="sng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Merge: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samtools 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ea typeface="ＭＳ Ｐゴシック" charset="0"/>
                <a:cs typeface="Courier New"/>
              </a:rPr>
              <a:t>merge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combines (sorted!) BAM files:</a:t>
            </a:r>
            <a:endParaRPr lang="en-US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$ samtools merge </a:t>
            </a:r>
            <a:r>
              <a:rPr lang="en-US" sz="1800" b="1" dirty="0" err="1" smtClean="0">
                <a:latin typeface="Courier New"/>
                <a:cs typeface="Courier New"/>
              </a:rPr>
              <a:t>merge.sort.bam</a:t>
            </a:r>
            <a:r>
              <a:rPr lang="en-US" sz="1800" b="1" dirty="0" smtClean="0">
                <a:latin typeface="Courier New"/>
                <a:cs typeface="Courier New"/>
              </a:rPr>
              <a:t> *.</a:t>
            </a:r>
            <a:r>
              <a:rPr lang="en-US" sz="1800" b="1" dirty="0" err="1" smtClean="0">
                <a:latin typeface="Courier New"/>
                <a:cs typeface="Courier New"/>
              </a:rPr>
              <a:t>sort.bam</a:t>
            </a:r>
            <a:endParaRPr lang="en-US" sz="1800" b="1" dirty="0">
              <a:latin typeface="Courier New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600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sz="1800" b="1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* </a:t>
            </a:r>
            <a:r>
              <a:rPr lang="en-US" sz="1800" b="1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Note:</a:t>
            </a: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 When merging files you may need to correct the header information and read group (RG) information. See exercise instructions.</a:t>
            </a:r>
            <a:endParaRPr lang="en-US" sz="1800" dirty="0" smtClean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595959">
                  <a:lumMod val="50000"/>
                </a:srgb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830"/>
          </a:xfrm>
        </p:spPr>
        <p:txBody>
          <a:bodyPr/>
          <a:lstStyle/>
          <a:p>
            <a:r>
              <a:rPr lang="en-US" dirty="0" smtClean="0"/>
              <a:t>Combine, sort, index BAM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7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ATK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for population genomics from the BROAD Institute: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://www.broadinstitute.org/gsa/wiki/index.php/</a:t>
            </a:r>
            <a:r>
              <a:rPr lang="en-US" dirty="0" smtClean="0">
                <a:hlinkClick r:id="rId2"/>
              </a:rPr>
              <a:t>Main_Page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(used in the 1000 genomes project)</a:t>
            </a:r>
          </a:p>
          <a:p>
            <a:r>
              <a:rPr lang="en-US" dirty="0" smtClean="0"/>
              <a:t>Disclaimer: GATK (and others) were designed for genotyping </a:t>
            </a:r>
            <a:r>
              <a:rPr lang="en-US" b="1" i="1" dirty="0">
                <a:solidFill>
                  <a:schemeClr val="tx2"/>
                </a:solidFill>
              </a:rPr>
              <a:t>diploid individuals only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We will use them to genotype pools with &gt;2 alleles, which does not fit with the probabilistic model used.</a:t>
            </a:r>
          </a:p>
          <a:p>
            <a:pPr lvl="1"/>
            <a:r>
              <a:rPr lang="en-US" dirty="0" smtClean="0"/>
              <a:t>So our best are pools of 5 males (haploids)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8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6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8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Genotype: the Unified </a:t>
            </a:r>
            <a:r>
              <a:rPr lang="en-US" dirty="0" err="1"/>
              <a:t>Genotyper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main program for genotyping </a:t>
            </a:r>
            <a:r>
              <a:rPr lang="en-US" dirty="0" err="1"/>
              <a:t>SNPs:</a:t>
            </a:r>
            <a:r>
              <a:rPr lang="en-US" dirty="0" err="1">
                <a:hlinkClick r:id="rId2"/>
              </a:rPr>
              <a:t>http</a:t>
            </a:r>
            <a:r>
              <a:rPr lang="en-US" dirty="0">
                <a:hlinkClick r:id="rId2"/>
              </a:rPr>
              <a:t>://www.broadinstitute.org/gsa/wiki/index.php/Unified_genotyper</a:t>
            </a:r>
            <a:endParaRPr lang="en-US" dirty="0"/>
          </a:p>
          <a:p>
            <a:r>
              <a:rPr lang="en-US" dirty="0"/>
              <a:t>Example usage:</a:t>
            </a:r>
            <a:br>
              <a:rPr lang="en-US" dirty="0"/>
            </a:br>
            <a:r>
              <a:rPr lang="en-US" dirty="0">
                <a:hlinkClick r:id="rId3"/>
              </a:rPr>
              <a:t>http://www.broadinstitute.org/gsa/gatkdocs/release/org_broadinstitute_sting_gatk_walkers_genotyper_UnifiedGenotyper.html</a:t>
            </a:r>
            <a:endParaRPr lang="en-US" dirty="0"/>
          </a:p>
          <a:p>
            <a:r>
              <a:rPr lang="en-US" dirty="0" smtClean="0"/>
              <a:t>Example usage: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://www.broadinstitute.org/gsa/gatkdocs/release/</a:t>
            </a:r>
            <a:r>
              <a:rPr lang="en-US" dirty="0" smtClean="0">
                <a:hlinkClick r:id="rId3"/>
              </a:rPr>
              <a:t>org_broadinstitute_sting_gatk_walkers_genotyper_UnifiedGenotyper.html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Genotype: the Unified </a:t>
            </a:r>
            <a:r>
              <a:rPr lang="en-US" dirty="0" err="1" smtClean="0"/>
              <a:t>Genotyper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7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The </a:t>
            </a:r>
            <a:r>
              <a:rPr lang="en-US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UnifiedGenotyper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 function in </a:t>
            </a:r>
            <a:r>
              <a:rPr lang="en-US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GenomeAnalysisTK</a:t>
            </a:r>
            <a:r>
              <a:rPr lang="en-US" b="1" dirty="0" smtClean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detects SNPs and genotypes samples: </a:t>
            </a: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$ java -jar $GATK_HOME/</a:t>
            </a:r>
            <a:r>
              <a:rPr lang="en-US" sz="1800" b="1" dirty="0" err="1">
                <a:latin typeface="Courier New"/>
                <a:cs typeface="Courier New"/>
              </a:rPr>
              <a:t>GenomeAnalysisTK.jar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-</a:t>
            </a:r>
            <a:r>
              <a:rPr lang="en-US" sz="1800" b="1" dirty="0">
                <a:latin typeface="Courier New"/>
                <a:cs typeface="Courier New"/>
              </a:rPr>
              <a:t>R SINV_subset_1.fa </a:t>
            </a:r>
            <a:r>
              <a:rPr lang="en-US" sz="1800" b="1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-</a:t>
            </a:r>
            <a:r>
              <a:rPr lang="en-US" sz="1800" b="1" dirty="0">
                <a:latin typeface="Courier New"/>
                <a:cs typeface="Courier New"/>
              </a:rPr>
              <a:t>I M350B.accepted_hits.sort.rg.bam </a:t>
            </a:r>
            <a:r>
              <a:rPr lang="en-US" sz="1800" b="1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-</a:t>
            </a:r>
            <a:r>
              <a:rPr lang="en-US" sz="1800" b="1" dirty="0">
                <a:latin typeface="Courier New"/>
                <a:cs typeface="Courier New"/>
              </a:rPr>
              <a:t>T </a:t>
            </a:r>
            <a:r>
              <a:rPr lang="en-US" sz="1800" b="1" dirty="0" err="1">
                <a:latin typeface="Courier New"/>
                <a:cs typeface="Courier New"/>
              </a:rPr>
              <a:t>UnifiedGenotyper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\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-</a:t>
            </a:r>
            <a:r>
              <a:rPr lang="en-US" sz="1800" b="1" dirty="0">
                <a:latin typeface="Courier New"/>
                <a:cs typeface="Courier New"/>
              </a:rPr>
              <a:t>o </a:t>
            </a:r>
            <a:r>
              <a:rPr lang="en-US" sz="1800" b="1" dirty="0" smtClean="0">
                <a:latin typeface="Courier New"/>
                <a:cs typeface="Courier New"/>
              </a:rPr>
              <a:t>M350B.accepted_hits.sort.rg.bam.snps.raw.vcf</a:t>
            </a:r>
          </a:p>
          <a:p>
            <a:pPr marL="0" indent="0">
              <a:buNone/>
            </a:pPr>
            <a:endParaRPr lang="en-US" sz="1800" dirty="0" smtClean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95959">
                    <a:lumMod val="50000"/>
                  </a:srgbClr>
                </a:solidFill>
              </a:rPr>
              <a:t>(Note: Assumes the BAM file is sorted and indexed)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>
                    <a:lumMod val="50000"/>
                  </a:srgbClr>
                </a:solidFill>
              </a:rPr>
              <a:t>(Note: </a:t>
            </a: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</a:rPr>
              <a:t>Requires read group information and corresponding header lines. </a:t>
            </a: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sz="1800" dirty="0">
                <a:solidFill>
                  <a:srgbClr val="595959">
                    <a:lumMod val="50000"/>
                  </a:srgbClr>
                </a:solidFill>
                <a:latin typeface="Arial" charset="0"/>
                <a:ea typeface="ＭＳ Ｐゴシック" charset="0"/>
                <a:cs typeface="ＭＳ Ｐゴシック" charset="0"/>
              </a:rPr>
              <a:t>exercise instructions</a:t>
            </a:r>
            <a:r>
              <a:rPr lang="en-US" sz="1800" dirty="0" smtClean="0">
                <a:solidFill>
                  <a:srgbClr val="595959">
                    <a:lumMod val="50000"/>
                  </a:srgbClr>
                </a:solidFill>
              </a:rPr>
              <a:t>)</a:t>
            </a:r>
            <a:endParaRPr lang="en-US" sz="1800" dirty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95959">
                    <a:lumMod val="50000"/>
                  </a:srgbClr>
                </a:solidFill>
              </a:rPr>
              <a:t>This will analyze one sample. The same command can be used for multiple samples.</a:t>
            </a:r>
            <a:endParaRPr lang="en-US" dirty="0">
              <a:solidFill>
                <a:srgbClr val="595959">
                  <a:lumMod val="50000"/>
                </a:srgb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5959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0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VCF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46043"/>
          </a:xfrm>
        </p:spPr>
        <p:txBody>
          <a:bodyPr/>
          <a:lstStyle/>
          <a:p>
            <a:r>
              <a:rPr lang="en-US" dirty="0" smtClean="0"/>
              <a:t>GATK outputs a VCF (Variant Call Format) file: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QUAL</a:t>
            </a:r>
            <a:r>
              <a:rPr lang="en-US" dirty="0"/>
              <a:t>: The </a:t>
            </a:r>
            <a:r>
              <a:rPr lang="en-US" dirty="0" err="1"/>
              <a:t>Phred</a:t>
            </a:r>
            <a:r>
              <a:rPr lang="en-US" dirty="0"/>
              <a:t> scaled probability </a:t>
            </a:r>
            <a:r>
              <a:rPr lang="en-US" dirty="0" smtClean="0"/>
              <a:t>that </a:t>
            </a:r>
            <a:r>
              <a:rPr lang="en-US" dirty="0"/>
              <a:t>REF/ALT polymorphism exists </a:t>
            </a:r>
            <a:r>
              <a:rPr lang="en-US" dirty="0" smtClean="0"/>
              <a:t>given </a:t>
            </a:r>
            <a:r>
              <a:rPr lang="en-US" dirty="0"/>
              <a:t>sequencing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Default threshold is 30.0</a:t>
            </a:r>
          </a:p>
          <a:p>
            <a:r>
              <a:rPr lang="en-US" dirty="0" smtClean="0"/>
              <a:t>Format field names describe the next list of values:</a:t>
            </a:r>
          </a:p>
          <a:p>
            <a:pPr lvl="1"/>
            <a:r>
              <a:rPr lang="en-US" dirty="0" smtClean="0"/>
              <a:t>GT (genotype): 0/1 means heterozygote ref/alt</a:t>
            </a:r>
          </a:p>
          <a:p>
            <a:pPr lvl="1"/>
            <a:r>
              <a:rPr lang="en-US" dirty="0" smtClean="0"/>
              <a:t>DP (depth): total number of reads mapped</a:t>
            </a:r>
          </a:p>
          <a:p>
            <a:pPr lvl="1"/>
            <a:r>
              <a:rPr lang="en-US" dirty="0" smtClean="0"/>
              <a:t>AD (allele depth): count of ref/alt alleles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971"/>
            <a:ext cx="9144000" cy="11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Population </a:t>
            </a:r>
            <a:r>
              <a:rPr lang="en-US" b="1" i="1" u="sng" dirty="0" smtClean="0">
                <a:solidFill>
                  <a:schemeClr val="accent1"/>
                </a:solidFill>
              </a:rPr>
              <a:t>genetics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The study </a:t>
            </a:r>
            <a:r>
              <a:rPr lang="en-US" dirty="0"/>
              <a:t>of </a:t>
            </a:r>
            <a:r>
              <a:rPr lang="en-US" b="1" i="1" dirty="0"/>
              <a:t>allele frequency distribution and change </a:t>
            </a:r>
            <a:r>
              <a:rPr lang="en-US" dirty="0"/>
              <a:t>under the influence of </a:t>
            </a:r>
            <a:r>
              <a:rPr lang="en-US" dirty="0" smtClean="0"/>
              <a:t>evolutionary </a:t>
            </a:r>
            <a:r>
              <a:rPr lang="en-US" dirty="0"/>
              <a:t>processes: </a:t>
            </a:r>
            <a:endParaRPr lang="en-US" dirty="0" smtClean="0"/>
          </a:p>
          <a:p>
            <a:r>
              <a:rPr lang="en-US" dirty="0"/>
              <a:t>genetic drift</a:t>
            </a:r>
          </a:p>
          <a:p>
            <a:r>
              <a:rPr lang="en-US" dirty="0"/>
              <a:t>mutation </a:t>
            </a:r>
          </a:p>
          <a:p>
            <a:r>
              <a:rPr lang="en-US" dirty="0" smtClean="0"/>
              <a:t>natural selection</a:t>
            </a:r>
          </a:p>
          <a:p>
            <a:r>
              <a:rPr lang="en-US" dirty="0"/>
              <a:t>recombination</a:t>
            </a:r>
          </a:p>
          <a:p>
            <a:r>
              <a:rPr lang="en-US" dirty="0" smtClean="0"/>
              <a:t>gene flow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(Wikipedia)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20" y="2995578"/>
            <a:ext cx="2803602" cy="301854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077659" y="3934660"/>
            <a:ext cx="722370" cy="11557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6607" y="5278735"/>
            <a:ext cx="3955192" cy="923330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Genomics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48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genomics: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Reconstruct demographic history</a:t>
            </a:r>
          </a:p>
          <a:p>
            <a:pPr lvl="1"/>
            <a:r>
              <a:rPr lang="en-US" dirty="0"/>
              <a:t>Population expansion; bottlenecks; founder effect</a:t>
            </a:r>
          </a:p>
          <a:p>
            <a:pPr lvl="1"/>
            <a:r>
              <a:rPr lang="en-US" dirty="0" smtClean="0"/>
              <a:t>Migration / invasion (fire ants, pharaoh ants, humans, flies…)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6861" y="5957295"/>
            <a:ext cx="332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Ascunce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et al.</a:t>
            </a:r>
            <a:r>
              <a:rPr lang="en-US" dirty="0" smtClean="0">
                <a:solidFill>
                  <a:srgbClr val="000000"/>
                </a:solidFill>
              </a:rPr>
              <a:t> Science 2011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5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genomics: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Reconstruct demographic history</a:t>
            </a:r>
          </a:p>
          <a:p>
            <a:pPr lvl="1"/>
            <a:r>
              <a:rPr lang="en-US" dirty="0"/>
              <a:t>Population expansion; bottlenecks; founder effect</a:t>
            </a:r>
          </a:p>
          <a:p>
            <a:pPr lvl="1"/>
            <a:r>
              <a:rPr lang="en-US" dirty="0" smtClean="0"/>
              <a:t>Migration / invasion (fire ants, pharaoh ants, humans, flies…)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16" y="0"/>
            <a:ext cx="521804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861" y="5957295"/>
            <a:ext cx="332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Ascunce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et al.</a:t>
            </a:r>
            <a:r>
              <a:rPr lang="en-US" dirty="0" smtClean="0">
                <a:solidFill>
                  <a:srgbClr val="000000"/>
                </a:solidFill>
              </a:rPr>
              <a:t> Science 2011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0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4" y="4368081"/>
            <a:ext cx="8039376" cy="1666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genomics: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Reconstruct demographic history</a:t>
            </a:r>
          </a:p>
          <a:p>
            <a:pPr lvl="1"/>
            <a:r>
              <a:rPr lang="en-US" dirty="0"/>
              <a:t>Population expansion; bottlenecks; founder effect</a:t>
            </a:r>
          </a:p>
          <a:p>
            <a:pPr lvl="1"/>
            <a:r>
              <a:rPr lang="en-US" dirty="0" smtClean="0"/>
              <a:t>Migration / invasion (fire ants, humans, flies…)</a:t>
            </a:r>
          </a:p>
          <a:p>
            <a:pPr lvl="1"/>
            <a:r>
              <a:rPr lang="en-US" dirty="0" smtClean="0"/>
              <a:t>Admixture of populations (African Americans)</a:t>
            </a:r>
          </a:p>
        </p:txBody>
      </p:sp>
      <p:sp>
        <p:nvSpPr>
          <p:cNvPr id="5" name="Rectangle 4"/>
          <p:cNvSpPr/>
          <p:nvPr/>
        </p:nvSpPr>
        <p:spPr>
          <a:xfrm>
            <a:off x="-845775" y="2923341"/>
            <a:ext cx="3955192" cy="923330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Genomics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704" y="5957295"/>
            <a:ext cx="332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Cheng </a:t>
            </a:r>
            <a:r>
              <a:rPr lang="en-US" i="1" dirty="0" smtClean="0">
                <a:solidFill>
                  <a:srgbClr val="000000"/>
                </a:solidFill>
              </a:rPr>
              <a:t>et al.</a:t>
            </a:r>
            <a:r>
              <a:rPr lang="en-US" dirty="0" smtClean="0">
                <a:solidFill>
                  <a:srgbClr val="000000"/>
                </a:solidFill>
              </a:rPr>
              <a:t> 2009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4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genomics: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Reconstruct demographic history</a:t>
            </a:r>
          </a:p>
          <a:p>
            <a:pPr lvl="1"/>
            <a:r>
              <a:rPr lang="en-US" dirty="0"/>
              <a:t>Population expansion; bottlenecks; founder effect</a:t>
            </a:r>
          </a:p>
          <a:p>
            <a:pPr lvl="1"/>
            <a:r>
              <a:rPr lang="en-US" dirty="0" smtClean="0"/>
              <a:t>Migration / invasion (fire ants, humans, flies…)</a:t>
            </a:r>
          </a:p>
          <a:p>
            <a:pPr lvl="1"/>
            <a:r>
              <a:rPr lang="en-US" dirty="0" smtClean="0"/>
              <a:t>Admixture of populations (African Americans)</a:t>
            </a:r>
          </a:p>
          <a:p>
            <a:r>
              <a:rPr lang="en-US" dirty="0" smtClean="0"/>
              <a:t>Association studies – linking genotype &amp; phenotype</a:t>
            </a:r>
          </a:p>
          <a:p>
            <a:pPr lvl="1"/>
            <a:r>
              <a:rPr lang="en-US" dirty="0" smtClean="0"/>
              <a:t>Genome-Wide Association Studies (GWAS)</a:t>
            </a:r>
          </a:p>
          <a:p>
            <a:pPr lvl="1"/>
            <a:r>
              <a:rPr lang="en-US" dirty="0" smtClean="0"/>
              <a:t>Admixture mapping</a:t>
            </a:r>
          </a:p>
          <a:p>
            <a:pPr lvl="1"/>
            <a:r>
              <a:rPr lang="en-US" dirty="0" smtClean="0"/>
              <a:t>Quantitative Trait Loci (QTL) mapping; hybrid cross</a:t>
            </a:r>
          </a:p>
          <a:p>
            <a:r>
              <a:rPr lang="en-US" dirty="0" smtClean="0"/>
              <a:t>Detect selection</a:t>
            </a:r>
          </a:p>
          <a:p>
            <a:pPr lvl="1"/>
            <a:r>
              <a:rPr lang="en-US" dirty="0" smtClean="0"/>
              <a:t>Local adaptation (F</a:t>
            </a:r>
            <a:r>
              <a:rPr lang="en-US" baseline="-25000" dirty="0" smtClean="0"/>
              <a:t>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Selective sweep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genomic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SNP-chips</a:t>
            </a:r>
          </a:p>
          <a:p>
            <a:r>
              <a:rPr lang="en-US" dirty="0" smtClean="0"/>
              <a:t>RNA-seq</a:t>
            </a:r>
          </a:p>
          <a:p>
            <a:r>
              <a:rPr lang="en-US" dirty="0" smtClean="0"/>
              <a:t>RAD-seq</a:t>
            </a:r>
          </a:p>
          <a:p>
            <a:r>
              <a:rPr lang="en-US" dirty="0" smtClean="0"/>
              <a:t>Whole genome seq?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2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discovery and genotyping from RNA-seq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read RNA-seq assembled </a:t>
            </a:r>
            <a:r>
              <a:rPr lang="en-US" i="1" dirty="0" smtClean="0"/>
              <a:t>de novo</a:t>
            </a:r>
            <a:r>
              <a:rPr lang="en-US" dirty="0" smtClean="0"/>
              <a:t> or aligned to ref genome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sample may contain one allele (haploid), two (diploid) or </a:t>
            </a:r>
            <a:r>
              <a:rPr lang="en-US" dirty="0" smtClean="0"/>
              <a:t>more</a:t>
            </a:r>
            <a:r>
              <a:rPr lang="en-US" dirty="0" smtClean="0"/>
              <a:t>, </a:t>
            </a:r>
            <a:r>
              <a:rPr lang="en-US" dirty="0" smtClean="0"/>
              <a:t>as </a:t>
            </a:r>
            <a:r>
              <a:rPr lang="en-US" dirty="0" smtClean="0"/>
              <a:t>in our case of pooled samples</a:t>
            </a:r>
            <a:r>
              <a:rPr lang="en-US" dirty="0" smtClean="0"/>
              <a:t>:</a:t>
            </a:r>
          </a:p>
          <a:p>
            <a:r>
              <a:rPr lang="en-US" b="1" u="sng" dirty="0"/>
              <a:t>Fire ant RNA-seq </a:t>
            </a:r>
            <a:r>
              <a:rPr lang="en-US" b="1" u="sng" dirty="0" smtClean="0"/>
              <a:t>data mapped </a:t>
            </a:r>
            <a:r>
              <a:rPr lang="en-US" b="1" u="sng" smtClean="0"/>
              <a:t>to genome:</a:t>
            </a:r>
            <a:endParaRPr lang="en-US" dirty="0"/>
          </a:p>
          <a:p>
            <a:pPr lvl="1"/>
            <a:r>
              <a:rPr lang="en-US" sz="1800" dirty="0"/>
              <a:t>5 males = 5 alleles</a:t>
            </a:r>
          </a:p>
          <a:p>
            <a:pPr lvl="1"/>
            <a:r>
              <a:rPr lang="en-US" sz="1800" dirty="0" smtClean="0"/>
              <a:t>4 </a:t>
            </a:r>
            <a:r>
              <a:rPr lang="en-US" sz="1800" dirty="0"/>
              <a:t>queens = 8 alleles</a:t>
            </a:r>
          </a:p>
          <a:p>
            <a:pPr lvl="1"/>
            <a:r>
              <a:rPr lang="en-US" sz="1800" dirty="0" smtClean="0"/>
              <a:t>200 workers = 400 alleles</a:t>
            </a:r>
            <a:endParaRPr lang="en-US" dirty="0" smtClean="0"/>
          </a:p>
          <a:p>
            <a:r>
              <a:rPr lang="en-US" dirty="0" smtClean="0"/>
              <a:t>Note: this is not a “proper” population sample</a:t>
            </a:r>
          </a:p>
          <a:p>
            <a:pPr lvl="1"/>
            <a:r>
              <a:rPr lang="en-US" dirty="0" smtClean="0"/>
              <a:t>It’s </a:t>
            </a:r>
            <a:r>
              <a:rPr lang="en-US" dirty="0" smtClean="0"/>
              <a:t>more useful to sequence individual separately</a:t>
            </a:r>
          </a:p>
          <a:p>
            <a:pPr lvl="1"/>
            <a:r>
              <a:rPr lang="en-US" dirty="0" smtClean="0"/>
              <a:t>It’s </a:t>
            </a:r>
            <a:r>
              <a:rPr lang="en-US" dirty="0" smtClean="0"/>
              <a:t>more useful </a:t>
            </a:r>
            <a:r>
              <a:rPr lang="en-US" dirty="0" smtClean="0"/>
              <a:t>to detect SNPs using </a:t>
            </a:r>
            <a:r>
              <a:rPr lang="en-US" dirty="0" smtClean="0"/>
              <a:t>large cohorts </a:t>
            </a:r>
            <a:r>
              <a:rPr lang="en-US" dirty="0" smtClean="0"/>
              <a:t>of sequenced individuals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5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SAM (Sequence Alignment/Map) </a:t>
            </a:r>
            <a:r>
              <a:rPr lang="en-US" dirty="0" smtClean="0"/>
              <a:t>and BAM </a:t>
            </a:r>
            <a:r>
              <a:rPr lang="en-US" dirty="0"/>
              <a:t>format (compressed binary </a:t>
            </a:r>
            <a:r>
              <a:rPr lang="en-US" dirty="0" smtClean="0"/>
              <a:t>version of SAM)</a:t>
            </a:r>
          </a:p>
          <a:p>
            <a:r>
              <a:rPr lang="en-US" dirty="0" smtClean="0"/>
              <a:t>E.g. Process Bowtie or TopHat alignments of RNA-seq or RAD-seq to a reference genome</a:t>
            </a:r>
          </a:p>
          <a:p>
            <a:r>
              <a:rPr lang="en-US" dirty="0" smtClean="0"/>
              <a:t>Use the manual page to write samtools command lines: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://samtools.sourceforge.net/</a:t>
            </a:r>
            <a:r>
              <a:rPr lang="en-US" dirty="0" smtClean="0">
                <a:hlinkClick r:id="rId2"/>
              </a:rPr>
              <a:t>samtools.shtml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1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595959"/>
      </a:dk1>
      <a:lt1>
        <a:srgbClr val="FFFFFF"/>
      </a:lt1>
      <a:dk2>
        <a:srgbClr val="E60003"/>
      </a:dk2>
      <a:lt2>
        <a:srgbClr val="C4BD97"/>
      </a:lt2>
      <a:accent1>
        <a:srgbClr val="E60003"/>
      </a:accent1>
      <a:accent2>
        <a:srgbClr val="D96E03"/>
      </a:accent2>
      <a:accent3>
        <a:srgbClr val="FFFFFF"/>
      </a:accent3>
      <a:accent4>
        <a:srgbClr val="4B4B4B"/>
      </a:accent4>
      <a:accent5>
        <a:srgbClr val="F0AAAA"/>
      </a:accent5>
      <a:accent6>
        <a:srgbClr val="C46302"/>
      </a:accent6>
      <a:hlink>
        <a:srgbClr val="7F7F7F"/>
      </a:hlink>
      <a:folHlink>
        <a:srgbClr val="B8CD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a de Office 1">
        <a:dk1>
          <a:srgbClr val="595959"/>
        </a:dk1>
        <a:lt1>
          <a:srgbClr val="FFFFFF"/>
        </a:lt1>
        <a:dk2>
          <a:srgbClr val="E60003"/>
        </a:dk2>
        <a:lt2>
          <a:srgbClr val="C4BD97"/>
        </a:lt2>
        <a:accent1>
          <a:srgbClr val="E60003"/>
        </a:accent1>
        <a:accent2>
          <a:srgbClr val="D96E03"/>
        </a:accent2>
        <a:accent3>
          <a:srgbClr val="FFFFFF"/>
        </a:accent3>
        <a:accent4>
          <a:srgbClr val="4B4B4B"/>
        </a:accent4>
        <a:accent5>
          <a:srgbClr val="F0AAAA"/>
        </a:accent5>
        <a:accent6>
          <a:srgbClr val="C46302"/>
        </a:accent6>
        <a:hlink>
          <a:srgbClr val="7F7F7F"/>
        </a:hlink>
        <a:folHlink>
          <a:srgbClr val="B8CD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595959"/>
      </a:dk1>
      <a:lt1>
        <a:srgbClr val="FFFFFF"/>
      </a:lt1>
      <a:dk2>
        <a:srgbClr val="E60003"/>
      </a:dk2>
      <a:lt2>
        <a:srgbClr val="C4BD97"/>
      </a:lt2>
      <a:accent1>
        <a:srgbClr val="E60003"/>
      </a:accent1>
      <a:accent2>
        <a:srgbClr val="D96E03"/>
      </a:accent2>
      <a:accent3>
        <a:srgbClr val="FFFFFF"/>
      </a:accent3>
      <a:accent4>
        <a:srgbClr val="4B4B4B"/>
      </a:accent4>
      <a:accent5>
        <a:srgbClr val="F0AAAA"/>
      </a:accent5>
      <a:accent6>
        <a:srgbClr val="C46302"/>
      </a:accent6>
      <a:hlink>
        <a:srgbClr val="7F7F7F"/>
      </a:hlink>
      <a:folHlink>
        <a:srgbClr val="B8CD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ma de Office 1">
        <a:dk1>
          <a:srgbClr val="595959"/>
        </a:dk1>
        <a:lt1>
          <a:srgbClr val="FFFFFF"/>
        </a:lt1>
        <a:dk2>
          <a:srgbClr val="E60003"/>
        </a:dk2>
        <a:lt2>
          <a:srgbClr val="C4BD97"/>
        </a:lt2>
        <a:accent1>
          <a:srgbClr val="E60003"/>
        </a:accent1>
        <a:accent2>
          <a:srgbClr val="D96E03"/>
        </a:accent2>
        <a:accent3>
          <a:srgbClr val="FFFFFF"/>
        </a:accent3>
        <a:accent4>
          <a:srgbClr val="4B4B4B"/>
        </a:accent4>
        <a:accent5>
          <a:srgbClr val="F0AAAA"/>
        </a:accent5>
        <a:accent6>
          <a:srgbClr val="C46302"/>
        </a:accent6>
        <a:hlink>
          <a:srgbClr val="7F7F7F"/>
        </a:hlink>
        <a:folHlink>
          <a:srgbClr val="B8CD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SIB Master style 3">
    <a:dk1>
      <a:srgbClr val="595959"/>
    </a:dk1>
    <a:lt1>
      <a:srgbClr val="FFFFFF"/>
    </a:lt1>
    <a:dk2>
      <a:srgbClr val="FF0000"/>
    </a:dk2>
    <a:lt2>
      <a:srgbClr val="818181"/>
    </a:lt2>
    <a:accent1>
      <a:srgbClr val="C80003"/>
    </a:accent1>
    <a:accent2>
      <a:srgbClr val="F20000"/>
    </a:accent2>
    <a:accent3>
      <a:srgbClr val="FFFFFF"/>
    </a:accent3>
    <a:accent4>
      <a:srgbClr val="4B4B4B"/>
    </a:accent4>
    <a:accent5>
      <a:srgbClr val="E0AAAA"/>
    </a:accent5>
    <a:accent6>
      <a:srgbClr val="DB0000"/>
    </a:accent6>
    <a:hlink>
      <a:srgbClr val="FF1919"/>
    </a:hlink>
    <a:folHlink>
      <a:srgbClr val="FF3F3F"/>
    </a:folHlink>
  </a:clrScheme>
</a:themeOverride>
</file>

<file path=ppt/theme/themeOverride2.xml><?xml version="1.0" encoding="utf-8"?>
<a:themeOverride xmlns:a="http://schemas.openxmlformats.org/drawingml/2006/main">
  <a:clrScheme name="SIB Master style 3">
    <a:dk1>
      <a:srgbClr val="595959"/>
    </a:dk1>
    <a:lt1>
      <a:srgbClr val="FFFFFF"/>
    </a:lt1>
    <a:dk2>
      <a:srgbClr val="FF0000"/>
    </a:dk2>
    <a:lt2>
      <a:srgbClr val="818181"/>
    </a:lt2>
    <a:accent1>
      <a:srgbClr val="C80003"/>
    </a:accent1>
    <a:accent2>
      <a:srgbClr val="F20000"/>
    </a:accent2>
    <a:accent3>
      <a:srgbClr val="FFFFFF"/>
    </a:accent3>
    <a:accent4>
      <a:srgbClr val="4B4B4B"/>
    </a:accent4>
    <a:accent5>
      <a:srgbClr val="E0AAAA"/>
    </a:accent5>
    <a:accent6>
      <a:srgbClr val="DB0000"/>
    </a:accent6>
    <a:hlink>
      <a:srgbClr val="FF1919"/>
    </a:hlink>
    <a:folHlink>
      <a:srgbClr val="F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26063</TotalTime>
  <Words>1042</Words>
  <Application>Microsoft Macintosh PowerPoint</Application>
  <PresentationFormat>On-screen Show (4:3)</PresentationFormat>
  <Paragraphs>142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Tema de Office</vt:lpstr>
      <vt:lpstr>1_Tema de Office</vt:lpstr>
      <vt:lpstr>Population genomics</vt:lpstr>
      <vt:lpstr>Population genomics</vt:lpstr>
      <vt:lpstr>Population genomics: applications</vt:lpstr>
      <vt:lpstr>Population genomics: applications</vt:lpstr>
      <vt:lpstr>Population genomics: applications</vt:lpstr>
      <vt:lpstr>Population genomics: applications</vt:lpstr>
      <vt:lpstr>Population genomic data</vt:lpstr>
      <vt:lpstr>SNP discovery and genotyping from RNA-seq</vt:lpstr>
      <vt:lpstr>SAMtools</vt:lpstr>
      <vt:lpstr>Convert BAM to SAM</vt:lpstr>
      <vt:lpstr>Convert BAM to SAM</vt:lpstr>
      <vt:lpstr>Combine, sort, index BAM files</vt:lpstr>
      <vt:lpstr>GATK</vt:lpstr>
      <vt:lpstr>PowerPoint Presentation</vt:lpstr>
      <vt:lpstr>PowerPoint Presentation</vt:lpstr>
      <vt:lpstr>Genotype: the Unified Genotyper</vt:lpstr>
      <vt:lpstr>Genotype: the Unified Genotyper </vt:lpstr>
      <vt:lpstr>The VCF output format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edwin</dc:creator>
  <cp:lastModifiedBy>Eyal Privman</cp:lastModifiedBy>
  <cp:revision>679</cp:revision>
  <cp:lastPrinted>2011-10-17T11:49:48Z</cp:lastPrinted>
  <dcterms:created xsi:type="dcterms:W3CDTF">2009-02-26T16:27:53Z</dcterms:created>
  <dcterms:modified xsi:type="dcterms:W3CDTF">2012-06-22T09:19:01Z</dcterms:modified>
</cp:coreProperties>
</file>