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2" r:id="rId4"/>
    <p:sldId id="261" r:id="rId5"/>
    <p:sldId id="265" r:id="rId6"/>
    <p:sldId id="273" r:id="rId7"/>
    <p:sldId id="266" r:id="rId8"/>
    <p:sldId id="267" r:id="rId9"/>
    <p:sldId id="268" r:id="rId10"/>
    <p:sldId id="269" r:id="rId11"/>
    <p:sldId id="270" r:id="rId12"/>
    <p:sldId id="272"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68"/>
    <p:restoredTop sz="94694"/>
  </p:normalViewPr>
  <p:slideViewPr>
    <p:cSldViewPr snapToGrid="0" snapToObjects="1">
      <p:cViewPr varScale="1">
        <p:scale>
          <a:sx n="154" d="100"/>
          <a:sy n="154" d="100"/>
        </p:scale>
        <p:origin x="240"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5/6/20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A1AD-75E3-774B-943E-5758BF24D97C}"/>
              </a:ext>
            </a:extLst>
          </p:cNvPr>
          <p:cNvSpPr>
            <a:spLocks noGrp="1"/>
          </p:cNvSpPr>
          <p:nvPr>
            <p:ph type="title"/>
          </p:nvPr>
        </p:nvSpPr>
        <p:spPr/>
        <p:txBody>
          <a:bodyPr>
            <a:normAutofit/>
          </a:bodyPr>
          <a:lstStyle/>
          <a:p>
            <a:r>
              <a:rPr lang="en-US" sz="5400" dirty="0"/>
              <a:t>Twitter Sentiment Analysis</a:t>
            </a:r>
            <a:br>
              <a:rPr lang="en-US" sz="5400" dirty="0"/>
            </a:br>
            <a:r>
              <a:rPr lang="en-US" sz="2700" dirty="0"/>
              <a:t>Cloud &amp; Machine Learning - CSCI-GA 3030-025</a:t>
            </a:r>
          </a:p>
        </p:txBody>
      </p:sp>
      <p:sp>
        <p:nvSpPr>
          <p:cNvPr id="4" name="Text Placeholder 3">
            <a:extLst>
              <a:ext uri="{FF2B5EF4-FFF2-40B4-BE49-F238E27FC236}">
                <a16:creationId xmlns:a16="http://schemas.microsoft.com/office/drawing/2014/main" id="{D7702EF1-14B4-A843-99E3-6F30FC6E43BC}"/>
              </a:ext>
            </a:extLst>
          </p:cNvPr>
          <p:cNvSpPr>
            <a:spLocks noGrp="1"/>
          </p:cNvSpPr>
          <p:nvPr>
            <p:ph type="body" sz="half" idx="2"/>
          </p:nvPr>
        </p:nvSpPr>
        <p:spPr/>
        <p:txBody>
          <a:bodyPr/>
          <a:lstStyle/>
          <a:p>
            <a:r>
              <a:rPr lang="en-US" dirty="0"/>
              <a:t>Srishti Bhargava, Daniel Sabba</a:t>
            </a:r>
          </a:p>
          <a:p>
            <a:r>
              <a:rPr lang="en-US" sz="1400" dirty="0"/>
              <a:t>Courant Institute of Mathematical Sciences</a:t>
            </a:r>
          </a:p>
          <a:p>
            <a:r>
              <a:rPr lang="en-US" sz="1400" dirty="0"/>
              <a:t>New York University</a:t>
            </a:r>
          </a:p>
        </p:txBody>
      </p:sp>
      <p:pic>
        <p:nvPicPr>
          <p:cNvPr id="10" name="Picture Placeholder 9" descr="A group of clouds in the sky&#10;&#10;Description automatically generated">
            <a:extLst>
              <a:ext uri="{FF2B5EF4-FFF2-40B4-BE49-F238E27FC236}">
                <a16:creationId xmlns:a16="http://schemas.microsoft.com/office/drawing/2014/main" id="{AEFD9EF1-3FB6-EF48-BCEC-C61F4FAFA967}"/>
              </a:ext>
            </a:extLst>
          </p:cNvPr>
          <p:cNvPicPr>
            <a:picLocks noGrp="1" noChangeAspect="1"/>
          </p:cNvPicPr>
          <p:nvPr>
            <p:ph type="pic" idx="1"/>
          </p:nvPr>
        </p:nvPicPr>
        <p:blipFill>
          <a:blip r:embed="rId2"/>
          <a:srcRect t="169" b="169"/>
          <a:stretch>
            <a:fillRect/>
          </a:stretch>
        </p:blipFill>
        <p:spPr/>
      </p:pic>
    </p:spTree>
    <p:extLst>
      <p:ext uri="{BB962C8B-B14F-4D97-AF65-F5344CB8AC3E}">
        <p14:creationId xmlns:p14="http://schemas.microsoft.com/office/powerpoint/2010/main" val="378704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Inference Container &amp; User Interface</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r>
              <a:rPr lang="en-US" dirty="0"/>
              <a:t>We created an inference container as a </a:t>
            </a:r>
            <a:r>
              <a:rPr lang="en-US" dirty="0" err="1"/>
              <a:t>kubectl</a:t>
            </a:r>
            <a:r>
              <a:rPr lang="en-US" dirty="0"/>
              <a:t> deployment as well as a service to allow that container to be accessed externally. This inference container accesses different trained models saved in volumes mounted in training containers to perform inference. </a:t>
            </a:r>
          </a:p>
          <a:p>
            <a:r>
              <a:rPr lang="en-US" dirty="0"/>
              <a:t>The user interface allows for a new tweet to be evaluated as well as for a training model to be selected.</a:t>
            </a:r>
          </a:p>
          <a:p>
            <a:r>
              <a:rPr lang="en-US" dirty="0"/>
              <a:t>This user interface will be hosted in a webserver and is accessing the inference container in Kubernetes external IP address and a </a:t>
            </a:r>
            <a:r>
              <a:rPr lang="en-US" dirty="0" err="1"/>
              <a:t>NodePort</a:t>
            </a:r>
            <a:r>
              <a:rPr lang="en-US" dirty="0"/>
              <a:t>.</a:t>
            </a:r>
          </a:p>
        </p:txBody>
      </p:sp>
    </p:spTree>
    <p:extLst>
      <p:ext uri="{BB962C8B-B14F-4D97-AF65-F5344CB8AC3E}">
        <p14:creationId xmlns:p14="http://schemas.microsoft.com/office/powerpoint/2010/main" val="2398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Challenges &amp; Lessons Learned</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lnSpcReduction="10000"/>
          </a:bodyPr>
          <a:lstStyle/>
          <a:p>
            <a:pPr marL="0" indent="0">
              <a:buNone/>
            </a:pPr>
            <a:r>
              <a:rPr lang="en-US" b="1" dirty="0"/>
              <a:t>DATA: </a:t>
            </a:r>
            <a:r>
              <a:rPr lang="en-US" dirty="0"/>
              <a:t>Over the course of project we realized how important it is to have “ready-to-use data” to be able to focus on substantive ML/Cloud aspects of the project. We realized this as we were dedicating a lot of time preparing raw data from the API.</a:t>
            </a:r>
          </a:p>
          <a:p>
            <a:pPr marL="0" indent="0">
              <a:buNone/>
            </a:pPr>
            <a:r>
              <a:rPr lang="en-US" b="1" dirty="0"/>
              <a:t>CLUSTERING:</a:t>
            </a:r>
            <a:r>
              <a:rPr lang="en-US" dirty="0"/>
              <a:t> We initially expected to be able to obtain meaningful results through clustering, and once this did not materialize, we decided looked for labeled datasets.</a:t>
            </a:r>
          </a:p>
          <a:p>
            <a:pPr marL="0" indent="0">
              <a:buNone/>
            </a:pPr>
            <a:r>
              <a:rPr lang="en-US" b="1" dirty="0"/>
              <a:t>DATA CLASSIFICATION:</a:t>
            </a:r>
            <a:r>
              <a:rPr lang="en-US" dirty="0"/>
              <a:t> We had intended to perform text classification (for example identifying topic) instead of sentiment identification. We were thwarted in that effort by the very limited amount of publicly available twitter datasets with topic labels.</a:t>
            </a:r>
          </a:p>
          <a:p>
            <a:pPr marL="0" indent="0">
              <a:buNone/>
            </a:pPr>
            <a:r>
              <a:rPr lang="en-US" b="1" dirty="0"/>
              <a:t>MODEL SELECTION:</a:t>
            </a:r>
            <a:r>
              <a:rPr lang="en-US" dirty="0"/>
              <a:t> We evaluated 4-5 training models, settling with the final two (SVM &amp; SNN) for accuracy considerations. </a:t>
            </a:r>
            <a:r>
              <a:rPr lang="en-US" b="1" dirty="0"/>
              <a:t>In hindsight, we could have not made an ex-ante selection of these two models, but instead kept all of them as independent containers the user could select based on whatever data is to be evaluated.</a:t>
            </a:r>
          </a:p>
        </p:txBody>
      </p:sp>
    </p:spTree>
    <p:extLst>
      <p:ext uri="{BB962C8B-B14F-4D97-AF65-F5344CB8AC3E}">
        <p14:creationId xmlns:p14="http://schemas.microsoft.com/office/powerpoint/2010/main" val="102806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a:bodyPr>
          <a:lstStyle/>
          <a:p>
            <a:r>
              <a:rPr lang="en-US" dirty="0"/>
              <a:t>Throughout this project, we were able to experience the benefits of scalability of the Kubernetes infrastructure. It allowed us to </a:t>
            </a:r>
            <a:r>
              <a:rPr lang="en-US" b="1" dirty="0"/>
              <a:t>make a job performed by source code into a dynamic living environment that is scalable, elastic and can be accessed everywhere.</a:t>
            </a:r>
          </a:p>
          <a:p>
            <a:r>
              <a:rPr lang="en-US" dirty="0"/>
              <a:t>These features are particularly relevant as, while the skeleton of the model is completed, we need to continue to improve the data environment and fine tune the models appropriately – this can be uniquely done in the Kubernetes cluster framework.</a:t>
            </a:r>
          </a:p>
          <a:p>
            <a:endParaRPr lang="en-US" dirty="0"/>
          </a:p>
        </p:txBody>
      </p:sp>
    </p:spTree>
    <p:extLst>
      <p:ext uri="{BB962C8B-B14F-4D97-AF65-F5344CB8AC3E}">
        <p14:creationId xmlns:p14="http://schemas.microsoft.com/office/powerpoint/2010/main" val="317105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normAutofit lnSpcReduction="10000"/>
          </a:bodyPr>
          <a:lstStyle/>
          <a:p>
            <a:r>
              <a:rPr lang="en-US" b="1" dirty="0"/>
              <a:t>LIVE DEMO:</a:t>
            </a:r>
            <a:r>
              <a:rPr lang="en-US" dirty="0"/>
              <a:t> We intend to use our Google Cloud credits to maintain the UI &amp; cluster running as we continue to refine the tool and collaborate on this idea. This will allow us to have a continued demo as well as a repository page for source code.</a:t>
            </a:r>
          </a:p>
          <a:p>
            <a:r>
              <a:rPr lang="en-US" b="1" dirty="0"/>
              <a:t>DYNAMIC:</a:t>
            </a:r>
            <a:r>
              <a:rPr lang="en-US" dirty="0"/>
              <a:t> The Kubernetes framework allows us to create new clusters as we experiment with new models, while old modes can continue to run for comparison.</a:t>
            </a:r>
          </a:p>
          <a:p>
            <a:r>
              <a:rPr lang="en-US" b="1" dirty="0"/>
              <a:t>DATA: </a:t>
            </a:r>
            <a:r>
              <a:rPr lang="en-US" dirty="0"/>
              <a:t>The precision of this model can be enhanced with more labeled twitter data. Now this project is done, we are exploring alternatives to scale this data up so the tool can be more effective and useful.</a:t>
            </a:r>
          </a:p>
          <a:p>
            <a:r>
              <a:rPr lang="en-US" b="1" dirty="0"/>
              <a:t>APPLICATION:</a:t>
            </a:r>
            <a:r>
              <a:rPr lang="en-US" dirty="0"/>
              <a:t> One immediate commercial application would be on the design of systematic trading strategies to capitalize on heterogeneous sentiment clustering across different markets. Immediate applications would be global long short equity and fixed income relative value.</a:t>
            </a:r>
          </a:p>
          <a:p>
            <a:endParaRPr lang="en-US" dirty="0"/>
          </a:p>
        </p:txBody>
      </p:sp>
    </p:spTree>
    <p:extLst>
      <p:ext uri="{BB962C8B-B14F-4D97-AF65-F5344CB8AC3E}">
        <p14:creationId xmlns:p14="http://schemas.microsoft.com/office/powerpoint/2010/main" val="220035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F25E-4C34-524F-9FF6-76F2DFA7768F}"/>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2EC69D3-7B0E-114B-BDF6-3401627203BC}"/>
              </a:ext>
            </a:extLst>
          </p:cNvPr>
          <p:cNvSpPr>
            <a:spLocks noGrp="1"/>
          </p:cNvSpPr>
          <p:nvPr>
            <p:ph idx="1"/>
          </p:nvPr>
        </p:nvSpPr>
        <p:spPr/>
        <p:txBody>
          <a:bodyPr/>
          <a:lstStyle/>
          <a:p>
            <a:r>
              <a:rPr lang="en-US" b="1" dirty="0"/>
              <a:t>MOTIVATION:</a:t>
            </a:r>
            <a:r>
              <a:rPr lang="en-US" dirty="0"/>
              <a:t> With billions of people in lockdown, their </a:t>
            </a:r>
            <a:r>
              <a:rPr lang="en-US" b="1" dirty="0"/>
              <a:t>perception of reality</a:t>
            </a:r>
            <a:r>
              <a:rPr lang="en-US" dirty="0"/>
              <a:t> is exclusively defined by information received through </a:t>
            </a:r>
            <a:r>
              <a:rPr lang="en-US" b="1" dirty="0"/>
              <a:t>digital media</a:t>
            </a:r>
            <a:r>
              <a:rPr lang="en-US" dirty="0"/>
              <a:t>. </a:t>
            </a:r>
          </a:p>
          <a:p>
            <a:r>
              <a:rPr lang="en-US" b="1" dirty="0"/>
              <a:t>LANDSCAPE: </a:t>
            </a:r>
            <a:r>
              <a:rPr lang="en-US" dirty="0"/>
              <a:t>In this environment, a tool that uses machine learning algorithms to gather sentiment from this digital information would allow for </a:t>
            </a:r>
            <a:r>
              <a:rPr lang="en-US" b="1" dirty="0"/>
              <a:t>uniquely precise representation of overall sentiment</a:t>
            </a:r>
            <a:r>
              <a:rPr lang="en-US" dirty="0"/>
              <a:t>.</a:t>
            </a:r>
          </a:p>
          <a:p>
            <a:r>
              <a:rPr lang="en-US" b="1" dirty="0"/>
              <a:t>GOAL: </a:t>
            </a:r>
            <a:r>
              <a:rPr lang="en-US" dirty="0"/>
              <a:t>Leverage the Kubernetes infrastructure to enable </a:t>
            </a:r>
            <a:r>
              <a:rPr lang="en-US" b="1" dirty="0"/>
              <a:t>scalable </a:t>
            </a:r>
            <a:r>
              <a:rPr lang="en-US" dirty="0"/>
              <a:t>and</a:t>
            </a:r>
            <a:r>
              <a:rPr lang="en-US" b="1" dirty="0"/>
              <a:t> tailored-by-user</a:t>
            </a:r>
            <a:r>
              <a:rPr lang="en-US" dirty="0"/>
              <a:t> sentiment analysis of tweets.</a:t>
            </a:r>
          </a:p>
        </p:txBody>
      </p:sp>
    </p:spTree>
    <p:extLst>
      <p:ext uri="{BB962C8B-B14F-4D97-AF65-F5344CB8AC3E}">
        <p14:creationId xmlns:p14="http://schemas.microsoft.com/office/powerpoint/2010/main" val="388180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1F34-E597-4A43-9436-6EBC71E19B9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A7A02AA-498F-AD4D-AD18-3A946CF5E615}"/>
              </a:ext>
            </a:extLst>
          </p:cNvPr>
          <p:cNvSpPr>
            <a:spLocks noGrp="1"/>
          </p:cNvSpPr>
          <p:nvPr>
            <p:ph idx="1"/>
          </p:nvPr>
        </p:nvSpPr>
        <p:spPr/>
        <p:txBody>
          <a:bodyPr/>
          <a:lstStyle/>
          <a:p>
            <a:r>
              <a:rPr lang="en-US" dirty="0"/>
              <a:t>Two training containers (jobs) run text classification training into positive, negative, neutral tweets using </a:t>
            </a:r>
            <a:r>
              <a:rPr lang="en-US" b="1" dirty="0"/>
              <a:t>Deep Sequential</a:t>
            </a:r>
            <a:r>
              <a:rPr lang="en-US" dirty="0"/>
              <a:t> </a:t>
            </a:r>
            <a:r>
              <a:rPr lang="en-US" b="1" dirty="0"/>
              <a:t>Neural Networks </a:t>
            </a:r>
            <a:r>
              <a:rPr lang="en-US" dirty="0"/>
              <a:t>and </a:t>
            </a:r>
            <a:r>
              <a:rPr lang="en-US" b="1" dirty="0"/>
              <a:t>Linear Support Vector Machines.</a:t>
            </a:r>
          </a:p>
          <a:p>
            <a:r>
              <a:rPr lang="en-US" dirty="0"/>
              <a:t>An inference container (deployment) performs inference in the </a:t>
            </a:r>
            <a:r>
              <a:rPr lang="en-US" b="1" dirty="0"/>
              <a:t>pre-trained models </a:t>
            </a:r>
            <a:r>
              <a:rPr lang="en-US" dirty="0"/>
              <a:t>saved in </a:t>
            </a:r>
            <a:r>
              <a:rPr lang="en-US" b="1" dirty="0"/>
              <a:t>volumes mounted </a:t>
            </a:r>
            <a:r>
              <a:rPr lang="en-US" dirty="0"/>
              <a:t>in each training container.</a:t>
            </a:r>
          </a:p>
          <a:p>
            <a:r>
              <a:rPr lang="en-US" dirty="0"/>
              <a:t>In a web-based User Interface, a selection can be made between machine learning models, and a new tweet can be provided for inference.</a:t>
            </a:r>
          </a:p>
        </p:txBody>
      </p:sp>
    </p:spTree>
    <p:extLst>
      <p:ext uri="{BB962C8B-B14F-4D97-AF65-F5344CB8AC3E}">
        <p14:creationId xmlns:p14="http://schemas.microsoft.com/office/powerpoint/2010/main" val="288674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A3F9-FD86-3941-8C62-B1107C84D8C3}"/>
              </a:ext>
            </a:extLst>
          </p:cNvPr>
          <p:cNvSpPr>
            <a:spLocks noGrp="1"/>
          </p:cNvSpPr>
          <p:nvPr>
            <p:ph type="title"/>
          </p:nvPr>
        </p:nvSpPr>
        <p:spPr/>
        <p:txBody>
          <a:bodyPr/>
          <a:lstStyle/>
          <a:p>
            <a:r>
              <a:rPr lang="en-US" sz="5400" dirty="0" err="1"/>
              <a:t>BackEnd</a:t>
            </a:r>
            <a:r>
              <a:rPr lang="en-US" sz="5400" dirty="0"/>
              <a:t> of Cloud/ML Sentiment Analysis</a:t>
            </a:r>
            <a:endParaRPr lang="en-US" dirty="0"/>
          </a:p>
        </p:txBody>
      </p:sp>
      <p:sp>
        <p:nvSpPr>
          <p:cNvPr id="7" name="TextBox 6">
            <a:extLst>
              <a:ext uri="{FF2B5EF4-FFF2-40B4-BE49-F238E27FC236}">
                <a16:creationId xmlns:a16="http://schemas.microsoft.com/office/drawing/2014/main" id="{3F4A3DDA-FB28-9C4C-ADCE-0B8D24E2FC2C}"/>
              </a:ext>
            </a:extLst>
          </p:cNvPr>
          <p:cNvSpPr txBox="1"/>
          <p:nvPr/>
        </p:nvSpPr>
        <p:spPr>
          <a:xfrm>
            <a:off x="8100186" y="2910176"/>
            <a:ext cx="1326036" cy="864745"/>
          </a:xfrm>
          <a:prstGeom prst="rect">
            <a:avLst/>
          </a:prstGeom>
          <a:noFill/>
          <a:ln>
            <a:noFill/>
          </a:ln>
        </p:spPr>
        <p:txBody>
          <a:bodyPr wrap="square" lIns="90000" tIns="45000" rIns="90000" bIns="45000" anchorCtr="0" compatLnSpc="0">
            <a:spAutoFit/>
          </a:bodyPr>
          <a:lstStyle/>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Run Twitter Classification</a:t>
            </a:r>
          </a:p>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Training</a:t>
            </a:r>
          </a:p>
        </p:txBody>
      </p:sp>
      <p:sp>
        <p:nvSpPr>
          <p:cNvPr id="10" name="TextBox 9">
            <a:extLst>
              <a:ext uri="{FF2B5EF4-FFF2-40B4-BE49-F238E27FC236}">
                <a16:creationId xmlns:a16="http://schemas.microsoft.com/office/drawing/2014/main" id="{523A4C1A-2E4F-2944-AC4F-09D315259E70}"/>
              </a:ext>
            </a:extLst>
          </p:cNvPr>
          <p:cNvSpPr txBox="1"/>
          <p:nvPr/>
        </p:nvSpPr>
        <p:spPr>
          <a:xfrm>
            <a:off x="3521216" y="1717178"/>
            <a:ext cx="3708360" cy="413275"/>
          </a:xfrm>
          <a:prstGeom prst="rect">
            <a:avLst/>
          </a:prstGeom>
          <a:noFill/>
          <a:ln>
            <a:noFill/>
          </a:ln>
        </p:spPr>
        <p:txBody>
          <a:bodyPr wrap="square" lIns="90000" tIns="45000" rIns="90000" bIns="45000" anchorCtr="0" compatLnSpc="0">
            <a:spAutoFit/>
          </a:bodyPr>
          <a:lstStyle/>
          <a:p>
            <a:pPr marL="0" marR="0" lvl="0" indent="0" hangingPunct="1">
              <a:lnSpc>
                <a:spcPct val="100000"/>
              </a:lnSpc>
              <a:spcBef>
                <a:spcPts val="0"/>
              </a:spcBef>
              <a:spcAft>
                <a:spcPts val="0"/>
              </a:spcAft>
              <a:buNone/>
              <a:tabLst/>
            </a:pPr>
            <a:r>
              <a:rPr lang="en-US" sz="2000" b="1" i="0" u="none" strike="noStrike" kern="1200" cap="none" dirty="0">
                <a:ln>
                  <a:noFill/>
                </a:ln>
                <a:latin typeface="Source Sans Pro" pitchFamily="34"/>
                <a:ea typeface="DejaVu Sans" pitchFamily="2"/>
                <a:cs typeface="DejaVu Sans" pitchFamily="2"/>
              </a:rPr>
              <a:t>Kubernetes Cluster (IBM Cloud)</a:t>
            </a:r>
          </a:p>
        </p:txBody>
      </p:sp>
      <p:sp>
        <p:nvSpPr>
          <p:cNvPr id="27" name="Up-Down Arrow 26">
            <a:extLst>
              <a:ext uri="{FF2B5EF4-FFF2-40B4-BE49-F238E27FC236}">
                <a16:creationId xmlns:a16="http://schemas.microsoft.com/office/drawing/2014/main" id="{DABDE0D6-48BF-464C-B7BA-84D90D970002}"/>
              </a:ext>
            </a:extLst>
          </p:cNvPr>
          <p:cNvSpPr/>
          <p:nvPr/>
        </p:nvSpPr>
        <p:spPr>
          <a:xfrm rot="19735107">
            <a:off x="4586984" y="3726981"/>
            <a:ext cx="327468" cy="7049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9473B-B8E3-E24E-A6CE-B7412789D7EF}"/>
              </a:ext>
            </a:extLst>
          </p:cNvPr>
          <p:cNvSpPr/>
          <p:nvPr/>
        </p:nvSpPr>
        <p:spPr>
          <a:xfrm>
            <a:off x="3284339" y="2198066"/>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Sequential Neural Nets Training</a:t>
            </a:r>
          </a:p>
          <a:p>
            <a:pPr lvl="0" algn="ctr"/>
            <a:r>
              <a:rPr lang="en-US" dirty="0">
                <a:latin typeface="Source Sans Pro" pitchFamily="34"/>
                <a:ea typeface="DejaVu Sans" pitchFamily="2"/>
                <a:cs typeface="DejaVu Sans" pitchFamily="2"/>
              </a:rPr>
              <a:t>K8S Pod (Job)</a:t>
            </a:r>
          </a:p>
        </p:txBody>
      </p:sp>
      <p:sp>
        <p:nvSpPr>
          <p:cNvPr id="29" name="Rectangle 28">
            <a:extLst>
              <a:ext uri="{FF2B5EF4-FFF2-40B4-BE49-F238E27FC236}">
                <a16:creationId xmlns:a16="http://schemas.microsoft.com/office/drawing/2014/main" id="{ABF4E28F-7DEB-9F41-B817-ACA396FA168E}"/>
              </a:ext>
            </a:extLst>
          </p:cNvPr>
          <p:cNvSpPr/>
          <p:nvPr/>
        </p:nvSpPr>
        <p:spPr>
          <a:xfrm>
            <a:off x="5439693" y="2210003"/>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Linear SVM Training</a:t>
            </a:r>
          </a:p>
          <a:p>
            <a:pPr lvl="0" algn="ctr"/>
            <a:r>
              <a:rPr lang="en-US" dirty="0">
                <a:latin typeface="Source Sans Pro" pitchFamily="34"/>
                <a:ea typeface="DejaVu Sans" pitchFamily="2"/>
                <a:cs typeface="DejaVu Sans" pitchFamily="2"/>
              </a:rPr>
              <a:t>K8S Pod (Job)</a:t>
            </a:r>
          </a:p>
        </p:txBody>
      </p:sp>
      <p:sp>
        <p:nvSpPr>
          <p:cNvPr id="30" name="Rectangle 29">
            <a:extLst>
              <a:ext uri="{FF2B5EF4-FFF2-40B4-BE49-F238E27FC236}">
                <a16:creationId xmlns:a16="http://schemas.microsoft.com/office/drawing/2014/main" id="{86E72933-C640-E64A-8FCC-0C2839881308}"/>
              </a:ext>
            </a:extLst>
          </p:cNvPr>
          <p:cNvSpPr/>
          <p:nvPr/>
        </p:nvSpPr>
        <p:spPr>
          <a:xfrm>
            <a:off x="4374193" y="4517639"/>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Inference Container</a:t>
            </a:r>
          </a:p>
          <a:p>
            <a:pPr lvl="0" algn="ctr"/>
            <a:r>
              <a:rPr lang="en-US" dirty="0">
                <a:latin typeface="Source Sans Pro" pitchFamily="34"/>
                <a:ea typeface="DejaVu Sans" pitchFamily="2"/>
                <a:cs typeface="DejaVu Sans" pitchFamily="2"/>
              </a:rPr>
              <a:t>K8S Pod (Deployment / Service)</a:t>
            </a:r>
          </a:p>
        </p:txBody>
      </p:sp>
      <p:sp>
        <p:nvSpPr>
          <p:cNvPr id="31" name="Rectangle 30">
            <a:extLst>
              <a:ext uri="{FF2B5EF4-FFF2-40B4-BE49-F238E27FC236}">
                <a16:creationId xmlns:a16="http://schemas.microsoft.com/office/drawing/2014/main" id="{C71E5CF5-2752-6543-92C6-966B234CCA59}"/>
              </a:ext>
            </a:extLst>
          </p:cNvPr>
          <p:cNvSpPr/>
          <p:nvPr/>
        </p:nvSpPr>
        <p:spPr>
          <a:xfrm>
            <a:off x="2615004" y="2084832"/>
            <a:ext cx="5429081" cy="4326791"/>
          </a:xfrm>
          <a:prstGeom prst="rect">
            <a:avLst/>
          </a:prstGeom>
          <a:noFill/>
          <a:ln w="508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Down Arrow 31">
            <a:extLst>
              <a:ext uri="{FF2B5EF4-FFF2-40B4-BE49-F238E27FC236}">
                <a16:creationId xmlns:a16="http://schemas.microsoft.com/office/drawing/2014/main" id="{E1BC574A-F7A8-8E49-829A-ECF25C028EC9}"/>
              </a:ext>
            </a:extLst>
          </p:cNvPr>
          <p:cNvSpPr/>
          <p:nvPr/>
        </p:nvSpPr>
        <p:spPr>
          <a:xfrm rot="1726035">
            <a:off x="5618040" y="3730419"/>
            <a:ext cx="327468" cy="7049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58F55F-CCBC-CE47-A6C4-7BEA3C3AA95F}"/>
              </a:ext>
            </a:extLst>
          </p:cNvPr>
          <p:cNvSpPr/>
          <p:nvPr/>
        </p:nvSpPr>
        <p:spPr>
          <a:xfrm>
            <a:off x="9635419" y="2176909"/>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Twitter Data Labeled for Sentiment</a:t>
            </a:r>
          </a:p>
        </p:txBody>
      </p:sp>
      <p:sp>
        <p:nvSpPr>
          <p:cNvPr id="34" name="Rectangle 33">
            <a:extLst>
              <a:ext uri="{FF2B5EF4-FFF2-40B4-BE49-F238E27FC236}">
                <a16:creationId xmlns:a16="http://schemas.microsoft.com/office/drawing/2014/main" id="{8D4E4218-F1EE-1B4D-9C94-8614101700A2}"/>
              </a:ext>
            </a:extLst>
          </p:cNvPr>
          <p:cNvSpPr/>
          <p:nvPr/>
        </p:nvSpPr>
        <p:spPr>
          <a:xfrm>
            <a:off x="9646127" y="4467478"/>
            <a:ext cx="1867070" cy="1400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Source Sans Pro" pitchFamily="34"/>
                <a:ea typeface="DejaVu Sans" pitchFamily="2"/>
                <a:cs typeface="DejaVu Sans" pitchFamily="2"/>
              </a:rPr>
              <a:t>User Input</a:t>
            </a:r>
          </a:p>
          <a:p>
            <a:pPr lvl="0" algn="ctr"/>
            <a:r>
              <a:rPr lang="en-US" dirty="0">
                <a:latin typeface="Source Sans Pro" pitchFamily="34"/>
                <a:ea typeface="DejaVu Sans" pitchFamily="2"/>
                <a:cs typeface="DejaVu Sans" pitchFamily="2"/>
              </a:rPr>
              <a:t>Of Tweets &amp; Model for</a:t>
            </a:r>
          </a:p>
          <a:p>
            <a:pPr lvl="0" algn="ctr"/>
            <a:r>
              <a:rPr lang="en-US" dirty="0">
                <a:latin typeface="Source Sans Pro" pitchFamily="34"/>
                <a:ea typeface="DejaVu Sans" pitchFamily="2"/>
                <a:cs typeface="DejaVu Sans" pitchFamily="2"/>
              </a:rPr>
              <a:t>Classification</a:t>
            </a:r>
          </a:p>
          <a:p>
            <a:pPr lvl="0" algn="ctr"/>
            <a:r>
              <a:rPr lang="en-US" dirty="0">
                <a:latin typeface="Source Sans Pro" pitchFamily="34"/>
                <a:ea typeface="DejaVu Sans" pitchFamily="2"/>
                <a:cs typeface="DejaVu Sans" pitchFamily="2"/>
              </a:rPr>
              <a:t>Testing</a:t>
            </a:r>
          </a:p>
        </p:txBody>
      </p:sp>
      <p:sp>
        <p:nvSpPr>
          <p:cNvPr id="35" name="Left Arrow 34">
            <a:extLst>
              <a:ext uri="{FF2B5EF4-FFF2-40B4-BE49-F238E27FC236}">
                <a16:creationId xmlns:a16="http://schemas.microsoft.com/office/drawing/2014/main" id="{63CE4B6B-D0F6-8A48-94A0-B81239920806}"/>
              </a:ext>
            </a:extLst>
          </p:cNvPr>
          <p:cNvSpPr/>
          <p:nvPr/>
        </p:nvSpPr>
        <p:spPr>
          <a:xfrm>
            <a:off x="8327070" y="2498107"/>
            <a:ext cx="753908" cy="392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14C7843-D8F3-124B-8FD4-2BD3F9F3A7CC}"/>
              </a:ext>
            </a:extLst>
          </p:cNvPr>
          <p:cNvSpPr txBox="1"/>
          <p:nvPr/>
        </p:nvSpPr>
        <p:spPr>
          <a:xfrm>
            <a:off x="8083251" y="5162313"/>
            <a:ext cx="1207675" cy="1122700"/>
          </a:xfrm>
          <a:prstGeom prst="rect">
            <a:avLst/>
          </a:prstGeom>
          <a:noFill/>
          <a:ln>
            <a:noFill/>
          </a:ln>
        </p:spPr>
        <p:txBody>
          <a:bodyPr wrap="square" lIns="90000" tIns="45000" rIns="90000" bIns="45000" anchorCtr="0" compatLnSpc="0">
            <a:spAutoFit/>
          </a:bodyPr>
          <a:lstStyle/>
          <a:p>
            <a:pPr marL="0" marR="0" lvl="0" indent="0" algn="ctr" hangingPunct="1">
              <a:lnSpc>
                <a:spcPct val="100000"/>
              </a:lnSpc>
              <a:spcBef>
                <a:spcPts val="0"/>
              </a:spcBef>
              <a:spcAft>
                <a:spcPts val="0"/>
              </a:spcAft>
              <a:buNone/>
              <a:tabLst/>
            </a:pPr>
            <a:r>
              <a:rPr lang="en-US" sz="1600" b="0" i="0" u="none" strike="noStrike" kern="1200" cap="none" dirty="0">
                <a:ln>
                  <a:noFill/>
                </a:ln>
                <a:latin typeface="Source Sans Pro" pitchFamily="34"/>
                <a:ea typeface="DejaVu Sans" pitchFamily="2"/>
                <a:cs typeface="DejaVu Sans" pitchFamily="2"/>
              </a:rPr>
              <a:t>Run Twitter</a:t>
            </a:r>
          </a:p>
          <a:p>
            <a:pPr marL="0" marR="0" lvl="0" indent="0" algn="ctr" hangingPunct="1">
              <a:lnSpc>
                <a:spcPct val="100000"/>
              </a:lnSpc>
              <a:spcBef>
                <a:spcPts val="0"/>
              </a:spcBef>
              <a:spcAft>
                <a:spcPts val="0"/>
              </a:spcAft>
              <a:buNone/>
              <a:tabLst/>
            </a:pPr>
            <a:r>
              <a:rPr lang="en-US" sz="1600" dirty="0">
                <a:latin typeface="Source Sans Pro" pitchFamily="34"/>
                <a:ea typeface="DejaVu Sans" pitchFamily="2"/>
                <a:cs typeface="DejaVu Sans" pitchFamily="2"/>
              </a:rPr>
              <a:t>Inference </a:t>
            </a:r>
            <a:r>
              <a:rPr lang="en-US" sz="1600" b="0" i="0" u="none" strike="noStrike" kern="1200" cap="none" dirty="0">
                <a:ln>
                  <a:noFill/>
                </a:ln>
                <a:latin typeface="Source Sans Pro" pitchFamily="34"/>
                <a:ea typeface="DejaVu Sans" pitchFamily="2"/>
                <a:cs typeface="DejaVu Sans" pitchFamily="2"/>
              </a:rPr>
              <a:t>Spe</a:t>
            </a:r>
            <a:r>
              <a:rPr lang="en-US" sz="1600" dirty="0">
                <a:latin typeface="Source Sans Pro" pitchFamily="34"/>
                <a:ea typeface="DejaVu Sans" pitchFamily="2"/>
                <a:cs typeface="DejaVu Sans" pitchFamily="2"/>
              </a:rPr>
              <a:t>cific to Model</a:t>
            </a:r>
            <a:endParaRPr lang="en-US" sz="1600" b="0" i="0" u="none" strike="noStrike" kern="1200" cap="none" dirty="0">
              <a:ln>
                <a:noFill/>
              </a:ln>
              <a:latin typeface="Source Sans Pro" pitchFamily="34"/>
              <a:ea typeface="DejaVu Sans" pitchFamily="2"/>
              <a:cs typeface="DejaVu Sans" pitchFamily="2"/>
            </a:endParaRPr>
          </a:p>
        </p:txBody>
      </p:sp>
      <p:sp>
        <p:nvSpPr>
          <p:cNvPr id="37" name="Left Arrow 36">
            <a:extLst>
              <a:ext uri="{FF2B5EF4-FFF2-40B4-BE49-F238E27FC236}">
                <a16:creationId xmlns:a16="http://schemas.microsoft.com/office/drawing/2014/main" id="{980E76A8-CF65-2E41-ABF1-BABAE3E542C2}"/>
              </a:ext>
            </a:extLst>
          </p:cNvPr>
          <p:cNvSpPr/>
          <p:nvPr/>
        </p:nvSpPr>
        <p:spPr>
          <a:xfrm>
            <a:off x="8310135" y="4750244"/>
            <a:ext cx="753908" cy="392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07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Deep Sequential Neural Networks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solidFill>
                  <a:srgbClr val="000000"/>
                </a:solidFill>
              </a:rPr>
              <a:t>Converted tweet text into one-hot matrices and made all tweets of same length</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Used a 3 layer dense neural network with one layer each for input and output, along with a hidden layer.</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1: 512 layer dense network which accepts one-hot matrix of specified length</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2: 256 layer dense network (hidden layer)</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Layer 3: 3 layer dense network, output layer with 3 possible outputs</a:t>
            </a:r>
          </a:p>
        </p:txBody>
      </p:sp>
    </p:spTree>
    <p:extLst>
      <p:ext uri="{BB962C8B-B14F-4D97-AF65-F5344CB8AC3E}">
        <p14:creationId xmlns:p14="http://schemas.microsoft.com/office/powerpoint/2010/main" val="340101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Deep Sequential Neural Networks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t>Model uses 2 dropout layers which are used to randomly remove data which helps to avoid overfitting.</a:t>
            </a:r>
          </a:p>
          <a:p>
            <a:pPr marL="0" lvl="0" indent="0">
              <a:spcBef>
                <a:spcPts val="0"/>
              </a:spcBef>
              <a:spcAft>
                <a:spcPts val="0"/>
              </a:spcAft>
              <a:buNone/>
            </a:pPr>
            <a:endParaRPr lang="en-US" dirty="0"/>
          </a:p>
          <a:p>
            <a:pPr marL="0" lvl="0" indent="0">
              <a:spcBef>
                <a:spcPts val="0"/>
              </a:spcBef>
              <a:spcAft>
                <a:spcPts val="0"/>
              </a:spcAft>
              <a:buNone/>
            </a:pPr>
            <a:r>
              <a:rPr lang="en-US" b="1" dirty="0"/>
              <a:t>Activation Function : </a:t>
            </a:r>
            <a:r>
              <a:rPr lang="en-US" dirty="0" err="1"/>
              <a:t>ReLU</a:t>
            </a:r>
            <a:r>
              <a:rPr lang="en-US" dirty="0"/>
              <a:t> for layer 1 and 2, </a:t>
            </a:r>
            <a:r>
              <a:rPr lang="en-US" dirty="0" err="1"/>
              <a:t>softmax</a:t>
            </a:r>
            <a:r>
              <a:rPr lang="en-US" dirty="0"/>
              <a:t> for output layer</a:t>
            </a:r>
          </a:p>
          <a:p>
            <a:pPr marL="0" lvl="0" indent="0">
              <a:spcBef>
                <a:spcPts val="0"/>
              </a:spcBef>
              <a:spcAft>
                <a:spcPts val="0"/>
              </a:spcAft>
              <a:buNone/>
            </a:pPr>
            <a:endParaRPr lang="en-US" dirty="0"/>
          </a:p>
          <a:p>
            <a:pPr marL="0" lvl="0" indent="0">
              <a:spcBef>
                <a:spcPts val="0"/>
              </a:spcBef>
              <a:spcAft>
                <a:spcPts val="0"/>
              </a:spcAft>
              <a:buNone/>
            </a:pPr>
            <a:r>
              <a:rPr lang="en-US" b="1" dirty="0"/>
              <a:t>Optimizer</a:t>
            </a:r>
            <a:r>
              <a:rPr lang="en-US" dirty="0"/>
              <a:t>: Adam, to update parameters and minimize the cost of the neural network</a:t>
            </a:r>
          </a:p>
          <a:p>
            <a:pPr marL="0" lvl="0" indent="0">
              <a:spcBef>
                <a:spcPts val="0"/>
              </a:spcBef>
              <a:spcAft>
                <a:spcPts val="0"/>
              </a:spcAft>
              <a:buNone/>
            </a:pPr>
            <a:endParaRPr lang="en-US" dirty="0"/>
          </a:p>
          <a:p>
            <a:pPr marL="0" lvl="0" indent="0">
              <a:spcBef>
                <a:spcPts val="0"/>
              </a:spcBef>
              <a:spcAft>
                <a:spcPts val="0"/>
              </a:spcAft>
              <a:buNone/>
            </a:pPr>
            <a:r>
              <a:rPr lang="en-US" b="1" dirty="0"/>
              <a:t>Loss function</a:t>
            </a:r>
            <a:r>
              <a:rPr lang="en-US" dirty="0"/>
              <a:t>:  Categorical </a:t>
            </a:r>
            <a:r>
              <a:rPr lang="en-US" dirty="0" err="1"/>
              <a:t>crossentropy</a:t>
            </a:r>
            <a:r>
              <a:rPr lang="en-US" dirty="0"/>
              <a:t>, calculates a score that summarizes the average difference between actual and predicted probability distributions for all classes</a:t>
            </a:r>
          </a:p>
        </p:txBody>
      </p:sp>
    </p:spTree>
    <p:extLst>
      <p:ext uri="{BB962C8B-B14F-4D97-AF65-F5344CB8AC3E}">
        <p14:creationId xmlns:p14="http://schemas.microsoft.com/office/powerpoint/2010/main" val="42082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FE98-1F88-A540-AF55-042F86531880}"/>
              </a:ext>
            </a:extLst>
          </p:cNvPr>
          <p:cNvSpPr>
            <a:spLocks noGrp="1"/>
          </p:cNvSpPr>
          <p:nvPr>
            <p:ph type="title"/>
          </p:nvPr>
        </p:nvSpPr>
        <p:spPr/>
        <p:txBody>
          <a:bodyPr/>
          <a:lstStyle/>
          <a:p>
            <a:r>
              <a:rPr lang="en-US" dirty="0"/>
              <a:t>Linear Support Vector Machines</a:t>
            </a:r>
          </a:p>
        </p:txBody>
      </p:sp>
      <p:sp>
        <p:nvSpPr>
          <p:cNvPr id="3" name="Content Placeholder 2">
            <a:extLst>
              <a:ext uri="{FF2B5EF4-FFF2-40B4-BE49-F238E27FC236}">
                <a16:creationId xmlns:a16="http://schemas.microsoft.com/office/drawing/2014/main" id="{DE1B40DF-2D09-CC48-8138-86D35AFCC586}"/>
              </a:ext>
            </a:extLst>
          </p:cNvPr>
          <p:cNvSpPr>
            <a:spLocks noGrp="1"/>
          </p:cNvSpPr>
          <p:nvPr>
            <p:ph idx="1"/>
          </p:nvPr>
        </p:nvSpPr>
        <p:spPr/>
        <p:txBody>
          <a:bodyPr/>
          <a:lstStyle/>
          <a:p>
            <a:pPr marL="0" lvl="0" indent="0">
              <a:spcBef>
                <a:spcPts val="0"/>
              </a:spcBef>
              <a:spcAft>
                <a:spcPts val="0"/>
              </a:spcAft>
              <a:buNone/>
            </a:pPr>
            <a:r>
              <a:rPr lang="en-US" dirty="0">
                <a:solidFill>
                  <a:srgbClr val="000000"/>
                </a:solidFill>
              </a:rPr>
              <a:t>Popular machine learning algorithm to perform text classification. </a:t>
            </a:r>
          </a:p>
          <a:p>
            <a:pPr marL="0" lvl="0" indent="0">
              <a:spcBef>
                <a:spcPts val="0"/>
              </a:spcBef>
              <a:spcAft>
                <a:spcPts val="0"/>
              </a:spcAft>
              <a:buNone/>
            </a:pPr>
            <a:endParaRPr lang="en-US" dirty="0">
              <a:solidFill>
                <a:srgbClr val="000000"/>
              </a:solidFill>
            </a:endParaRPr>
          </a:p>
          <a:p>
            <a:pPr marL="0" lvl="0" indent="0">
              <a:spcBef>
                <a:spcPts val="0"/>
              </a:spcBef>
              <a:spcAft>
                <a:spcPts val="0"/>
              </a:spcAft>
              <a:buClr>
                <a:schemeClr val="dk1"/>
              </a:buClr>
              <a:buSzPts val="1100"/>
              <a:buNone/>
            </a:pPr>
            <a:r>
              <a:rPr lang="en-US" dirty="0"/>
              <a:t>Performed </a:t>
            </a:r>
            <a:r>
              <a:rPr lang="en-US" dirty="0" err="1"/>
              <a:t>tf-idf</a:t>
            </a:r>
            <a:r>
              <a:rPr lang="en-US" dirty="0"/>
              <a:t> transformation on the tweets before feeding them to the model.</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Linear SVM performs classification by finding the best hyperplane to differentiate n classes in an n-dimensional space. </a:t>
            </a:r>
          </a:p>
          <a:p>
            <a:pPr marL="0" lvl="0" indent="0">
              <a:spcBef>
                <a:spcPts val="0"/>
              </a:spcBef>
              <a:spcAft>
                <a:spcPts val="0"/>
              </a:spcAft>
              <a:buNone/>
            </a:pPr>
            <a:endParaRPr lang="en-US" dirty="0">
              <a:solidFill>
                <a:srgbClr val="000000"/>
              </a:solidFill>
            </a:endParaRPr>
          </a:p>
          <a:p>
            <a:pPr marL="0" lvl="0" indent="0">
              <a:spcBef>
                <a:spcPts val="0"/>
              </a:spcBef>
              <a:spcAft>
                <a:spcPts val="0"/>
              </a:spcAft>
              <a:buNone/>
            </a:pPr>
            <a:r>
              <a:rPr lang="en-US" dirty="0">
                <a:solidFill>
                  <a:srgbClr val="000000"/>
                </a:solidFill>
              </a:rPr>
              <a:t>The hyperplane acts as a decision boundary for any new data point</a:t>
            </a:r>
          </a:p>
        </p:txBody>
      </p:sp>
    </p:spTree>
    <p:extLst>
      <p:ext uri="{BB962C8B-B14F-4D97-AF65-F5344CB8AC3E}">
        <p14:creationId xmlns:p14="http://schemas.microsoft.com/office/powerpoint/2010/main" val="307730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D628-A18C-F847-87CC-7B8D554F275E}"/>
              </a:ext>
            </a:extLst>
          </p:cNvPr>
          <p:cNvSpPr>
            <a:spLocks noGrp="1"/>
          </p:cNvSpPr>
          <p:nvPr>
            <p:ph type="title"/>
          </p:nvPr>
        </p:nvSpPr>
        <p:spPr/>
        <p:txBody>
          <a:bodyPr/>
          <a:lstStyle/>
          <a:p>
            <a:r>
              <a:rPr lang="en-US" dirty="0"/>
              <a:t>Dataset &amp; Model Observations</a:t>
            </a:r>
          </a:p>
        </p:txBody>
      </p:sp>
      <p:sp>
        <p:nvSpPr>
          <p:cNvPr id="3" name="Content Placeholder 2">
            <a:extLst>
              <a:ext uri="{FF2B5EF4-FFF2-40B4-BE49-F238E27FC236}">
                <a16:creationId xmlns:a16="http://schemas.microsoft.com/office/drawing/2014/main" id="{9F37E945-99A6-9B4D-A878-4F00685052DB}"/>
              </a:ext>
            </a:extLst>
          </p:cNvPr>
          <p:cNvSpPr>
            <a:spLocks noGrp="1"/>
          </p:cNvSpPr>
          <p:nvPr>
            <p:ph idx="1"/>
          </p:nvPr>
        </p:nvSpPr>
        <p:spPr/>
        <p:txBody>
          <a:bodyPr/>
          <a:lstStyle/>
          <a:p>
            <a:pPr marL="0" lvl="0" indent="0">
              <a:spcBef>
                <a:spcPts val="0"/>
              </a:spcBef>
              <a:spcAft>
                <a:spcPts val="0"/>
              </a:spcAft>
              <a:buSzPts val="2200"/>
              <a:buNone/>
            </a:pPr>
            <a:r>
              <a:rPr lang="en-US" dirty="0"/>
              <a:t>From the 15,000 labeled tweets, over 9,000 were labeled negative, leading Linear SVM to predict some tweets (including neutral) as negative.</a:t>
            </a:r>
          </a:p>
          <a:p>
            <a:pPr marL="0" lvl="0" indent="0">
              <a:spcBef>
                <a:spcPts val="1400"/>
              </a:spcBef>
              <a:spcAft>
                <a:spcPts val="0"/>
              </a:spcAft>
              <a:buSzPts val="2200"/>
              <a:buNone/>
            </a:pPr>
            <a:r>
              <a:rPr lang="en-US" dirty="0"/>
              <a:t>Deep sequential neural networks exhibit better performance and superior ability to handle outliers.</a:t>
            </a:r>
          </a:p>
          <a:p>
            <a:pPr marL="0" lvl="0" indent="0">
              <a:spcBef>
                <a:spcPts val="1400"/>
              </a:spcBef>
              <a:spcAft>
                <a:spcPts val="0"/>
              </a:spcAft>
              <a:buSzPts val="2800"/>
              <a:buNone/>
            </a:pPr>
            <a:r>
              <a:rPr lang="en-US" dirty="0">
                <a:highlight>
                  <a:srgbClr val="FFFFFF"/>
                </a:highlight>
              </a:rPr>
              <a:t>The categorical </a:t>
            </a:r>
            <a:r>
              <a:rPr lang="en-US" dirty="0" err="1">
                <a:highlight>
                  <a:srgbClr val="FFFFFF"/>
                </a:highlight>
              </a:rPr>
              <a:t>crossentropy</a:t>
            </a:r>
            <a:r>
              <a:rPr lang="en-US" dirty="0">
                <a:highlight>
                  <a:srgbClr val="FFFFFF"/>
                </a:highlight>
              </a:rPr>
              <a:t> loss used in the Neural Network tends to perform well when aiming for highest percentage accuracy even with imbalances in the dataset.</a:t>
            </a:r>
          </a:p>
        </p:txBody>
      </p:sp>
    </p:spTree>
    <p:extLst>
      <p:ext uri="{BB962C8B-B14F-4D97-AF65-F5344CB8AC3E}">
        <p14:creationId xmlns:p14="http://schemas.microsoft.com/office/powerpoint/2010/main" val="385641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D628-A18C-F847-87CC-7B8D554F275E}"/>
              </a:ext>
            </a:extLst>
          </p:cNvPr>
          <p:cNvSpPr>
            <a:spLocks noGrp="1"/>
          </p:cNvSpPr>
          <p:nvPr>
            <p:ph type="title"/>
          </p:nvPr>
        </p:nvSpPr>
        <p:spPr/>
        <p:txBody>
          <a:bodyPr/>
          <a:lstStyle/>
          <a:p>
            <a:r>
              <a:rPr lang="en-US" dirty="0"/>
              <a:t>K(c)</a:t>
            </a:r>
            <a:r>
              <a:rPr lang="en-US" dirty="0" err="1"/>
              <a:t>aas</a:t>
            </a:r>
            <a:r>
              <a:rPr lang="en-US" dirty="0"/>
              <a:t>: Kubernetes (Container) as a service</a:t>
            </a:r>
          </a:p>
        </p:txBody>
      </p:sp>
      <p:sp>
        <p:nvSpPr>
          <p:cNvPr id="3" name="Content Placeholder 2">
            <a:extLst>
              <a:ext uri="{FF2B5EF4-FFF2-40B4-BE49-F238E27FC236}">
                <a16:creationId xmlns:a16="http://schemas.microsoft.com/office/drawing/2014/main" id="{9F37E945-99A6-9B4D-A878-4F00685052DB}"/>
              </a:ext>
            </a:extLst>
          </p:cNvPr>
          <p:cNvSpPr>
            <a:spLocks noGrp="1"/>
          </p:cNvSpPr>
          <p:nvPr>
            <p:ph idx="1"/>
          </p:nvPr>
        </p:nvSpPr>
        <p:spPr/>
        <p:txBody>
          <a:bodyPr/>
          <a:lstStyle/>
          <a:p>
            <a:pPr marL="0" indent="0">
              <a:buNone/>
            </a:pPr>
            <a:r>
              <a:rPr lang="en-US" dirty="0"/>
              <a:t>We used IBM Cloud to host our Kubernetes cluster – this service is a hybrid of </a:t>
            </a:r>
            <a:r>
              <a:rPr lang="en-US" dirty="0" err="1"/>
              <a:t>KaaS</a:t>
            </a:r>
            <a:r>
              <a:rPr lang="en-US" dirty="0"/>
              <a:t> and CaaS.</a:t>
            </a:r>
          </a:p>
          <a:p>
            <a:pPr marL="0" indent="0">
              <a:buNone/>
            </a:pPr>
            <a:r>
              <a:rPr lang="en-US" dirty="0"/>
              <a:t>We compared training performance with AWS containers, leveraging their CaaS capabilities. Performance between AWS and IBM Cloud was very similar.</a:t>
            </a:r>
          </a:p>
        </p:txBody>
      </p:sp>
      <p:pic>
        <p:nvPicPr>
          <p:cNvPr id="4" name="Google Shape;156;p21">
            <a:extLst>
              <a:ext uri="{FF2B5EF4-FFF2-40B4-BE49-F238E27FC236}">
                <a16:creationId xmlns:a16="http://schemas.microsoft.com/office/drawing/2014/main" id="{441D03CE-7B38-7744-9275-C8F16108453D}"/>
              </a:ext>
            </a:extLst>
          </p:cNvPr>
          <p:cNvPicPr preferRelativeResize="0"/>
          <p:nvPr/>
        </p:nvPicPr>
        <p:blipFill rotWithShape="1">
          <a:blip r:embed="rId2">
            <a:alphaModFix/>
          </a:blip>
          <a:srcRect t="12770"/>
          <a:stretch/>
        </p:blipFill>
        <p:spPr>
          <a:xfrm>
            <a:off x="1164025" y="3986775"/>
            <a:ext cx="4442651" cy="2386225"/>
          </a:xfrm>
          <a:prstGeom prst="rect">
            <a:avLst/>
          </a:prstGeom>
          <a:noFill/>
          <a:ln>
            <a:noFill/>
          </a:ln>
        </p:spPr>
      </p:pic>
      <p:pic>
        <p:nvPicPr>
          <p:cNvPr id="5" name="Google Shape;157;p21">
            <a:extLst>
              <a:ext uri="{FF2B5EF4-FFF2-40B4-BE49-F238E27FC236}">
                <a16:creationId xmlns:a16="http://schemas.microsoft.com/office/drawing/2014/main" id="{56FE5B97-A303-6F48-A33F-21A1659D4D58}"/>
              </a:ext>
            </a:extLst>
          </p:cNvPr>
          <p:cNvPicPr preferRelativeResize="0"/>
          <p:nvPr/>
        </p:nvPicPr>
        <p:blipFill rotWithShape="1">
          <a:blip r:embed="rId3">
            <a:alphaModFix/>
          </a:blip>
          <a:srcRect b="4752"/>
          <a:stretch/>
        </p:blipFill>
        <p:spPr>
          <a:xfrm>
            <a:off x="5966975" y="3986775"/>
            <a:ext cx="4538276" cy="2386225"/>
          </a:xfrm>
          <a:prstGeom prst="rect">
            <a:avLst/>
          </a:prstGeom>
          <a:noFill/>
          <a:ln>
            <a:noFill/>
          </a:ln>
        </p:spPr>
      </p:pic>
    </p:spTree>
    <p:extLst>
      <p:ext uri="{BB962C8B-B14F-4D97-AF65-F5344CB8AC3E}">
        <p14:creationId xmlns:p14="http://schemas.microsoft.com/office/powerpoint/2010/main" val="1044205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222</TotalTime>
  <Words>1105</Words>
  <Application>Microsoft Macintosh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Source Sans Pro</vt:lpstr>
      <vt:lpstr>Tw Cen MT</vt:lpstr>
      <vt:lpstr>Tw Cen MT Condensed</vt:lpstr>
      <vt:lpstr>Wingdings 3</vt:lpstr>
      <vt:lpstr>Integral</vt:lpstr>
      <vt:lpstr>Twitter Sentiment Analysis Cloud &amp; Machine Learning - CSCI-GA 3030-025</vt:lpstr>
      <vt:lpstr>Project Description</vt:lpstr>
      <vt:lpstr>How does it work?</vt:lpstr>
      <vt:lpstr>BackEnd of Cloud/ML Sentiment Analysis</vt:lpstr>
      <vt:lpstr>Deep Sequential Neural Networks</vt:lpstr>
      <vt:lpstr>Deep Sequential Neural Networks</vt:lpstr>
      <vt:lpstr>Linear Support Vector Machines</vt:lpstr>
      <vt:lpstr>Dataset &amp; Model Observations</vt:lpstr>
      <vt:lpstr>K(c)aas: Kubernetes (Container) as a service</vt:lpstr>
      <vt:lpstr>Inference Container &amp; User Interface</vt:lpstr>
      <vt:lpstr>Challenges &amp; Lessons Learned</vt:lpstr>
      <vt:lpstr>Conclusion &amp; Future work</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Cloud &amp; Machine Learning - CSCI-GA 3030-025</dc:title>
  <dc:creator>Daniel Sabba</dc:creator>
  <cp:lastModifiedBy>Daniel Sabba</cp:lastModifiedBy>
  <cp:revision>17</cp:revision>
  <dcterms:created xsi:type="dcterms:W3CDTF">2020-05-06T00:50:52Z</dcterms:created>
  <dcterms:modified xsi:type="dcterms:W3CDTF">2020-05-07T03:04:44Z</dcterms:modified>
</cp:coreProperties>
</file>