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ileron" panose="020B0604020202020204" charset="0"/>
      <p:regular r:id="rId9"/>
    </p:embeddedFont>
    <p:embeddedFont>
      <p:font typeface="Aileron Bold" panose="020B0604020202020204" charset="0"/>
      <p:regular r:id="rId10"/>
    </p:embeddedFont>
    <p:embeddedFont>
      <p:font typeface="Aileron Heavy" panose="020B0604020202020204" charset="0"/>
      <p:regular r:id="rId11"/>
    </p:embeddedFont>
    <p:embeddedFont>
      <p:font typeface="Aileron Ultra-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946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32890">
            <a:off x="15633874" y="2828175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08236" y="1028700"/>
            <a:ext cx="14688425" cy="8487775"/>
          </a:xfrm>
          <a:custGeom>
            <a:avLst/>
            <a:gdLst/>
            <a:ahLst/>
            <a:cxnLst/>
            <a:rect l="l" t="t" r="r" b="b"/>
            <a:pathLst>
              <a:path w="14688425" h="8487775">
                <a:moveTo>
                  <a:pt x="0" y="0"/>
                </a:moveTo>
                <a:lnTo>
                  <a:pt x="14688425" y="0"/>
                </a:lnTo>
                <a:lnTo>
                  <a:pt x="14688425" y="8487775"/>
                </a:lnTo>
                <a:lnTo>
                  <a:pt x="0" y="84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8519" y="1070219"/>
            <a:ext cx="1101991" cy="1045871"/>
          </a:xfrm>
          <a:custGeom>
            <a:avLst/>
            <a:gdLst/>
            <a:ahLst/>
            <a:cxnLst/>
            <a:rect l="l" t="t" r="r" b="b"/>
            <a:pathLst>
              <a:path w="1101991" h="1045871">
                <a:moveTo>
                  <a:pt x="0" y="0"/>
                </a:moveTo>
                <a:lnTo>
                  <a:pt x="1101991" y="0"/>
                </a:lnTo>
                <a:lnTo>
                  <a:pt x="1101991" y="1045871"/>
                </a:lnTo>
                <a:lnTo>
                  <a:pt x="0" y="104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333691" y="2576421"/>
            <a:ext cx="13299212" cy="2939664"/>
            <a:chOff x="0" y="0"/>
            <a:chExt cx="17732283" cy="3919552"/>
          </a:xfrm>
        </p:grpSpPr>
        <p:sp>
          <p:nvSpPr>
            <p:cNvPr id="6" name="TextBox 6"/>
            <p:cNvSpPr txBox="1"/>
            <p:nvPr/>
          </p:nvSpPr>
          <p:spPr>
            <a:xfrm>
              <a:off x="0" y="66675"/>
              <a:ext cx="17732283" cy="2881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61"/>
                </a:lnSpc>
              </a:pPr>
              <a:r>
                <a:rPr lang="en-US" sz="7601">
                  <a:solidFill>
                    <a:srgbClr val="000000"/>
                  </a:solidFill>
                  <a:latin typeface="Aileron Ultra-Bold"/>
                </a:rPr>
                <a:t>  Vulnerability scanner for Node.js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415875" y="3119112"/>
              <a:ext cx="12900532" cy="800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130875" y="3494611"/>
            <a:ext cx="2502028" cy="1339529"/>
          </a:xfrm>
          <a:custGeom>
            <a:avLst/>
            <a:gdLst/>
            <a:ahLst/>
            <a:cxnLst/>
            <a:rect l="l" t="t" r="r" b="b"/>
            <a:pathLst>
              <a:path w="2502028" h="1339529">
                <a:moveTo>
                  <a:pt x="0" y="0"/>
                </a:moveTo>
                <a:lnTo>
                  <a:pt x="2502028" y="0"/>
                </a:lnTo>
                <a:lnTo>
                  <a:pt x="2502028" y="1339529"/>
                </a:lnTo>
                <a:lnTo>
                  <a:pt x="0" y="13395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165558" y="0"/>
            <a:ext cx="2027125" cy="2216653"/>
          </a:xfrm>
          <a:custGeom>
            <a:avLst/>
            <a:gdLst/>
            <a:ahLst/>
            <a:cxnLst/>
            <a:rect l="l" t="t" r="r" b="b"/>
            <a:pathLst>
              <a:path w="2027125" h="2216653">
                <a:moveTo>
                  <a:pt x="0" y="0"/>
                </a:moveTo>
                <a:lnTo>
                  <a:pt x="2027125" y="0"/>
                </a:lnTo>
                <a:lnTo>
                  <a:pt x="2027125" y="2216653"/>
                </a:lnTo>
                <a:lnTo>
                  <a:pt x="0" y="2216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911163" y="1028700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7925507">
            <a:off x="945449" y="8056054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4" y="0"/>
                </a:lnTo>
                <a:lnTo>
                  <a:pt x="1525574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2846079">
            <a:off x="16571302" y="5960275"/>
            <a:ext cx="930350" cy="882971"/>
          </a:xfrm>
          <a:custGeom>
            <a:avLst/>
            <a:gdLst/>
            <a:ahLst/>
            <a:cxnLst/>
            <a:rect l="l" t="t" r="r" b="b"/>
            <a:pathLst>
              <a:path w="930350" h="882971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6076388"/>
            <a:ext cx="10288364" cy="365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Team Members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                    Sridharan S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           Srish N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                          Vigneswaran 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02843" y="1101982"/>
            <a:ext cx="1329921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Secure Coding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63714" y="2786924"/>
            <a:ext cx="8229600" cy="4713151"/>
          </a:xfrm>
          <a:custGeom>
            <a:avLst/>
            <a:gdLst/>
            <a:ahLst/>
            <a:cxnLst/>
            <a:rect l="l" t="t" r="r" b="b"/>
            <a:pathLst>
              <a:path w="8229600" h="4713151">
                <a:moveTo>
                  <a:pt x="0" y="0"/>
                </a:moveTo>
                <a:lnTo>
                  <a:pt x="8229600" y="0"/>
                </a:lnTo>
                <a:lnTo>
                  <a:pt x="8229600" y="4713152"/>
                </a:lnTo>
                <a:lnTo>
                  <a:pt x="0" y="4713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5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29912" y="1028700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729394">
            <a:off x="1666799" y="7318193"/>
            <a:ext cx="1181415" cy="1032184"/>
          </a:xfrm>
          <a:custGeom>
            <a:avLst/>
            <a:gdLst/>
            <a:ahLst/>
            <a:cxnLst/>
            <a:rect l="l" t="t" r="r" b="b"/>
            <a:pathLst>
              <a:path w="1181415" h="1032184">
                <a:moveTo>
                  <a:pt x="0" y="0"/>
                </a:moveTo>
                <a:lnTo>
                  <a:pt x="1181415" y="0"/>
                </a:lnTo>
                <a:lnTo>
                  <a:pt x="1181415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258646">
            <a:off x="1088930" y="4187770"/>
            <a:ext cx="1464004" cy="1525575"/>
          </a:xfrm>
          <a:custGeom>
            <a:avLst/>
            <a:gdLst/>
            <a:ahLst/>
            <a:cxnLst/>
            <a:rect l="l" t="t" r="r" b="b"/>
            <a:pathLst>
              <a:path w="1464004" h="1525575">
                <a:moveTo>
                  <a:pt x="0" y="0"/>
                </a:moveTo>
                <a:lnTo>
                  <a:pt x="1464005" y="0"/>
                </a:lnTo>
                <a:lnTo>
                  <a:pt x="1464005" y="1525575"/>
                </a:lnTo>
                <a:lnTo>
                  <a:pt x="0" y="15255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173610" y="777508"/>
            <a:ext cx="6899542" cy="985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400">
                <a:solidFill>
                  <a:srgbClr val="F3F3F3"/>
                </a:solidFill>
                <a:latin typeface="Aileron Heavy"/>
              </a:rPr>
              <a:t>Objective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87463" y="2033532"/>
            <a:ext cx="9828938" cy="2870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600"/>
              </a:lnSpc>
            </a:pPr>
            <a:r>
              <a:rPr lang="en-US" sz="3286" spc="42">
                <a:solidFill>
                  <a:srgbClr val="F3F3F3"/>
                </a:solidFill>
                <a:latin typeface="Aileron"/>
              </a:rPr>
              <a:t>To develop a comprehensive vulnerability scanning tool focusing on Node js applications and CVE-ID-based vulnerability discovery in them , enabling proactive identification and remediation of security weaknesses.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5875" y="758202"/>
            <a:ext cx="9859727" cy="1121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04"/>
              </a:lnSpc>
              <a:spcBef>
                <a:spcPct val="0"/>
              </a:spcBef>
            </a:pPr>
            <a:r>
              <a:rPr lang="en-US" sz="7239">
                <a:solidFill>
                  <a:srgbClr val="F3F3F3"/>
                </a:solidFill>
                <a:latin typeface="Aileron Heavy"/>
              </a:rPr>
              <a:t>Problem Description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10925346" y="2314048"/>
            <a:ext cx="6161300" cy="5236088"/>
          </a:xfrm>
          <a:custGeom>
            <a:avLst/>
            <a:gdLst/>
            <a:ahLst/>
            <a:cxnLst/>
            <a:rect l="l" t="t" r="r" b="b"/>
            <a:pathLst>
              <a:path w="6161300" h="5236088">
                <a:moveTo>
                  <a:pt x="0" y="0"/>
                </a:moveTo>
                <a:lnTo>
                  <a:pt x="6161300" y="0"/>
                </a:lnTo>
                <a:lnTo>
                  <a:pt x="6161300" y="5236088"/>
                </a:lnTo>
                <a:lnTo>
                  <a:pt x="0" y="5236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432890">
            <a:off x="15919520" y="2074708"/>
            <a:ext cx="1181415" cy="1032184"/>
          </a:xfrm>
          <a:custGeom>
            <a:avLst/>
            <a:gdLst/>
            <a:ahLst/>
            <a:cxnLst/>
            <a:rect l="l" t="t" r="r" b="b"/>
            <a:pathLst>
              <a:path w="1181415" h="1032184">
                <a:moveTo>
                  <a:pt x="0" y="0"/>
                </a:moveTo>
                <a:lnTo>
                  <a:pt x="1181416" y="0"/>
                </a:lnTo>
                <a:lnTo>
                  <a:pt x="1181416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01693" y="6715532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05875" y="6677432"/>
            <a:ext cx="9818287" cy="3432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53"/>
              </a:lnSpc>
            </a:pPr>
            <a:endParaRPr/>
          </a:p>
          <a:p>
            <a:pPr marL="626111" lvl="1" indent="-313055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3F3F3"/>
                </a:solidFill>
                <a:latin typeface="Canva Sans"/>
              </a:rPr>
              <a:t>To develop a vulnerability scanning web appllication using Django capable of identifying a wide range of security vulnerabilities in Node js app and provide users with detailed reports and effective mitigation actions.</a:t>
            </a:r>
          </a:p>
          <a:p>
            <a:pPr>
              <a:lnSpc>
                <a:spcPts val="4060"/>
              </a:lnSpc>
            </a:pPr>
            <a:endParaRPr lang="en-US" sz="2900">
              <a:solidFill>
                <a:srgbClr val="F3F3F3"/>
              </a:solidFill>
              <a:latin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5875" y="2082572"/>
            <a:ext cx="9456669" cy="358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3F3F3"/>
                </a:solidFill>
                <a:latin typeface="Canva Sans"/>
              </a:rPr>
              <a:t>Existing traditional security measures are often inadequate in combating modern cyber threats.</a:t>
            </a:r>
          </a:p>
          <a:p>
            <a:pPr>
              <a:lnSpc>
                <a:spcPts val="4060"/>
              </a:lnSpc>
            </a:pPr>
            <a:endParaRPr lang="en-US" sz="2900">
              <a:solidFill>
                <a:srgbClr val="F3F3F3"/>
              </a:solidFill>
              <a:latin typeface="Canva Sans"/>
            </a:endParaRPr>
          </a:p>
          <a:p>
            <a:pPr marL="626112" lvl="1" indent="-313056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3F3F3"/>
                </a:solidFill>
                <a:latin typeface="Canva Sans"/>
              </a:rPr>
              <a:t>Node js being a server side application it is vulnerable to attcks like prototype pollution,SQL injection etc.</a:t>
            </a:r>
          </a:p>
          <a:p>
            <a:pPr>
              <a:lnSpc>
                <a:spcPts val="4060"/>
              </a:lnSpc>
            </a:pPr>
            <a:endParaRPr lang="en-US" sz="2900">
              <a:solidFill>
                <a:srgbClr val="F3F3F3"/>
              </a:solidFill>
              <a:latin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-550662" y="5828436"/>
            <a:ext cx="870593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3F3F3"/>
                </a:solidFill>
                <a:latin typeface="Canva Sans Bold"/>
              </a:rPr>
              <a:t>Problem Statement</a:t>
            </a:r>
          </a:p>
        </p:txBody>
      </p:sp>
    </p:spTree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0148" y="1134567"/>
            <a:ext cx="8401520" cy="879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63"/>
              </a:lnSpc>
              <a:spcBef>
                <a:spcPct val="0"/>
              </a:spcBef>
            </a:pPr>
            <a:r>
              <a:rPr lang="en-US" sz="6148">
                <a:solidFill>
                  <a:srgbClr val="F3F3F3"/>
                </a:solidFill>
                <a:latin typeface="Aileron Bold"/>
              </a:rPr>
              <a:t>Problem Solution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4814778" y="6512676"/>
            <a:ext cx="8765490" cy="5065179"/>
          </a:xfrm>
          <a:custGeom>
            <a:avLst/>
            <a:gdLst/>
            <a:ahLst/>
            <a:cxnLst/>
            <a:rect l="l" t="t" r="r" b="b"/>
            <a:pathLst>
              <a:path w="8765490" h="5065179">
                <a:moveTo>
                  <a:pt x="0" y="0"/>
                </a:moveTo>
                <a:lnTo>
                  <a:pt x="8765490" y="0"/>
                </a:lnTo>
                <a:lnTo>
                  <a:pt x="8765490" y="5065179"/>
                </a:lnTo>
                <a:lnTo>
                  <a:pt x="0" y="506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117328" y="-790402"/>
            <a:ext cx="3223648" cy="3735639"/>
          </a:xfrm>
          <a:custGeom>
            <a:avLst/>
            <a:gdLst/>
            <a:ahLst/>
            <a:cxnLst/>
            <a:rect l="l" t="t" r="r" b="b"/>
            <a:pathLst>
              <a:path w="3223648" h="3735639">
                <a:moveTo>
                  <a:pt x="0" y="0"/>
                </a:moveTo>
                <a:lnTo>
                  <a:pt x="3223648" y="0"/>
                </a:lnTo>
                <a:lnTo>
                  <a:pt x="3223648" y="3735639"/>
                </a:lnTo>
                <a:lnTo>
                  <a:pt x="0" y="3735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22722">
            <a:off x="271786" y="612605"/>
            <a:ext cx="2476725" cy="1325983"/>
          </a:xfrm>
          <a:custGeom>
            <a:avLst/>
            <a:gdLst/>
            <a:ahLst/>
            <a:cxnLst/>
            <a:rect l="l" t="t" r="r" b="b"/>
            <a:pathLst>
              <a:path w="2476725" h="1325983">
                <a:moveTo>
                  <a:pt x="0" y="0"/>
                </a:moveTo>
                <a:lnTo>
                  <a:pt x="2476725" y="0"/>
                </a:lnTo>
                <a:lnTo>
                  <a:pt x="2476725" y="1325982"/>
                </a:lnTo>
                <a:lnTo>
                  <a:pt x="0" y="1325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99230" y="2621704"/>
            <a:ext cx="13182101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3F3F3"/>
                </a:solidFill>
                <a:latin typeface="Canva Sans"/>
              </a:rPr>
              <a:t>We propose a static  vulnerability analyzer tool which will analyze the vulnerability in the given code and report will be generated for it.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F3F3F3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3F3F3"/>
                </a:solidFill>
                <a:latin typeface="Canva Sans"/>
              </a:rPr>
              <a:t>We will be using keyword matching, syntax checking, threat modelling using NVD and CVE's to analyze the node js application and find the vulnerabilities.</a:t>
            </a:r>
          </a:p>
          <a:p>
            <a:pPr>
              <a:lnSpc>
                <a:spcPts val="4759"/>
              </a:lnSpc>
            </a:pPr>
            <a:endParaRPr lang="en-US" sz="3399">
              <a:solidFill>
                <a:srgbClr val="F3F3F3"/>
              </a:solidFill>
              <a:latin typeface="Canva Sans"/>
            </a:endParaRP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3F3F3"/>
                </a:solidFill>
                <a:latin typeface="Canva Sans"/>
              </a:rPr>
              <a:t>The report will be emailed to the client. The report will contain the mitigations user can approach.</a:t>
            </a:r>
          </a:p>
        </p:txBody>
      </p:sp>
    </p:spTree>
  </p:cSld>
  <p:clrMapOvr>
    <a:masterClrMapping/>
  </p:clrMapOvr>
  <p:transition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50352" y="1028700"/>
            <a:ext cx="1770771" cy="1680592"/>
          </a:xfrm>
          <a:custGeom>
            <a:avLst/>
            <a:gdLst/>
            <a:ahLst/>
            <a:cxnLst/>
            <a:rect l="l" t="t" r="r" b="b"/>
            <a:pathLst>
              <a:path w="1770771" h="1680592">
                <a:moveTo>
                  <a:pt x="0" y="0"/>
                </a:moveTo>
                <a:lnTo>
                  <a:pt x="1770771" y="0"/>
                </a:lnTo>
                <a:lnTo>
                  <a:pt x="1770771" y="1680592"/>
                </a:lnTo>
                <a:lnTo>
                  <a:pt x="0" y="16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72490" y="1868996"/>
            <a:ext cx="8109618" cy="7606797"/>
          </a:xfrm>
          <a:custGeom>
            <a:avLst/>
            <a:gdLst/>
            <a:ahLst/>
            <a:cxnLst/>
            <a:rect l="l" t="t" r="r" b="b"/>
            <a:pathLst>
              <a:path w="8109618" h="7606797">
                <a:moveTo>
                  <a:pt x="0" y="0"/>
                </a:moveTo>
                <a:lnTo>
                  <a:pt x="8109618" y="0"/>
                </a:lnTo>
                <a:lnTo>
                  <a:pt x="8109618" y="7606797"/>
                </a:lnTo>
                <a:lnTo>
                  <a:pt x="0" y="7606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05" r="-310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7001" y="379997"/>
            <a:ext cx="834302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Block Diagram</a:t>
            </a: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2340" y="805469"/>
            <a:ext cx="330600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Reference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3080" y="2372202"/>
            <a:ext cx="16308467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1.Code-based vulnerability detection in Node.js applications: how far are we?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Bodin Chinthanet, Serana Elisa Ponta, Raula Gaikovina Kula, Takashi Ishio.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2.Scaling JavaScript Abstract Interpretation to Detect and Exploit Node.js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Taint-style Vulnerability - Mingqing Kang, Yichao Xu, Song Liy, Rigel Gjomemoz,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Jianwei Hou, V.N. Venkatakrishnan, and Yinzhi Cao.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3.On the Discoverability of npm Vulnerabilities in Node.js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Projects - MAHMOUD ALFADEL, DIEGO ELIAS COSTA, and EMAD SHIHAB.</a:t>
            </a:r>
          </a:p>
        </p:txBody>
      </p:sp>
    </p:spTree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95215" y="3990125"/>
            <a:ext cx="11097570" cy="2306750"/>
            <a:chOff x="0" y="0"/>
            <a:chExt cx="14796759" cy="3075666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14796759" cy="195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000"/>
                </a:lnSpc>
                <a:spcBef>
                  <a:spcPct val="0"/>
                </a:spcBef>
              </a:pPr>
              <a:r>
                <a:rPr lang="en-US" sz="10000">
                  <a:solidFill>
                    <a:srgbClr val="F3F3F3"/>
                  </a:solidFill>
                  <a:latin typeface="Aileron Ultra-Bold"/>
                </a:rPr>
                <a:t>Thank You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830538" y="2567508"/>
              <a:ext cx="11135684" cy="508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535916" y="6234370"/>
            <a:ext cx="4612743" cy="5345355"/>
          </a:xfrm>
          <a:custGeom>
            <a:avLst/>
            <a:gdLst/>
            <a:ahLst/>
            <a:cxnLst/>
            <a:rect l="l" t="t" r="r" b="b"/>
            <a:pathLst>
              <a:path w="4612743" h="5345355">
                <a:moveTo>
                  <a:pt x="0" y="0"/>
                </a:moveTo>
                <a:lnTo>
                  <a:pt x="4612744" y="0"/>
                </a:lnTo>
                <a:lnTo>
                  <a:pt x="4612744" y="5345355"/>
                </a:lnTo>
                <a:lnTo>
                  <a:pt x="0" y="5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032715">
            <a:off x="13438230" y="-733565"/>
            <a:ext cx="5494638" cy="5725721"/>
          </a:xfrm>
          <a:custGeom>
            <a:avLst/>
            <a:gdLst/>
            <a:ahLst/>
            <a:cxnLst/>
            <a:rect l="l" t="t" r="r" b="b"/>
            <a:pathLst>
              <a:path w="5494638" h="5725721">
                <a:moveTo>
                  <a:pt x="0" y="0"/>
                </a:moveTo>
                <a:lnTo>
                  <a:pt x="5494638" y="0"/>
                </a:lnTo>
                <a:lnTo>
                  <a:pt x="5494638" y="5725721"/>
                </a:lnTo>
                <a:lnTo>
                  <a:pt x="0" y="5725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44621" y="7674513"/>
            <a:ext cx="1298671" cy="1232535"/>
          </a:xfrm>
          <a:custGeom>
            <a:avLst/>
            <a:gdLst/>
            <a:ahLst/>
            <a:cxnLst/>
            <a:rect l="l" t="t" r="r" b="b"/>
            <a:pathLst>
              <a:path w="1298671" h="1232535">
                <a:moveTo>
                  <a:pt x="0" y="0"/>
                </a:moveTo>
                <a:lnTo>
                  <a:pt x="1298671" y="0"/>
                </a:lnTo>
                <a:lnTo>
                  <a:pt x="1298671" y="1232535"/>
                </a:lnTo>
                <a:lnTo>
                  <a:pt x="0" y="12325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012E5-64E9-B340-8CB6-6B8B9BFC8C6D}"/>
              </a:ext>
            </a:extLst>
          </p:cNvPr>
          <p:cNvSpPr txBox="1"/>
          <p:nvPr/>
        </p:nvSpPr>
        <p:spPr>
          <a:xfrm>
            <a:off x="4985704" y="6083214"/>
            <a:ext cx="12006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Our project code is in the following </a:t>
            </a:r>
            <a:r>
              <a:rPr lang="en-IN" sz="4000" b="1" dirty="0" err="1">
                <a:solidFill>
                  <a:schemeClr val="bg1"/>
                </a:solidFill>
              </a:rPr>
              <a:t>Github</a:t>
            </a:r>
            <a:r>
              <a:rPr lang="en-IN" sz="4000" b="1" dirty="0">
                <a:solidFill>
                  <a:schemeClr val="bg1"/>
                </a:solidFill>
              </a:rPr>
              <a:t> Repository:</a:t>
            </a:r>
          </a:p>
          <a:p>
            <a:r>
              <a:rPr lang="en-IN" sz="4000" b="1" dirty="0">
                <a:solidFill>
                  <a:schemeClr val="bg1"/>
                </a:solidFill>
              </a:rPr>
              <a:t>https://github.com/srish-cell/VulnScan/tree/main</a:t>
            </a:r>
          </a:p>
        </p:txBody>
      </p:sp>
    </p:spTree>
  </p:cSld>
  <p:clrMapOvr>
    <a:masterClrMapping/>
  </p:clrMapOvr>
  <p:transition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315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Aileron Ultra-Bold</vt:lpstr>
      <vt:lpstr>Aileron Heavy</vt:lpstr>
      <vt:lpstr>Aileron</vt:lpstr>
      <vt:lpstr>Aileron Bold</vt:lpstr>
      <vt:lpstr>Calibri</vt:lpstr>
      <vt:lpstr>Arial</vt:lpstr>
      <vt:lpstr>Canva Sans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Project Review 0</dc:title>
  <cp:lastModifiedBy>srish rockzz</cp:lastModifiedBy>
  <cp:revision>2</cp:revision>
  <dcterms:created xsi:type="dcterms:W3CDTF">2006-08-16T00:00:00Z</dcterms:created>
  <dcterms:modified xsi:type="dcterms:W3CDTF">2023-11-09T14:13:41Z</dcterms:modified>
  <dc:identifier>DAFqi943fls</dc:identifier>
</cp:coreProperties>
</file>