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6" r:id="rId2"/>
    <p:sldId id="257" r:id="rId3"/>
    <p:sldId id="278" r:id="rId4"/>
    <p:sldId id="280" r:id="rId5"/>
    <p:sldId id="281" r:id="rId6"/>
    <p:sldId id="282" r:id="rId7"/>
    <p:sldId id="285" r:id="rId8"/>
    <p:sldId id="283" r:id="rId9"/>
    <p:sldId id="284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123F"/>
    <a:srgbClr val="FFD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5CFDB-9A7C-664D-54EF-EB6595FF3382}" v="158" dt="2025-02-04T02:46:21.335"/>
    <p1510:client id="{120AFB7B-8B2B-45C9-576A-05A45A86152F}" v="147" dt="2025-02-04T18:07:49.105"/>
    <p1510:client id="{27B9F7F4-BEBB-40A9-BECE-1184023EFC50}" v="144" dt="2025-02-03T18:22:41.198"/>
    <p1510:client id="{63D97D41-0161-DF1A-5420-5EF344B562CB}" v="109" dt="2025-02-04T06:13:04.411"/>
    <p1510:client id="{6425332E-A136-44E0-8B62-D1599C389B89}" v="149" dt="2025-02-04T12:36:59.954"/>
    <p1510:client id="{66094FF4-D631-561A-09C7-4FE340148AF7}" v="81" dt="2025-02-04T10:04:32.344"/>
    <p1510:client id="{68356097-6DCF-6344-F83C-B5B5DDD59B4F}" v="23" dt="2025-02-04T09:52:20.048"/>
    <p1510:client id="{7360C650-ED98-87AE-DA13-FF681E6D5FE5}" v="243" dt="2025-02-04T15:33:20.340"/>
    <p1510:client id="{7F20E0B9-BEE7-46E9-28D8-E3D37E7ADDF3}" v="58" dt="2025-02-04T06:42:31.728"/>
    <p1510:client id="{80018CE6-7F1E-1B5E-D672-5B30D0437BFF}" v="485" dt="2025-02-04T18:00:04.024"/>
    <p1510:client id="{80943674-EBCD-8C43-7FC9-BB43F380A765}" v="48" dt="2025-02-04T15:43:17.131"/>
    <p1510:client id="{9BAE7AE9-C598-8296-12CA-86E3C1EFBA8D}" v="20" dt="2025-02-03T18:19:13.305"/>
    <p1510:client id="{A1882B3E-0D41-419B-419A-67A2C40F52BA}" v="196" dt="2025-02-04T08:14:44.036"/>
    <p1510:client id="{A43B8988-0C75-CF29-2948-640E9CE4CE1A}" v="51" dt="2025-02-04T15:44:16.810"/>
    <p1510:client id="{AA11F830-00E8-8B52-D038-0C5E7FD2D16B}" v="85" dt="2025-02-04T06:38:31.973"/>
    <p1510:client id="{D8D85DDB-865F-BD51-8577-5A5111C4BD9E}" v="4" dt="2025-02-04T13:41:00.427"/>
    <p1510:client id="{E4FE0B9B-15D6-EE27-AC3E-8329928ADAE1}" v="14" dt="2025-02-03T18:30:24.097"/>
    <p1510:client id="{F9D1DC55-F6A2-1706-6656-CA3B0D3E2C7C}" v="159" dt="2025-02-04T08:45:29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>
        <p:scale>
          <a:sx n="66" d="100"/>
          <a:sy n="66" d="100"/>
        </p:scale>
        <p:origin x="656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BEF8-E3A5-42A9-9502-549B78B1A2AA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8750C-53B9-4F16-864C-49FD73701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7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8750C-53B9-4F16-864C-49FD73701E8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1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8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989712FD-0694-46A3-A718-45FD247409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87" y="833796"/>
            <a:ext cx="4200525" cy="10858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6DECAB4-2A67-B20C-8093-C7651BE8961C}"/>
              </a:ext>
            </a:extLst>
          </p:cNvPr>
          <p:cNvGrpSpPr/>
          <p:nvPr userDrawn="1"/>
        </p:nvGrpSpPr>
        <p:grpSpPr>
          <a:xfrm>
            <a:off x="5656659" y="886542"/>
            <a:ext cx="6007894" cy="962740"/>
            <a:chOff x="5656659" y="956906"/>
            <a:chExt cx="6007894" cy="9627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546C32-D3D5-29D8-4C4F-FAEA453A2F14}"/>
                </a:ext>
              </a:extLst>
            </p:cNvPr>
            <p:cNvSpPr txBox="1"/>
            <p:nvPr userDrawn="1"/>
          </p:nvSpPr>
          <p:spPr>
            <a:xfrm>
              <a:off x="5656659" y="956906"/>
              <a:ext cx="60078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200" b="1">
                  <a:solidFill>
                    <a:srgbClr val="A4123F"/>
                  </a:solidFill>
                </a:rPr>
                <a:t>School of Artificial Intelligence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AD2218-0BE4-972D-568A-B263FDA8D0EB}"/>
                </a:ext>
              </a:extLst>
            </p:cNvPr>
            <p:cNvSpPr txBox="1"/>
            <p:nvPr userDrawn="1"/>
          </p:nvSpPr>
          <p:spPr>
            <a:xfrm>
              <a:off x="5656659" y="1457981"/>
              <a:ext cx="60078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b="0">
                  <a:solidFill>
                    <a:srgbClr val="A4123F"/>
                  </a:solidFill>
                </a:rPr>
                <a:t>Coimbatore Campus</a:t>
              </a:r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24DB60-8524-51A6-4B34-02F5FF26D050}"/>
              </a:ext>
            </a:extLst>
          </p:cNvPr>
          <p:cNvCxnSpPr/>
          <p:nvPr userDrawn="1"/>
        </p:nvCxnSpPr>
        <p:spPr>
          <a:xfrm>
            <a:off x="5486400" y="847617"/>
            <a:ext cx="0" cy="1080000"/>
          </a:xfrm>
          <a:prstGeom prst="line">
            <a:avLst/>
          </a:prstGeom>
          <a:ln w="6350">
            <a:solidFill>
              <a:srgbClr val="A4123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9CE6E780-3E7E-5E32-166B-7BF7B1153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4321315"/>
            <a:ext cx="11031140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rgbClr val="A4123F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IN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85657AAF-3A67-72EF-2464-F1EAA5D7FA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413" y="4981855"/>
            <a:ext cx="11031140" cy="900000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en-IN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4B985342-9F28-BC29-6500-C863E7DB2E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3413" y="5958307"/>
            <a:ext cx="11031140" cy="31057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Presented By: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495400"/>
            <a:ext cx="9915524" cy="72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38263"/>
            <a:ext cx="56165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62175"/>
            <a:ext cx="561657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338263"/>
            <a:ext cx="563879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162175"/>
            <a:ext cx="563879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64E8-C7C1-4C9A-B312-A7A9809BECBD}" type="datetime5">
              <a:rPr lang="en-US" smtClean="0"/>
              <a:t>5-Feb-25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Artificial Intelligence, Amrita Vishwa Vidyapeetham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B8661B-3371-FB53-0EC0-C7FFFD433B25}"/>
              </a:ext>
            </a:extLst>
          </p:cNvPr>
          <p:cNvSpPr/>
          <p:nvPr userDrawn="1"/>
        </p:nvSpPr>
        <p:spPr>
          <a:xfrm>
            <a:off x="381000" y="387400"/>
            <a:ext cx="1800000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672C-AF5E-4A49-8BD3-810A14CF562F}" type="datetime5">
              <a:rPr lang="en-US" smtClean="0"/>
              <a:t>5-Feb-25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Artificial Intelligence, Amrita Vishwa Vidyapeetham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F4E955-7968-ADD7-54CC-138C011318A1}"/>
              </a:ext>
            </a:extLst>
          </p:cNvPr>
          <p:cNvSpPr/>
          <p:nvPr userDrawn="1"/>
        </p:nvSpPr>
        <p:spPr>
          <a:xfrm>
            <a:off x="0" y="279400"/>
            <a:ext cx="381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EECF-AF40-42B2-BCE0-2E07894C2513}" type="datetime5">
              <a:rPr lang="en-US" smtClean="0"/>
              <a:t>5-Feb-25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Artificial Intelligence, Amrita Vishwa Vidyapeetham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9D9B3-688F-498C-C8A0-78952459A5ED}"/>
              </a:ext>
            </a:extLst>
          </p:cNvPr>
          <p:cNvSpPr/>
          <p:nvPr userDrawn="1"/>
        </p:nvSpPr>
        <p:spPr>
          <a:xfrm>
            <a:off x="381000" y="387400"/>
            <a:ext cx="1800000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73B244-FCB4-CE08-C9F6-C106D8CE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08000"/>
            <a:ext cx="9705975" cy="72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7138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4391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899" y="1123950"/>
            <a:ext cx="6896099" cy="52387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171699"/>
            <a:ext cx="4391025" cy="4191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77F9-E134-41B5-831C-740781AEE732}" type="datetime5">
              <a:rPr lang="en-US" smtClean="0"/>
              <a:t>5-Feb-25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Artificial Intelligence, Amrita Vishwa Vidyapeetham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57316-504B-2484-9AD1-4F44B379F32C}"/>
              </a:ext>
            </a:extLst>
          </p:cNvPr>
          <p:cNvSpPr/>
          <p:nvPr userDrawn="1"/>
        </p:nvSpPr>
        <p:spPr>
          <a:xfrm rot="16200000">
            <a:off x="-473100" y="1203300"/>
            <a:ext cx="1600200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4391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4899" y="1123949"/>
            <a:ext cx="6896100" cy="523874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162178"/>
            <a:ext cx="4391025" cy="42005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B4A5-6D96-4381-923B-C01EEF26CC60}" type="datetime5">
              <a:rPr lang="en-US" smtClean="0"/>
              <a:t>5-Feb-25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Artificial Intelligence, Amrita Vishwa Vidyapeetham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1510A-9792-2979-601B-C719EC172692}"/>
              </a:ext>
            </a:extLst>
          </p:cNvPr>
          <p:cNvSpPr/>
          <p:nvPr userDrawn="1"/>
        </p:nvSpPr>
        <p:spPr>
          <a:xfrm rot="16200000">
            <a:off x="-473100" y="1203300"/>
            <a:ext cx="1600200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4AD-17EC-4795-B109-8326BEEC154B}" type="datetime5">
              <a:rPr lang="en-US" smtClean="0"/>
              <a:t>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Artificial Intelligence, Amrita Vishwa Vidyapeetham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1975" y="365125"/>
            <a:ext cx="199072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65125"/>
            <a:ext cx="768667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C9F5-3149-4947-8BC8-35CDE2F07415}" type="datetime5">
              <a:rPr lang="en-US" smtClean="0"/>
              <a:t>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Artificial Intelligence, Amrita Vishwa Vidyapeetham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rry image of a light&#10;&#10;Description automatically generated">
            <a:extLst>
              <a:ext uri="{FF2B5EF4-FFF2-40B4-BE49-F238E27FC236}">
                <a16:creationId xmlns:a16="http://schemas.microsoft.com/office/drawing/2014/main" id="{C5C17976-4526-2F78-B414-F0B2522FD8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8275D7D-5DD2-8B08-A9B0-8B6E5D6C99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687" y="833796"/>
            <a:ext cx="4200525" cy="108585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AF3E450-1D01-C73A-D63D-84158E2080E4}"/>
              </a:ext>
            </a:extLst>
          </p:cNvPr>
          <p:cNvGrpSpPr/>
          <p:nvPr userDrawn="1"/>
        </p:nvGrpSpPr>
        <p:grpSpPr>
          <a:xfrm>
            <a:off x="5656659" y="886542"/>
            <a:ext cx="6007894" cy="962740"/>
            <a:chOff x="5656659" y="956906"/>
            <a:chExt cx="6007894" cy="96274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62B9AE-5294-BD98-ADC7-212E9DBAC833}"/>
                </a:ext>
              </a:extLst>
            </p:cNvPr>
            <p:cNvSpPr txBox="1"/>
            <p:nvPr userDrawn="1"/>
          </p:nvSpPr>
          <p:spPr>
            <a:xfrm>
              <a:off x="5656659" y="956906"/>
              <a:ext cx="60078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200" b="1">
                  <a:solidFill>
                    <a:schemeClr val="bg1"/>
                  </a:solidFill>
                </a:rPr>
                <a:t>School of Artificial Intelligence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51C282-A630-CAA9-A9D2-0ED7FE1D888B}"/>
                </a:ext>
              </a:extLst>
            </p:cNvPr>
            <p:cNvSpPr txBox="1"/>
            <p:nvPr userDrawn="1"/>
          </p:nvSpPr>
          <p:spPr>
            <a:xfrm>
              <a:off x="5656659" y="1457981"/>
              <a:ext cx="60078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b="0">
                  <a:solidFill>
                    <a:schemeClr val="bg1"/>
                  </a:solidFill>
                </a:rPr>
                <a:t>Coimbatore Campus</a:t>
              </a: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B25D508-ED31-49C2-9A8C-09625FC65C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4321315"/>
            <a:ext cx="11031140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IN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CD9E3666-8B4F-3371-2105-FDAD7305AE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413" y="4981855"/>
            <a:ext cx="11031140" cy="900000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en-IN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E9948A0D-C17F-A752-3E09-BAB52483A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3413" y="5958307"/>
            <a:ext cx="11031140" cy="31057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Presented By:</a:t>
            </a:r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808B4B-CAD1-CD91-64DA-49D9A4D710CA}"/>
              </a:ext>
            </a:extLst>
          </p:cNvPr>
          <p:cNvCxnSpPr/>
          <p:nvPr userDrawn="1"/>
        </p:nvCxnSpPr>
        <p:spPr>
          <a:xfrm>
            <a:off x="5486400" y="847617"/>
            <a:ext cx="0" cy="108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140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rry image of a light&#10;&#10;Description automatically generated">
            <a:extLst>
              <a:ext uri="{FF2B5EF4-FFF2-40B4-BE49-F238E27FC236}">
                <a16:creationId xmlns:a16="http://schemas.microsoft.com/office/drawing/2014/main" id="{6379A9C4-D3FF-5678-5631-E221706C0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68B7327-7EF4-97E5-BE8B-AA2AA39D52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468" y="459400"/>
            <a:ext cx="1392632" cy="36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B3C453-C995-BF7E-FDB7-4F6828357B16}"/>
              </a:ext>
            </a:extLst>
          </p:cNvPr>
          <p:cNvSpPr txBox="1"/>
          <p:nvPr userDrawn="1"/>
        </p:nvSpPr>
        <p:spPr>
          <a:xfrm>
            <a:off x="633413" y="5761140"/>
            <a:ext cx="370046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chemeClr val="bg1"/>
                </a:solidFill>
              </a:rPr>
              <a:t>Amrita School of Artificial Intelligence</a:t>
            </a:r>
          </a:p>
          <a:p>
            <a:r>
              <a:rPr lang="en-IN" sz="1200">
                <a:solidFill>
                  <a:schemeClr val="bg1"/>
                </a:solidFill>
              </a:rPr>
              <a:t>Amrita Vishwa Vidyapeetham, </a:t>
            </a:r>
            <a:r>
              <a:rPr lang="en-IN" sz="1200" err="1">
                <a:solidFill>
                  <a:schemeClr val="bg1"/>
                </a:solidFill>
              </a:rPr>
              <a:t>Amritanagar</a:t>
            </a:r>
            <a:r>
              <a:rPr lang="en-IN" sz="1200">
                <a:solidFill>
                  <a:schemeClr val="bg1"/>
                </a:solidFill>
              </a:rPr>
              <a:t> Campus</a:t>
            </a:r>
          </a:p>
          <a:p>
            <a:r>
              <a:rPr lang="en-IN" sz="1200">
                <a:solidFill>
                  <a:schemeClr val="bg1"/>
                </a:solidFill>
              </a:rPr>
              <a:t>Coimbatore- 641 112, Tamil Nadu, India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6CDD1-9E43-DA9F-A813-0D13532B3615}"/>
              </a:ext>
            </a:extLst>
          </p:cNvPr>
          <p:cNvSpPr txBox="1"/>
          <p:nvPr userDrawn="1"/>
        </p:nvSpPr>
        <p:spPr>
          <a:xfrm>
            <a:off x="633413" y="2326572"/>
            <a:ext cx="110216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 kern="1200">
                <a:solidFill>
                  <a:schemeClr val="bg1"/>
                </a:solidFill>
                <a:latin typeface="+mn-lt"/>
                <a:ea typeface="+mj-ea"/>
                <a:cs typeface="+mj-cs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589467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EF54-B72A-45EE-B72B-7D5E87E7B382}" type="datetime5">
              <a:rPr lang="en-US" smtClean="0"/>
              <a:t>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Artificial Intelligence, Amrita Vishwa Vidyapeetham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DFBB6-47BB-91EA-263F-FFF35A441A5F}"/>
              </a:ext>
            </a:extLst>
          </p:cNvPr>
          <p:cNvSpPr/>
          <p:nvPr userDrawn="1"/>
        </p:nvSpPr>
        <p:spPr>
          <a:xfrm>
            <a:off x="0" y="279400"/>
            <a:ext cx="381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rry image of a structure&#10;&#10;Description automatically generated">
            <a:extLst>
              <a:ext uri="{FF2B5EF4-FFF2-40B4-BE49-F238E27FC236}">
                <a16:creationId xmlns:a16="http://schemas.microsoft.com/office/drawing/2014/main" id="{6BFF9FA8-B065-1001-CC6C-0C894C2F49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DB98B52-E2FF-10A0-3FD3-7BC57B53CB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57189" y="-1290639"/>
            <a:ext cx="9000000" cy="90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3514725"/>
            <a:ext cx="10515600" cy="900000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494214"/>
            <a:ext cx="10515600" cy="180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Brief Description: In this section, we will delve into crucial insights and takeaways that enhance our understanding of the topic and its implications.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49EF65D-1BF4-034B-60D3-C572662005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6468" y="459400"/>
            <a:ext cx="139263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rry image of a blue and green background&#10;&#10;Description automatically generated">
            <a:extLst>
              <a:ext uri="{FF2B5EF4-FFF2-40B4-BE49-F238E27FC236}">
                <a16:creationId xmlns:a16="http://schemas.microsoft.com/office/drawing/2014/main" id="{E40F2A35-7FEA-384A-C281-FA07E08BB7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C343464-223D-F6D0-13D1-3BEDE57D98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768" y="-2805114"/>
            <a:ext cx="9000000" cy="90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3514725"/>
            <a:ext cx="10515600" cy="900000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494214"/>
            <a:ext cx="10515600" cy="180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Brief Description: In this section, we will delve into crucial insights and takeaways that enhance our understanding of the topic and its implications.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49EF65D-1BF4-034B-60D3-C572662005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6468" y="459400"/>
            <a:ext cx="139263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455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rry image of a web&#10;&#10;Description automatically generated">
            <a:extLst>
              <a:ext uri="{FF2B5EF4-FFF2-40B4-BE49-F238E27FC236}">
                <a16:creationId xmlns:a16="http://schemas.microsoft.com/office/drawing/2014/main" id="{E8E7F6EA-CCDC-69CB-A5A9-790B93A9CD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E3CE613-3091-4A6F-405A-84DF84FBAB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75" y="-256725"/>
            <a:ext cx="72000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3514725"/>
            <a:ext cx="10515600" cy="900000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494214"/>
            <a:ext cx="10515600" cy="180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Brief Description: In this section, we will delve into crucial insights and takeaways that enhance our understanding of the topic and its implications.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49EF65D-1BF4-034B-60D3-C572662005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6468" y="459400"/>
            <a:ext cx="139263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583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rry image of a web&#10;&#10;Description automatically generated">
            <a:extLst>
              <a:ext uri="{FF2B5EF4-FFF2-40B4-BE49-F238E27FC236}">
                <a16:creationId xmlns:a16="http://schemas.microsoft.com/office/drawing/2014/main" id="{3E18AB25-AA7A-5344-D007-45BDA3B912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9BB8D84-301E-67AF-1C79-EB95253AF8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11" y="-2705786"/>
            <a:ext cx="9000000" cy="90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3514725"/>
            <a:ext cx="10515600" cy="900000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494214"/>
            <a:ext cx="10515600" cy="180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Brief Description: In this section, we will delve into crucial insights and takeaways that enhance our understanding of the topic and its implications.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49EF65D-1BF4-034B-60D3-C572662005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6468" y="459400"/>
            <a:ext cx="139263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650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90624"/>
            <a:ext cx="5638800" cy="5153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190624"/>
            <a:ext cx="5638799" cy="5153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B53-3300-4376-A161-BFC1AD27751C}" type="datetime5">
              <a:rPr lang="en-US" smtClean="0"/>
              <a:t>5-Feb-25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Artificial Intelligence, Amrita Vishwa Vidyapeetham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98B48-8E3B-6DA6-4744-14C7E324C339}"/>
              </a:ext>
            </a:extLst>
          </p:cNvPr>
          <p:cNvSpPr/>
          <p:nvPr userDrawn="1"/>
        </p:nvSpPr>
        <p:spPr>
          <a:xfrm>
            <a:off x="0" y="279400"/>
            <a:ext cx="381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9400"/>
            <a:ext cx="9705975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30300"/>
            <a:ext cx="11430000" cy="5157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67476"/>
            <a:ext cx="1257300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212D3A-9D26-4FE1-A1C9-2CFAD5359074}" type="datetime5">
              <a:rPr lang="en-US" smtClean="0"/>
              <a:t>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4500" y="6467476"/>
            <a:ext cx="8458200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School of Artificial Intelligence, Amrita Vishwa Vidyapeetham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96524" y="6467475"/>
            <a:ext cx="1514475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4ED251-C736-98B1-50AE-8F99EB4A4AB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56468" y="459400"/>
            <a:ext cx="139263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5" r:id="rId3"/>
    <p:sldLayoutId id="2147483662" r:id="rId4"/>
    <p:sldLayoutId id="2147483663" r:id="rId5"/>
    <p:sldLayoutId id="2147483677" r:id="rId6"/>
    <p:sldLayoutId id="2147483673" r:id="rId7"/>
    <p:sldLayoutId id="2147483676" r:id="rId8"/>
    <p:sldLayoutId id="2147483664" r:id="rId9"/>
    <p:sldLayoutId id="2147483665" r:id="rId10"/>
    <p:sldLayoutId id="2147483666" r:id="rId11"/>
    <p:sldLayoutId id="2147483674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ents.google.com/patent/US20210118559A1/en?q=(Onco+pharmacogenomics)&amp;oq=Onco+pharmacogenomics" TargetMode="External"/><Relationship Id="rId2" Type="http://schemas.openxmlformats.org/officeDocument/2006/relationships/hyperlink" Target="https://patents.google.com/patent/US20190172588A1/en?q=(Onco+pharmacogenomics)&amp;oq=Onco+pharmacogenomics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atents.google.com/patent/AU2024219712A1/en?q=(Onco+pharmacogenomics)&amp;oq=Onco+pharmacogenomics&amp;sort=new" TargetMode="External"/><Relationship Id="rId4" Type="http://schemas.openxmlformats.org/officeDocument/2006/relationships/hyperlink" Target="https://patents.google.com/patent/CN118866097A/en?q=(Onco+pharmacogenomics)&amp;oq=Onco+pharmacogenomics&amp;sort=ne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8AE63-F0E2-1D8A-AB23-E9A3B2602C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8197" y="3134974"/>
            <a:ext cx="11031140" cy="584200"/>
          </a:xfrm>
        </p:spPr>
        <p:txBody>
          <a:bodyPr/>
          <a:lstStyle/>
          <a:p>
            <a:pPr algn="ctr"/>
            <a:r>
              <a:rPr lang="en-IN" sz="3200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Computational analysis of oncological drug-binding interactions </a:t>
            </a:r>
          </a:p>
          <a:p>
            <a:pPr algn="ctr"/>
            <a:r>
              <a:rPr lang="en-IN" sz="2400" kern="100" dirty="0"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Subject: Molecular biology &amp; Cellular physiology</a:t>
            </a:r>
          </a:p>
          <a:p>
            <a:pPr algn="ctr"/>
            <a:r>
              <a:rPr lang="en-US" sz="2400" dirty="0"/>
              <a:t>Ethics, innovative research, businesses &amp; IPR </a:t>
            </a:r>
            <a:r>
              <a:rPr lang="en-IN" sz="2400" kern="100" dirty="0"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AIM112 &amp; AIM115</a:t>
            </a:r>
            <a:endParaRPr lang="en-IN" sz="2400" kern="1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C7FD9-6707-30E8-521D-76ABFAEF16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6545" y="5434812"/>
            <a:ext cx="11031140" cy="310575"/>
          </a:xfrm>
        </p:spPr>
        <p:txBody>
          <a:bodyPr/>
          <a:lstStyle/>
          <a:p>
            <a:r>
              <a:rPr lang="en-IN" b="1" dirty="0"/>
              <a:t>Presented By: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69C80-65A9-3F88-295C-6A1E08769245}"/>
              </a:ext>
            </a:extLst>
          </p:cNvPr>
          <p:cNvSpPr txBox="1"/>
          <p:nvPr/>
        </p:nvSpPr>
        <p:spPr>
          <a:xfrm>
            <a:off x="2172704" y="5266933"/>
            <a:ext cx="9788460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Janak Dhillon- CB.AI.U4AIM24016                | </a:t>
            </a:r>
            <a:r>
              <a:rPr lang="en-IN" b="1" dirty="0" err="1">
                <a:solidFill>
                  <a:schemeClr val="bg1"/>
                </a:solidFill>
              </a:rPr>
              <a:t>Sreyas</a:t>
            </a:r>
            <a:r>
              <a:rPr lang="en-IN" b="1" dirty="0">
                <a:solidFill>
                  <a:schemeClr val="bg1"/>
                </a:solidFill>
              </a:rPr>
              <a:t> Kumar - CB.AI.U4AIM24045 </a:t>
            </a:r>
          </a:p>
          <a:p>
            <a:r>
              <a:rPr lang="en-IN" b="1" dirty="0">
                <a:solidFill>
                  <a:schemeClr val="bg1"/>
                </a:solidFill>
              </a:rPr>
              <a:t>Srisha Satish Kanna - CB.AI.U4AIM24046 | Abhinav Sarvesh D- CB.AI.U4AIM24052</a:t>
            </a:r>
          </a:p>
        </p:txBody>
      </p:sp>
    </p:spTree>
    <p:extLst>
      <p:ext uri="{BB962C8B-B14F-4D97-AF65-F5344CB8AC3E}">
        <p14:creationId xmlns:p14="http://schemas.microsoft.com/office/powerpoint/2010/main" val="44362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0074AB-86B4-34BE-03D1-FA25281A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2" y="471665"/>
            <a:ext cx="10649552" cy="1199843"/>
          </a:xfrm>
        </p:spPr>
        <p:txBody>
          <a:bodyPr>
            <a:normAutofit/>
          </a:bodyPr>
          <a:lstStyle/>
          <a:p>
            <a:r>
              <a:rPr lang="en-US"/>
              <a:t>IPR rules: Existing models/ideas patented</a:t>
            </a:r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EA657-B8AA-7A8D-20D6-17C5F650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EECF-AF40-42B2-BCE0-2E07894C2513}" type="datetime5">
              <a:rPr lang="en-US" smtClean="0"/>
              <a:t>5-Feb-25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49C5D5-6018-11D1-35C4-EC4E142F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Artificial Intelligence, Amrita Vishwa Vidyapeetham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E2354-1117-9948-DF63-429D83D4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E96FF3-D2CF-FF0E-5078-74FDDEE0A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7811" y="1662660"/>
            <a:ext cx="11398968" cy="47236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IN" sz="2000" dirty="0">
                <a:ea typeface="+mn-lt"/>
                <a:cs typeface="+mn-lt"/>
              </a:rPr>
              <a:t>IPR protects the exclusive rights of individuals or entities over their inventions impacting personalized medicine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IN" sz="2000" dirty="0">
                <a:ea typeface="+mn-lt"/>
                <a:cs typeface="+mn-lt"/>
              </a:rPr>
              <a:t>Naturally occurring genes are not eligible for patent protection, but synthetic DNA remains eligible.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IN" sz="2000" dirty="0">
                <a:ea typeface="+mn-lt"/>
                <a:cs typeface="+mn-lt"/>
              </a:rPr>
              <a:t>The ongoing Patent Office evaluation focuses on personalized medicine, including the immunity of confirmatory secondary genetic tests. 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IN" sz="2000" dirty="0">
                <a:ea typeface="+mn-lt"/>
                <a:cs typeface="+mn-lt"/>
              </a:rPr>
              <a:t>An important issue in personalized medicine is considering the innovation in medicine, investment, and interest.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IN" sz="2000" dirty="0">
                <a:ea typeface="+mn-lt"/>
                <a:cs typeface="+mn-lt"/>
              </a:rPr>
              <a:t>Existing Patents: </a:t>
            </a:r>
            <a:endParaRPr lang="en-IN" sz="2000" dirty="0">
              <a:solidFill>
                <a:srgbClr val="000000"/>
              </a:solidFill>
              <a:latin typeface="Aptos"/>
              <a:ea typeface="Roboto"/>
              <a:cs typeface="Roboto"/>
            </a:endParaRPr>
          </a:p>
          <a:p>
            <a:pPr lvl="1"/>
            <a:r>
              <a:rPr lang="en-IN" sz="2000" dirty="0">
                <a:latin typeface="Aptos"/>
                <a:ea typeface="Roboto"/>
                <a:cs typeface="Roboto"/>
              </a:rPr>
              <a:t>Pharmacogenetic drug interaction management system</a:t>
            </a:r>
            <a:endParaRPr lang="en-IN" sz="2000" dirty="0">
              <a:latin typeface="Aptos"/>
              <a:ea typeface="+mn-lt"/>
              <a:cs typeface="+mn-lt"/>
            </a:endParaRPr>
          </a:p>
          <a:p>
            <a:pPr lvl="1"/>
            <a:r>
              <a:rPr lang="en-IN" sz="2000" dirty="0">
                <a:latin typeface="Aptos"/>
                <a:ea typeface="Roboto"/>
                <a:cs typeface="Roboto"/>
              </a:rPr>
              <a:t>Artificial intelligence assisted precision medicine enhancements to standardized laboratory diagnostic testing</a:t>
            </a:r>
            <a:endParaRPr lang="en-US" sz="2000" dirty="0">
              <a:latin typeface="Aptos"/>
            </a:endParaRPr>
          </a:p>
          <a:p>
            <a:pPr lvl="1"/>
            <a:r>
              <a:rPr lang="en-IN" sz="2000" dirty="0">
                <a:latin typeface="Aptos"/>
                <a:ea typeface="Roboto"/>
                <a:cs typeface="Roboto"/>
              </a:rPr>
              <a:t>Multi-mode deep learning-based anticancer drug combination effect prediction method</a:t>
            </a:r>
            <a:endParaRPr lang="en-IN" sz="2000" dirty="0">
              <a:latin typeface="Aptos"/>
              <a:ea typeface="+mn-lt"/>
              <a:cs typeface="+mn-lt"/>
            </a:endParaRPr>
          </a:p>
          <a:p>
            <a:pPr lvl="1"/>
            <a:r>
              <a:rPr lang="en-US" sz="2000" dirty="0">
                <a:latin typeface="Aptos"/>
                <a:ea typeface="Roboto"/>
                <a:cs typeface="Roboto"/>
              </a:rPr>
              <a:t>Interpretation of genetic and genomic variants via an integrated computational and experimental deep mutational learning framework</a:t>
            </a:r>
            <a:endParaRPr lang="en-US" sz="2000" dirty="0">
              <a:latin typeface="Aptos"/>
            </a:endParaRPr>
          </a:p>
          <a:p>
            <a:pPr marL="0" indent="0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5453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5E910-300B-0838-ADCD-7EF9D0F0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72E7-4735-4262-A15E-301ED4E48842}" type="datetime5">
              <a:rPr lang="en-US" smtClean="0"/>
              <a:t>5-Feb-25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50CA9-B9D1-8DBD-E2CD-E9A992D5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Artificial Intelligence, Amrita Vishwa Vidyapeetham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E737D-3610-6535-D8AE-CE9276C6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DCFBC-5B18-0BDE-E542-7F1A56AE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7546"/>
            <a:ext cx="9705975" cy="720000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EE96-5E91-BFC0-C6C0-E37DD8DEF7B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0" y="1301393"/>
            <a:ext cx="11049000" cy="516254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Aptos"/>
                <a:cs typeface="Times New Roman"/>
              </a:rPr>
              <a:t>Erbe R, Gore J, Gemmill K, et al. The use of machine learning to discover regulatory networks controlling biological systems. Mol Cell. 2022;82(2):260–273. doi:10.1016/j.molcel.2021.12.011.</a:t>
            </a:r>
            <a:endParaRPr lang="en-US" sz="2000" dirty="0">
              <a:latin typeface="Aptos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Aptos"/>
                <a:cs typeface="Times New Roman"/>
              </a:rPr>
              <a:t>Qian, Cheng &amp; </a:t>
            </a:r>
            <a:r>
              <a:rPr lang="en-US" sz="2000" dirty="0" err="1">
                <a:latin typeface="Aptos"/>
                <a:cs typeface="Times New Roman"/>
              </a:rPr>
              <a:t>Sidiropoulos</a:t>
            </a:r>
            <a:r>
              <a:rPr lang="en-US" sz="2000" dirty="0">
                <a:latin typeface="Aptos"/>
                <a:cs typeface="Times New Roman"/>
              </a:rPr>
              <a:t>, N.D. &amp; </a:t>
            </a:r>
            <a:r>
              <a:rPr lang="en-US" sz="2000" dirty="0" err="1">
                <a:latin typeface="Aptos"/>
                <a:cs typeface="Times New Roman"/>
              </a:rPr>
              <a:t>Amiridi</a:t>
            </a:r>
            <a:r>
              <a:rPr lang="en-US" sz="2000" dirty="0">
                <a:latin typeface="Aptos"/>
                <a:cs typeface="Times New Roman"/>
              </a:rPr>
              <a:t>, Magda &amp; Emad, Amin. (2018). From Gene Expression to Drug Response: A Collaborative Filtering Approach. 10.48550/arXiv.1810.12758.</a:t>
            </a:r>
            <a:endParaRPr lang="en-US" sz="2000" dirty="0">
              <a:latin typeface="Aptos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Aptos"/>
                <a:cs typeface="Times New Roman"/>
              </a:rPr>
              <a:t>Miteva-Marcheva</a:t>
            </a:r>
            <a:r>
              <a:rPr lang="en-US" sz="2000" dirty="0">
                <a:latin typeface="Aptos"/>
                <a:cs typeface="Times New Roman"/>
              </a:rPr>
              <a:t> NN, Ivanov HY, Dimitrov DK, Stoyanova VK. Application of pharmacogenetics in oncology. </a:t>
            </a:r>
            <a:r>
              <a:rPr lang="en-US" sz="2000" dirty="0" err="1">
                <a:latin typeface="Aptos"/>
                <a:cs typeface="Times New Roman"/>
              </a:rPr>
              <a:t>Biomark</a:t>
            </a:r>
            <a:r>
              <a:rPr lang="en-US" sz="2000" dirty="0">
                <a:latin typeface="Aptos"/>
                <a:cs typeface="Times New Roman"/>
              </a:rPr>
              <a:t> Res. 2020 Aug 17;8:32. </a:t>
            </a:r>
            <a:r>
              <a:rPr lang="en-US" sz="2000" dirty="0" err="1">
                <a:latin typeface="Aptos"/>
                <a:cs typeface="Times New Roman"/>
              </a:rPr>
              <a:t>doi</a:t>
            </a:r>
            <a:r>
              <a:rPr lang="en-US" sz="2000" dirty="0">
                <a:latin typeface="Aptos"/>
                <a:cs typeface="Times New Roman"/>
              </a:rPr>
              <a:t>: 10.1186/s40364-020-00213-4. PMID: 32821392; PMCID: PMC7429778.</a:t>
            </a:r>
            <a:endParaRPr lang="en-US" sz="2000" dirty="0">
              <a:latin typeface="Aptos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Aptos"/>
                <a:cs typeface="Times New Roman"/>
              </a:rPr>
              <a:t>Pemovska</a:t>
            </a:r>
            <a:r>
              <a:rPr lang="en-US" sz="2000" dirty="0">
                <a:latin typeface="Aptos"/>
                <a:cs typeface="Times New Roman"/>
              </a:rPr>
              <a:t>, T., </a:t>
            </a:r>
            <a:r>
              <a:rPr lang="en-US" sz="2000" dirty="0" err="1">
                <a:latin typeface="Aptos"/>
                <a:cs typeface="Times New Roman"/>
              </a:rPr>
              <a:t>Bigenzahn</a:t>
            </a:r>
            <a:r>
              <a:rPr lang="en-US" sz="2000" dirty="0">
                <a:latin typeface="Aptos"/>
                <a:cs typeface="Times New Roman"/>
              </a:rPr>
              <a:t>, J.W., </a:t>
            </a:r>
            <a:r>
              <a:rPr lang="en-US" sz="2000" dirty="0" err="1">
                <a:latin typeface="Aptos"/>
                <a:cs typeface="Times New Roman"/>
              </a:rPr>
              <a:t>Srndic</a:t>
            </a:r>
            <a:r>
              <a:rPr lang="en-US" sz="2000" dirty="0">
                <a:latin typeface="Aptos"/>
                <a:cs typeface="Times New Roman"/>
              </a:rPr>
              <a:t>, I. </a:t>
            </a:r>
            <a:r>
              <a:rPr lang="en-US" sz="2000" i="1" dirty="0">
                <a:latin typeface="Aptos"/>
                <a:cs typeface="Times New Roman"/>
              </a:rPr>
              <a:t>et al.</a:t>
            </a:r>
            <a:r>
              <a:rPr lang="en-US" sz="2000" dirty="0">
                <a:latin typeface="Aptos"/>
                <a:cs typeface="Times New Roman"/>
              </a:rPr>
              <a:t> Metabolic drug survey highlights cancer cell dependencies and vulnerabilities. </a:t>
            </a:r>
            <a:r>
              <a:rPr lang="en-US" sz="2000" i="1" dirty="0">
                <a:latin typeface="Aptos"/>
                <a:cs typeface="Times New Roman"/>
              </a:rPr>
              <a:t>Nat Commun</a:t>
            </a:r>
            <a:r>
              <a:rPr lang="en-US" sz="2000" dirty="0">
                <a:latin typeface="Aptos"/>
                <a:cs typeface="Times New Roman"/>
              </a:rPr>
              <a:t> </a:t>
            </a:r>
            <a:r>
              <a:rPr lang="en-US" sz="2000" b="1" dirty="0">
                <a:latin typeface="Aptos"/>
                <a:cs typeface="Times New Roman"/>
              </a:rPr>
              <a:t>12</a:t>
            </a:r>
            <a:r>
              <a:rPr lang="en-US" sz="2000" dirty="0">
                <a:latin typeface="Aptos"/>
                <a:cs typeface="Times New Roman"/>
              </a:rPr>
              <a:t>, 7190 (2021). https://doi.org/10.1038/s41467-021-27329-x</a:t>
            </a:r>
            <a:endParaRPr lang="en-US" sz="2000" dirty="0">
              <a:latin typeface="Aptos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ea typeface="+mn-lt"/>
                <a:cs typeface="+mn-lt"/>
              </a:rPr>
              <a:t>Narykov</a:t>
            </a:r>
            <a:r>
              <a:rPr lang="en-US" sz="2000" dirty="0">
                <a:ea typeface="+mn-lt"/>
                <a:cs typeface="+mn-lt"/>
              </a:rPr>
              <a:t> O, Zhu Y, </a:t>
            </a:r>
            <a:r>
              <a:rPr lang="en-US" sz="2000" dirty="0" err="1">
                <a:ea typeface="+mn-lt"/>
                <a:cs typeface="+mn-lt"/>
              </a:rPr>
              <a:t>Brettin</a:t>
            </a:r>
            <a:r>
              <a:rPr lang="en-US" sz="2000" dirty="0">
                <a:ea typeface="+mn-lt"/>
                <a:cs typeface="+mn-lt"/>
              </a:rPr>
              <a:t> T, </a:t>
            </a:r>
            <a:r>
              <a:rPr lang="en-US" sz="2000" dirty="0" err="1">
                <a:ea typeface="+mn-lt"/>
                <a:cs typeface="+mn-lt"/>
              </a:rPr>
              <a:t>Evrard</a:t>
            </a:r>
            <a:r>
              <a:rPr lang="en-US" sz="2000" dirty="0">
                <a:ea typeface="+mn-lt"/>
                <a:cs typeface="+mn-lt"/>
              </a:rPr>
              <a:t> YA, Partin A, Shukla M, Xia F, Clyde A, </a:t>
            </a:r>
            <a:r>
              <a:rPr lang="en-US" sz="2000" dirty="0" err="1">
                <a:ea typeface="+mn-lt"/>
                <a:cs typeface="+mn-lt"/>
              </a:rPr>
              <a:t>Vasanthakumari</a:t>
            </a:r>
            <a:r>
              <a:rPr lang="en-US" sz="2000" dirty="0">
                <a:ea typeface="+mn-lt"/>
                <a:cs typeface="+mn-lt"/>
              </a:rPr>
              <a:t> P, </a:t>
            </a:r>
            <a:r>
              <a:rPr lang="en-US" sz="2000" dirty="0" err="1">
                <a:ea typeface="+mn-lt"/>
                <a:cs typeface="+mn-lt"/>
              </a:rPr>
              <a:t>Doroshow</a:t>
            </a:r>
            <a:r>
              <a:rPr lang="en-US" sz="2000" dirty="0">
                <a:ea typeface="+mn-lt"/>
                <a:cs typeface="+mn-lt"/>
              </a:rPr>
              <a:t> JH, Stevens RL. Integration of Computational Docking into Anti-Cancer Drug Response Prediction Models. Cancers (Basel). 2023 Dec 21;16(1):50. </a:t>
            </a:r>
            <a:r>
              <a:rPr lang="en-US" sz="2000" dirty="0" err="1">
                <a:ea typeface="+mn-lt"/>
                <a:cs typeface="+mn-lt"/>
              </a:rPr>
              <a:t>doi</a:t>
            </a:r>
            <a:r>
              <a:rPr lang="en-US" sz="2000" dirty="0">
                <a:ea typeface="+mn-lt"/>
                <a:cs typeface="+mn-lt"/>
              </a:rPr>
              <a:t>: 10.3390/cancers16010050. PMID: 38201477; PMCID: PMC10777918.</a:t>
            </a:r>
          </a:p>
          <a:p>
            <a:pPr marL="342900" indent="-342900">
              <a:buAutoNum type="arabicPeriod"/>
            </a:pPr>
            <a:r>
              <a:rPr lang="en-US" sz="2000" dirty="0">
                <a:ea typeface="+mn-lt"/>
                <a:cs typeface="+mn-lt"/>
              </a:rPr>
              <a:t>Saxena P, Saxena R. Clinical trials: changing regulations in India. Indian J Community Med. 2014 Oct;39(4):197-202. </a:t>
            </a:r>
            <a:r>
              <a:rPr lang="en-US" sz="2000" dirty="0" err="1">
                <a:ea typeface="+mn-lt"/>
                <a:cs typeface="+mn-lt"/>
              </a:rPr>
              <a:t>doi</a:t>
            </a:r>
            <a:r>
              <a:rPr lang="en-US" sz="2000" dirty="0">
                <a:ea typeface="+mn-lt"/>
                <a:cs typeface="+mn-lt"/>
              </a:rPr>
              <a:t>: 10.4103/0970-0218.143018. PMID: 25364141; PMCID: PMC4215498.</a:t>
            </a:r>
          </a:p>
          <a:p>
            <a:pPr marL="342900" indent="-342900">
              <a:buAutoNum type="arabicPeriod"/>
            </a:pPr>
            <a:r>
              <a:rPr lang="en-US" sz="2000" dirty="0">
                <a:ea typeface="+mn-lt"/>
                <a:cs typeface="+mn-lt"/>
              </a:rPr>
              <a:t>Kar, Nihar. (2023). ADVANCES IN PERSONALIZED MEDICINE: HARNESSING GENOMICS AND PRECISION THERAPEUTICS. World Journal of Pharmaceutical Research. 12. 618-632. 10.20959/wjpr202317-29780. </a:t>
            </a:r>
          </a:p>
          <a:p>
            <a:pPr marL="342900" indent="-342900">
              <a:buAutoNum type="arabicPeriod"/>
            </a:pPr>
            <a:r>
              <a:rPr lang="en-US" sz="2000" dirty="0">
                <a:hlinkClick r:id="rId2"/>
              </a:rPr>
              <a:t>US20190172588A1 - Pharmacogenetic drug interaction management system - Google Patents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>
                <a:hlinkClick r:id="rId3"/>
              </a:rPr>
              <a:t>US20210118559A1 - Artificial intelligence assisted precision medicine enhancements to standardized laboratory diagnostic testing - Google Patents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>
                <a:hlinkClick r:id="rId4"/>
              </a:rPr>
              <a:t>CN118866097A - Multi-mode deep learning-based anticancer drug combination effect prediction method - Google Patents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>
                <a:hlinkClick r:id="rId5"/>
              </a:rPr>
              <a:t>AU2024219712A1 - Interpretation of genetic and genomic variants via an integrated computational and experimental deep mutational learning framework - Google Patents</a:t>
            </a:r>
            <a:endParaRPr lang="en-US" sz="32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659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A60745C-BAF9-4B52-BB03-92433774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DD64-0C89-AFA4-999A-40098621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106905"/>
            <a:ext cx="7299960" cy="56145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Cancer drugs bind to active sites of proteins, particularly those proteins mutated to cause the cancer.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Drug-Binding Interactions: The type of interaction is hydrogen bonding, hydrophobic contacts, or electrostatic interactions determining their pharmacological profile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Computational Techniques in Drug Discovery: </a:t>
            </a:r>
          </a:p>
          <a:p>
            <a:pPr lvl="1"/>
            <a:r>
              <a:rPr lang="en-US" sz="2000" dirty="0"/>
              <a:t>Molecular Docking</a:t>
            </a:r>
          </a:p>
          <a:p>
            <a:pPr lvl="1"/>
            <a:r>
              <a:rPr lang="en-US" sz="2000" dirty="0"/>
              <a:t>Molecular Dynamics Simulations</a:t>
            </a:r>
          </a:p>
          <a:p>
            <a:pPr lvl="1"/>
            <a:r>
              <a:rPr lang="en-US" sz="2000" dirty="0"/>
              <a:t>Machine Learning 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Advantages of Computational Methods:</a:t>
            </a:r>
          </a:p>
          <a:p>
            <a:pPr lvl="1"/>
            <a:r>
              <a:rPr lang="en-US" sz="2000" dirty="0"/>
              <a:t>Speeds up drug development through insights into drug interactions.</a:t>
            </a:r>
          </a:p>
          <a:p>
            <a:pPr lvl="1"/>
            <a:r>
              <a:rPr lang="en-US" sz="2000" dirty="0"/>
              <a:t> Reduces costs and enhances the discovery of highly specific drug candidates.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4EE4D-7215-AB07-7839-67519B5B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CF5-2A2A-4C67-855B-522598DDD348}" type="datetime5">
              <a:rPr lang="en-US" smtClean="0"/>
              <a:t>5-Feb-25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3678A-E0CC-C75A-3FCE-6C758945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Artificial Intelligence, Amrita Vishwa Vidyapeetham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7947-8723-986B-B243-3A595809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366A7ED-0B72-26B6-368D-EC4EF081A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1" y="1233223"/>
            <a:ext cx="4444077" cy="2680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762E4E-F693-FC50-799F-EC29E50790D4}"/>
              </a:ext>
            </a:extLst>
          </p:cNvPr>
          <p:cNvSpPr txBox="1"/>
          <p:nvPr/>
        </p:nvSpPr>
        <p:spPr>
          <a:xfrm>
            <a:off x="7837980" y="4040507"/>
            <a:ext cx="4130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Fig 1: A docked ligand-protein interaction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9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44A0-4CD7-F5EC-28A6-171EAAD2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76" y="289697"/>
            <a:ext cx="9705975" cy="720000"/>
          </a:xfrm>
        </p:spPr>
        <p:txBody>
          <a:bodyPr/>
          <a:lstStyle/>
          <a:p>
            <a:r>
              <a:rPr lang="en-IN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8497-830B-46F8-4D59-E4EDBA23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8" y="1154850"/>
            <a:ext cx="7482840" cy="5157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Applications: </a:t>
            </a:r>
          </a:p>
          <a:p>
            <a:pPr lvl="1"/>
            <a:r>
              <a:rPr lang="en-IN" sz="2000" dirty="0"/>
              <a:t>Precision and personalised drug therapies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Objective:</a:t>
            </a:r>
          </a:p>
          <a:p>
            <a:pPr lvl="1"/>
            <a:r>
              <a:rPr lang="en-IN" sz="2000" dirty="0"/>
              <a:t>Understand which drug binds best to a protein from multiple ligands using molecular docking </a:t>
            </a:r>
          </a:p>
          <a:p>
            <a:pPr lvl="1"/>
            <a:r>
              <a:rPr lang="en-IN" sz="2000" dirty="0"/>
              <a:t>Statistics application in classifying the best ligand and it’s best binding site </a:t>
            </a:r>
          </a:p>
          <a:p>
            <a:pPr lvl="1"/>
            <a:r>
              <a:rPr lang="en-IN" sz="2000" dirty="0"/>
              <a:t>Integration of Machine learning to use the docked model for drug discovery </a:t>
            </a:r>
          </a:p>
          <a:p>
            <a:pPr lvl="1"/>
            <a:r>
              <a:rPr lang="en-IN" sz="2000" dirty="0"/>
              <a:t>Understand the ethics, innovative research, businesses, IPR behind this project and patenting as a key component of projects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7B9AD-132B-7C38-321B-C26A6F70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EF54-B72A-45EE-B72B-7D5E87E7B382}" type="datetime5">
              <a:rPr lang="en-US" smtClean="0"/>
              <a:t>5-Feb-25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E6885-71A5-7C45-0334-B92C6A8E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Artificial Intelligence, Amrita Vishwa Vidyapeetham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17CD-21EF-B169-7BC9-024566CE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E3A37-59C5-6EEE-6D13-AEC36314D51D}"/>
              </a:ext>
            </a:extLst>
          </p:cNvPr>
          <p:cNvSpPr txBox="1"/>
          <p:nvPr/>
        </p:nvSpPr>
        <p:spPr>
          <a:xfrm>
            <a:off x="8141639" y="4379393"/>
            <a:ext cx="30415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 2: Ligand molecule</a:t>
            </a:r>
          </a:p>
        </p:txBody>
      </p:sp>
      <p:pic>
        <p:nvPicPr>
          <p:cNvPr id="7" name="Picture 6" descr="A green and blue molecule&#10;&#10;AI-generated content may be incorrect.">
            <a:extLst>
              <a:ext uri="{FF2B5EF4-FFF2-40B4-BE49-F238E27FC236}">
                <a16:creationId xmlns:a16="http://schemas.microsoft.com/office/drawing/2014/main" id="{EE763176-FC21-27AC-864C-9E14FE48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584" y="1336460"/>
            <a:ext cx="32004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0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01FC-F715-2137-ECC7-1081A208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9" y="280034"/>
            <a:ext cx="9705975" cy="720000"/>
          </a:xfrm>
        </p:spPr>
        <p:txBody>
          <a:bodyPr/>
          <a:lstStyle/>
          <a:p>
            <a:r>
              <a:rPr lang="en-IN"/>
              <a:t>Innovative Research-Literature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B810C-CA37-1D55-403F-2D8A3E58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EF54-B72A-45EE-B72B-7D5E87E7B382}" type="datetime5">
              <a:rPr lang="en-US" smtClean="0"/>
              <a:t>5-Feb-25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0952E-6786-5B92-1D83-5606A3E0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Artificial Intelligence, Amrita Vishwa Vidyapeetham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E1450-6CC0-471A-3822-F476BF81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65CA119-4FDB-AC49-924E-94DE5F416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965014"/>
              </p:ext>
            </p:extLst>
          </p:nvPr>
        </p:nvGraphicFramePr>
        <p:xfrm>
          <a:off x="404261" y="986285"/>
          <a:ext cx="11406738" cy="5674165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3566832">
                  <a:extLst>
                    <a:ext uri="{9D8B030D-6E8A-4147-A177-3AD203B41FA5}">
                      <a16:colId xmlns:a16="http://schemas.microsoft.com/office/drawing/2014/main" val="724592403"/>
                    </a:ext>
                  </a:extLst>
                </a:gridCol>
                <a:gridCol w="1339634">
                  <a:extLst>
                    <a:ext uri="{9D8B030D-6E8A-4147-A177-3AD203B41FA5}">
                      <a16:colId xmlns:a16="http://schemas.microsoft.com/office/drawing/2014/main" val="981854109"/>
                    </a:ext>
                  </a:extLst>
                </a:gridCol>
                <a:gridCol w="4199649">
                  <a:extLst>
                    <a:ext uri="{9D8B030D-6E8A-4147-A177-3AD203B41FA5}">
                      <a16:colId xmlns:a16="http://schemas.microsoft.com/office/drawing/2014/main" val="3533348528"/>
                    </a:ext>
                  </a:extLst>
                </a:gridCol>
                <a:gridCol w="2300623">
                  <a:extLst>
                    <a:ext uri="{9D8B030D-6E8A-4147-A177-3AD203B41FA5}">
                      <a16:colId xmlns:a16="http://schemas.microsoft.com/office/drawing/2014/main" val="4252366060"/>
                    </a:ext>
                  </a:extLst>
                </a:gridCol>
              </a:tblGrid>
              <a:tr h="5922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Title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Author and year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Problem statement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Research gaps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857095815"/>
                  </a:ext>
                </a:extLst>
              </a:tr>
              <a:tr h="12717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The use of machine learning to discover regulatory networks controlling biological systems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Rossin Erbe,       et al., 2022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Addressing the challenge of modelling complex biological systems, using machine learning-based graphical network models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Current models often focus on gene regulatory networks (GRNs) primarily based on gene interactions, neglecting the influence of ligands on protein behavior.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051978342"/>
                  </a:ext>
                </a:extLst>
              </a:tr>
              <a:tr h="723734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From Gene Expression To Drug Response: A Collaborative Filtering Approach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Cheng Qian, et al., 2018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Predicting cancer cell response to drugs using a collaborative filtering approach by modelling gene-drug relationships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 of integration between molecular docking and gene expression-based drug response models, limiting mechanistic insights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711643423"/>
                  </a:ext>
                </a:extLst>
              </a:tr>
              <a:tr h="9593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Application of pharmacogenetics in oncology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Miteva-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Marcheva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, et al., 2020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Examining the role of pharmacogenetics in oncology and the challenges of integrating pharmacogenomics into clinical practice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Interaction of multiple genes and their collective influence on drug metabolism requires further investigation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13889664"/>
                  </a:ext>
                </a:extLst>
              </a:tr>
              <a:tr h="967618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Metabolic drug survey highlights cancer cell dependencies and vulnerabilities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Tea 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Pemovska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et al., 2021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Investigating metabolic dependencies in cancer cells, using a metabolic drug library to identify vulnerabilities that can be targeted for therapeutic interventions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Lack of specificity of the drug due to structural similarity and broad binding affinities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595394371"/>
                  </a:ext>
                </a:extLst>
              </a:tr>
              <a:tr h="92226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Integration of Computational Docking into Anti-Cancer Drug Response Prediction Models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Narykov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O et al.,2023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Predicting cancer drug response using molecular docking scores alongside gene expression and drug molecular descriptors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Fails to assess the interactions between multiple drugs targeting the same protein 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7770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931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ACCD-BFAA-0738-0E07-8F2D846D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1184"/>
            <a:ext cx="9705975" cy="720000"/>
          </a:xfrm>
        </p:spPr>
        <p:txBody>
          <a:bodyPr>
            <a:normAutofit fontScale="90000"/>
          </a:bodyPr>
          <a:lstStyle/>
          <a:p>
            <a:r>
              <a:rPr lang="en-IN"/>
              <a:t>Innovative Research-Computational aspects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AD2C-283C-8C57-F6AC-3972D6F33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297093"/>
            <a:ext cx="5638800" cy="5153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Computational Aspects to be used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Docking tools such as </a:t>
            </a:r>
            <a:r>
              <a:rPr lang="en-IN" sz="2000" dirty="0" err="1"/>
              <a:t>AutoDock</a:t>
            </a:r>
            <a:r>
              <a:rPr lang="en-IN" sz="2000" dirty="0"/>
              <a:t> Vina and </a:t>
            </a:r>
            <a:r>
              <a:rPr lang="en-IN" sz="2000" dirty="0" err="1"/>
              <a:t>PyMol</a:t>
            </a:r>
            <a:r>
              <a:rPr lang="en-IN" sz="2000" dirty="0"/>
              <a:t> for modifying, visualising and depicting the results after binding.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Machine learning for statistical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Machine learning for drug discovery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endParaRPr lang="en-IN" sz="2400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4570FA-A6FD-831F-7063-05BBBD8B8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5150"/>
            <a:ext cx="5638799" cy="4016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Dataset: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For the molecular docking, the protein was taken from PDB(Protein Database Bank) and the ligand was taken from PubChem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Further work will be done one multiple ligand basis, the ligands will be sourced from the same website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For Drug Discovery model, proteins and molecules were sourced from </a:t>
            </a:r>
            <a:r>
              <a:rPr lang="en-IN" sz="2000" dirty="0" err="1"/>
              <a:t>ChEMBL</a:t>
            </a:r>
            <a:r>
              <a:rPr lang="en-IN" sz="2000" dirty="0"/>
              <a:t>, PubChem, </a:t>
            </a:r>
            <a:r>
              <a:rPr lang="en-IN" sz="2000" dirty="0" err="1"/>
              <a:t>DrugBank</a:t>
            </a:r>
            <a:r>
              <a:rPr lang="en-IN" sz="2000" dirty="0"/>
              <a:t>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E6AE1-F917-3028-CDFE-7C3B5DD1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EF54-B72A-45EE-B72B-7D5E87E7B382}" type="datetime5">
              <a:rPr lang="en-US" smtClean="0"/>
              <a:t>5-Feb-25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05052-D999-D030-6BAD-E2BF8F1C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Artificial Intelligence, Amrita Vishwa Vidyapeetham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DEFA-FE63-E1F8-28C3-CA47A4FC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1A0C1B-A85D-CCA4-5228-B988B59EF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9" y="3427068"/>
            <a:ext cx="4400550" cy="2619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2182D6-A734-D261-032A-B2123EA43A72}"/>
              </a:ext>
            </a:extLst>
          </p:cNvPr>
          <p:cNvSpPr txBox="1"/>
          <p:nvPr/>
        </p:nvSpPr>
        <p:spPr>
          <a:xfrm>
            <a:off x="1326292" y="612483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 3: Table showing the results from the log file </a:t>
            </a:r>
          </a:p>
        </p:txBody>
      </p:sp>
    </p:spTree>
    <p:extLst>
      <p:ext uri="{BB962C8B-B14F-4D97-AF65-F5344CB8AC3E}">
        <p14:creationId xmlns:p14="http://schemas.microsoft.com/office/powerpoint/2010/main" val="109177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8001-E428-58D5-609A-66AEC44B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Innovative Research-Methodology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6CDF-E30E-772C-34CD-AFD9B83D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90624"/>
            <a:ext cx="5403783" cy="538924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>
                <a:latin typeface="Aptos"/>
              </a:rPr>
              <a:t>One protein, one ligand simulation</a:t>
            </a:r>
            <a:r>
              <a:rPr lang="en-IN" sz="2000" dirty="0">
                <a:latin typeface="Apto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ptos"/>
              </a:rPr>
              <a:t>Protein</a:t>
            </a:r>
            <a:r>
              <a:rPr lang="en-IN" sz="2000" dirty="0">
                <a:latin typeface="Aptos"/>
              </a:rPr>
              <a:t>: </a:t>
            </a:r>
            <a:r>
              <a:rPr lang="en-IN" sz="2000" i="1" dirty="0">
                <a:latin typeface="Aptos"/>
              </a:rPr>
              <a:t>human mutant p53 protein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ptos"/>
              </a:rPr>
              <a:t>Drug</a:t>
            </a:r>
            <a:r>
              <a:rPr lang="en-IN" sz="2000" dirty="0">
                <a:latin typeface="Aptos"/>
              </a:rPr>
              <a:t>:</a:t>
            </a:r>
            <a:r>
              <a:rPr lang="en-IN" sz="2000" dirty="0">
                <a:solidFill>
                  <a:schemeClr val="accent1">
                    <a:lumMod val="76000"/>
                  </a:schemeClr>
                </a:solidFill>
                <a:latin typeface="Aptos"/>
              </a:rPr>
              <a:t> </a:t>
            </a:r>
            <a:r>
              <a:rPr lang="en-IN" sz="2000" i="1" dirty="0" err="1">
                <a:latin typeface="Aptos"/>
              </a:rPr>
              <a:t>Roscovitine</a:t>
            </a:r>
            <a:r>
              <a:rPr lang="en-IN" sz="2000" i="1" dirty="0">
                <a:latin typeface="Aptos"/>
              </a:rPr>
              <a:t>- a cy</a:t>
            </a:r>
            <a:r>
              <a:rPr lang="en-IN" sz="2000" b="0" i="1" dirty="0">
                <a:effectLst/>
                <a:latin typeface="Aptos"/>
              </a:rPr>
              <a:t>clin-dependent kinase (CDK) inhibitor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ptos"/>
              </a:rPr>
              <a:t> Load protein in </a:t>
            </a:r>
            <a:r>
              <a:rPr lang="en-IN" sz="2000" dirty="0" err="1">
                <a:latin typeface="Aptos"/>
              </a:rPr>
              <a:t>AutoDock</a:t>
            </a:r>
            <a:r>
              <a:rPr lang="en-IN" sz="2000" dirty="0">
                <a:latin typeface="Aptos"/>
              </a:rPr>
              <a:t> and edit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ptos"/>
              </a:rPr>
              <a:t>The ligand was edited using </a:t>
            </a:r>
            <a:r>
              <a:rPr lang="en-IN" sz="2000" dirty="0" err="1">
                <a:latin typeface="Aptos"/>
              </a:rPr>
              <a:t>PyMol</a:t>
            </a:r>
            <a:r>
              <a:rPr lang="en-IN" sz="2000" dirty="0">
                <a:latin typeface="Aptos"/>
              </a:rPr>
              <a:t> software and converted to a </a:t>
            </a:r>
            <a:r>
              <a:rPr lang="en-IN" sz="2000" dirty="0" err="1">
                <a:latin typeface="Aptos"/>
              </a:rPr>
              <a:t>pdb</a:t>
            </a:r>
            <a:r>
              <a:rPr lang="en-IN" sz="2000" dirty="0">
                <a:latin typeface="Aptos"/>
              </a:rPr>
              <a:t> file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ptos"/>
              </a:rPr>
              <a:t>The </a:t>
            </a:r>
            <a:r>
              <a:rPr lang="en-IN" sz="2000" dirty="0" err="1">
                <a:latin typeface="Aptos"/>
              </a:rPr>
              <a:t>pdb</a:t>
            </a:r>
            <a:r>
              <a:rPr lang="en-IN" sz="2000" dirty="0">
                <a:latin typeface="Aptos"/>
              </a:rPr>
              <a:t> file of the ligand was opened in </a:t>
            </a:r>
            <a:r>
              <a:rPr lang="en-IN" sz="2000" dirty="0" err="1">
                <a:latin typeface="Aptos"/>
              </a:rPr>
              <a:t>autodock</a:t>
            </a:r>
            <a:r>
              <a:rPr lang="en-IN" sz="2000" dirty="0">
                <a:latin typeface="Aptos"/>
              </a:rPr>
              <a:t> along with the modified protein and a grid was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ptos"/>
              </a:rPr>
              <a:t>Vina was used to dock the binding between the protein and the ligand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ptos"/>
              </a:rPr>
              <a:t>Totally 9 binding sites out of which 2 were on completely different sides,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ptos"/>
              </a:rPr>
              <a:t> Best binding site decided using the log file created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43AE26-4CE0-B533-6762-B99D2165EA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/>
              <a:t>Machine learning:</a:t>
            </a:r>
            <a:r>
              <a:rPr lang="en-IN" sz="2000" dirty="0"/>
              <a:t> </a:t>
            </a:r>
            <a:r>
              <a:rPr lang="en-IN" sz="2000" b="1" dirty="0"/>
              <a:t>Drug Design</a:t>
            </a: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IN" sz="2200" kern="100" dirty="0">
                <a:effectLst/>
                <a:latin typeface="Aptos (Body)"/>
                <a:ea typeface="Calibri"/>
                <a:cs typeface="Mangal"/>
              </a:rPr>
              <a:t>Bioactivity dataset download</a:t>
            </a: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IN" sz="2200" kern="100" dirty="0">
                <a:effectLst/>
                <a:latin typeface="Aptos (Body)"/>
                <a:ea typeface="Calibri"/>
                <a:cs typeface="Mangal"/>
              </a:rPr>
              <a:t>Exploratory data analysis and feature engineering</a:t>
            </a: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IN" sz="2200" kern="100" dirty="0">
                <a:effectLst/>
                <a:latin typeface="Aptos (Body)"/>
                <a:ea typeface="Calibri"/>
                <a:cs typeface="Mangal"/>
              </a:rPr>
              <a:t>Molecular descriptor calculation and dataset prep</a:t>
            </a: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IN" sz="2200" kern="100" dirty="0">
                <a:effectLst/>
                <a:latin typeface="Aptos (Body)"/>
                <a:ea typeface="Calibri"/>
                <a:cs typeface="Mangal"/>
              </a:rPr>
              <a:t>ML model will predict certain drug designs, and we’re cross verifying that using auto dock vina 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D5A7-805D-BAD3-E62E-20EF827F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EF54-B72A-45EE-B72B-7D5E87E7B382}" type="datetime5">
              <a:rPr lang="en-US" smtClean="0"/>
              <a:t>5-Feb-25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77477-7FFF-17E0-0E5D-AA409B5E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Artificial Intelligence, Amrita Vishwa Vidyapeetham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6A1F0-B437-2CE3-6BD2-DE4CDA6F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5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ED9C6-3703-FF2D-2E57-65440F2A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02C447-A6D9-925D-7D8C-1D143081C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9" y="1382691"/>
            <a:ext cx="5444503" cy="34571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3DB7F8B-1FD3-412B-247F-18988246C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41" y="1382691"/>
            <a:ext cx="3466969" cy="32952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7EFC54-3119-D9C5-13C0-2B734E064697}"/>
              </a:ext>
            </a:extLst>
          </p:cNvPr>
          <p:cNvSpPr txBox="1"/>
          <p:nvPr/>
        </p:nvSpPr>
        <p:spPr>
          <a:xfrm>
            <a:off x="904775" y="4995512"/>
            <a:ext cx="504986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/>
              <a:t>Fig 4: Protein-ligand binding </a:t>
            </a: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788C05-543D-2E72-7F41-34BFAEF4F6D3}"/>
              </a:ext>
            </a:extLst>
          </p:cNvPr>
          <p:cNvSpPr txBox="1"/>
          <p:nvPr/>
        </p:nvSpPr>
        <p:spPr>
          <a:xfrm>
            <a:off x="8065971" y="4839847"/>
            <a:ext cx="24640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/>
              <a:t>Fig 5: Protein and ligand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82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7AFC-04F3-EA13-BFFF-A0A886D3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Overall Methodology Overview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8E3D-15F2-9EF7-9E91-B5F3B4A3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EF54-B72A-45EE-B72B-7D5E87E7B382}" type="datetime5">
              <a:rPr lang="en-US" smtClean="0"/>
              <a:t>5-Feb-25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9804-FC45-6334-97AE-0E9DAF81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Artificial Intelligence, Amrita Vishwa Vidyapeetham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18750-9346-1177-BBA4-CE8EDCE1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969AB-6152-3F09-8DE1-2D3CA1043258}"/>
              </a:ext>
            </a:extLst>
          </p:cNvPr>
          <p:cNvSpPr txBox="1"/>
          <p:nvPr/>
        </p:nvSpPr>
        <p:spPr>
          <a:xfrm>
            <a:off x="577516" y="5582653"/>
            <a:ext cx="533136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/>
              <a:t>Fig 6:Workflow overview </a:t>
            </a:r>
            <a:endParaRPr lang="en-IN"/>
          </a:p>
        </p:txBody>
      </p:sp>
      <p:pic>
        <p:nvPicPr>
          <p:cNvPr id="11" name="Content Placeholder 10" descr="A diagram of a diagram of a drug discovery process&#10;&#10;AI-generated content may be incorrect.">
            <a:extLst>
              <a:ext uri="{FF2B5EF4-FFF2-40B4-BE49-F238E27FC236}">
                <a16:creationId xmlns:a16="http://schemas.microsoft.com/office/drawing/2014/main" id="{C87B595E-DF1D-BD85-F4E5-94650B868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450" y="1371243"/>
            <a:ext cx="5026386" cy="4114800"/>
          </a:xfrm>
        </p:spPr>
      </p:pic>
      <p:pic>
        <p:nvPicPr>
          <p:cNvPr id="13" name="Picture 12" descr="A diagram of a drug design process&#10;&#10;AI-generated content may be incorrect.">
            <a:extLst>
              <a:ext uri="{FF2B5EF4-FFF2-40B4-BE49-F238E27FC236}">
                <a16:creationId xmlns:a16="http://schemas.microsoft.com/office/drawing/2014/main" id="{10E3FE31-879C-9A5D-51BC-E5D7A7E34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879" y="1207194"/>
            <a:ext cx="5705325" cy="44505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EE075A-32FA-1721-8077-89DA2D7A9CB9}"/>
              </a:ext>
            </a:extLst>
          </p:cNvPr>
          <p:cNvSpPr txBox="1"/>
          <p:nvPr/>
        </p:nvSpPr>
        <p:spPr>
          <a:xfrm>
            <a:off x="7271967" y="5573631"/>
            <a:ext cx="37517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 7: Machine learning overview</a:t>
            </a:r>
          </a:p>
        </p:txBody>
      </p:sp>
    </p:spTree>
    <p:extLst>
      <p:ext uri="{BB962C8B-B14F-4D97-AF65-F5344CB8AC3E}">
        <p14:creationId xmlns:p14="http://schemas.microsoft.com/office/powerpoint/2010/main" val="105933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C924-2525-9E35-7ECD-05C3C402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59707"/>
            <a:ext cx="9705975" cy="1528382"/>
          </a:xfrm>
        </p:spPr>
        <p:txBody>
          <a:bodyPr>
            <a:normAutofit fontScale="90000"/>
          </a:bodyPr>
          <a:lstStyle/>
          <a:p>
            <a:r>
              <a:rPr lang="en-IN" sz="3600"/>
              <a:t>Innovative Research-Clinical trial reports and ethics related to this project</a:t>
            </a:r>
            <a:br>
              <a:rPr lang="en-IN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BB09-8B2B-20F8-00A5-96748FF0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4" y="1253868"/>
            <a:ext cx="12110292" cy="534270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kern="100" dirty="0">
                <a:effectLst/>
                <a:latin typeface="Aptos"/>
                <a:ea typeface="Calibri"/>
                <a:cs typeface="Mangal"/>
              </a:rPr>
              <a:t>A clinical trial is a systematic study to generate data for discovering or verifying the clinical and pharmacological profile or adverse effects of a new drug on humans.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IN" sz="2000" b="1" dirty="0">
                <a:latin typeface="Aptos"/>
              </a:rPr>
              <a:t>4 phases of clinical trial:</a:t>
            </a:r>
          </a:p>
          <a:p>
            <a:pPr lvl="1"/>
            <a:r>
              <a:rPr lang="en-IN" sz="2000" dirty="0">
                <a:latin typeface="Aptos"/>
              </a:rPr>
              <a:t>Phase 1: </a:t>
            </a:r>
            <a:r>
              <a:rPr lang="en-IN" sz="2000" dirty="0">
                <a:effectLst/>
                <a:latin typeface="Aptos"/>
                <a:ea typeface="Calibri"/>
                <a:cs typeface="Mangal"/>
              </a:rPr>
              <a:t>clinical pharmacology trials or “first in man” </a:t>
            </a:r>
            <a:r>
              <a:rPr lang="en-IN" sz="2000" dirty="0">
                <a:latin typeface="Aptos"/>
                <a:ea typeface="Calibri"/>
                <a:cs typeface="Mangal"/>
              </a:rPr>
              <a:t>study</a:t>
            </a:r>
          </a:p>
          <a:p>
            <a:pPr lvl="1"/>
            <a:r>
              <a:rPr lang="en-IN" sz="2000" dirty="0">
                <a:latin typeface="Aptos"/>
                <a:ea typeface="Calibri"/>
                <a:cs typeface="Mangal"/>
              </a:rPr>
              <a:t>Phase 2: </a:t>
            </a:r>
            <a:r>
              <a:rPr lang="en-IN" sz="2000" kern="100" dirty="0">
                <a:effectLst/>
                <a:latin typeface="Aptos"/>
                <a:ea typeface="Calibri"/>
                <a:cs typeface="Mangal"/>
              </a:rPr>
              <a:t>exploratory trials</a:t>
            </a:r>
            <a:endParaRPr lang="en-IN" sz="2000" dirty="0"/>
          </a:p>
          <a:p>
            <a:pPr lvl="1"/>
            <a:r>
              <a:rPr lang="en-IN" sz="2000" kern="100" dirty="0">
                <a:effectLst/>
                <a:latin typeface="Aptos"/>
                <a:ea typeface="Calibri"/>
                <a:cs typeface="Mangal"/>
              </a:rPr>
              <a:t>Phase </a:t>
            </a:r>
            <a:r>
              <a:rPr lang="en-IN" sz="2000" kern="100" dirty="0">
                <a:latin typeface="Aptos"/>
                <a:ea typeface="Calibri"/>
                <a:cs typeface="Mangal"/>
              </a:rPr>
              <a:t>3</a:t>
            </a:r>
            <a:r>
              <a:rPr lang="en-IN" sz="2000" kern="100" dirty="0">
                <a:effectLst/>
                <a:latin typeface="Aptos"/>
                <a:ea typeface="Calibri"/>
                <a:cs typeface="Mangal"/>
              </a:rPr>
              <a:t>: confirmatory trials</a:t>
            </a:r>
          </a:p>
          <a:p>
            <a:pPr lvl="1"/>
            <a:r>
              <a:rPr lang="en-IN" sz="2000" kern="100" dirty="0">
                <a:effectLst/>
                <a:latin typeface="Aptos"/>
                <a:ea typeface="Calibri"/>
                <a:cs typeface="Mangal"/>
              </a:rPr>
              <a:t>Phase</a:t>
            </a:r>
            <a:r>
              <a:rPr lang="en-IN" sz="2000" kern="100" dirty="0">
                <a:latin typeface="Aptos"/>
                <a:ea typeface="Calibri"/>
                <a:cs typeface="Mangal"/>
              </a:rPr>
              <a:t> 4:</a:t>
            </a:r>
            <a:r>
              <a:rPr lang="en-IN" sz="2000" kern="100" dirty="0">
                <a:effectLst/>
                <a:latin typeface="Aptos"/>
                <a:ea typeface="Calibri"/>
                <a:cs typeface="Mangal"/>
              </a:rPr>
              <a:t> trials: post-marketing phase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kern="100" dirty="0">
                <a:latin typeface="Aptos"/>
                <a:ea typeface="Calibri"/>
                <a:cs typeface="Mangal"/>
              </a:rPr>
              <a:t>Bioethics:</a:t>
            </a:r>
            <a:r>
              <a:rPr lang="en-IN" sz="2000" kern="100" dirty="0">
                <a:latin typeface="Aptos"/>
                <a:ea typeface="Calibri"/>
                <a:cs typeface="Mangal"/>
              </a:rPr>
              <a:t> </a:t>
            </a:r>
            <a:r>
              <a:rPr lang="en-US" sz="2000" dirty="0">
                <a:latin typeface="Aptos"/>
              </a:rPr>
              <a:t>The universal principles of bioethics are autonomy, beneficence, non-malfeasance and justice.</a:t>
            </a:r>
            <a:endParaRPr lang="en-IN" sz="2000" kern="100" dirty="0">
              <a:latin typeface="Aptos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kern="100" dirty="0">
                <a:latin typeface="Aptos"/>
                <a:ea typeface="Calibri"/>
                <a:cs typeface="Mangal"/>
              </a:rPr>
              <a:t>Good Clinical Practices(</a:t>
            </a:r>
            <a:r>
              <a:rPr lang="en-IN" sz="2000" kern="100" dirty="0">
                <a:latin typeface="Aptos"/>
                <a:ea typeface="Calibri"/>
                <a:cs typeface="Mangal"/>
              </a:rPr>
              <a:t>GCP)</a:t>
            </a:r>
            <a:endParaRPr lang="en-IN" sz="2000" kern="100" dirty="0">
              <a:latin typeface="Aptos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1"/>
            <a:r>
              <a:rPr lang="en-US" sz="2000" dirty="0"/>
              <a:t>Ethical and scientific standard for conducting biomedical and behavioral research</a:t>
            </a:r>
          </a:p>
          <a:p>
            <a:pPr lvl="1"/>
            <a:r>
              <a:rPr lang="en-IN" sz="2000" dirty="0">
                <a:effectLst/>
                <a:latin typeface="Aptos"/>
                <a:ea typeface="Calibri"/>
                <a:cs typeface="Mangal"/>
              </a:rPr>
              <a:t>This standard ensures that the rights, safety, well-being, and confidentiality of trial participants are protected </a:t>
            </a:r>
          </a:p>
          <a:p>
            <a:pPr lvl="1"/>
            <a:r>
              <a:rPr lang="en-IN" sz="2000" dirty="0">
                <a:effectLst/>
                <a:latin typeface="Aptos"/>
                <a:ea typeface="Calibri"/>
                <a:cs typeface="Mangal"/>
              </a:rPr>
              <a:t>Data collected in clinical trials, as well as the reported results of clinical trials, are credible and accurate</a:t>
            </a:r>
            <a:endParaRPr lang="en-IN" sz="2000" kern="100" dirty="0">
              <a:latin typeface="Aptos"/>
              <a:ea typeface="Calibri"/>
              <a:cs typeface="Mang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2848-0D3C-F68A-3E2D-91177D80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EF54-B72A-45EE-B72B-7D5E87E7B382}" type="datetime5">
              <a:rPr lang="en-US" smtClean="0"/>
              <a:t>5-Feb-25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BA9E-66B0-FCE8-D7A5-3E3B2AE8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Artificial Intelligence, Amrita Vishwa Vidyapeetham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7FBD9-38F5-CADF-4141-36613C09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1480</Words>
  <Application>Microsoft Office PowerPoint</Application>
  <PresentationFormat>Widescreen</PresentationFormat>
  <Paragraphs>149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(Body)</vt:lpstr>
      <vt:lpstr>Aptos Display</vt:lpstr>
      <vt:lpstr>Arial</vt:lpstr>
      <vt:lpstr>Wingdings</vt:lpstr>
      <vt:lpstr>office theme</vt:lpstr>
      <vt:lpstr>PowerPoint Presentation</vt:lpstr>
      <vt:lpstr>Introduction </vt:lpstr>
      <vt:lpstr>Introduction </vt:lpstr>
      <vt:lpstr>Innovative Research-Literature Review</vt:lpstr>
      <vt:lpstr>Innovative Research-Computational aspects and Dataset</vt:lpstr>
      <vt:lpstr>Innovative Research-Methodology</vt:lpstr>
      <vt:lpstr>PowerPoint Presentation</vt:lpstr>
      <vt:lpstr>Overall Methodology Overview </vt:lpstr>
      <vt:lpstr>Innovative Research-Clinical trial reports and ethics related to this project </vt:lpstr>
      <vt:lpstr>IPR rules: Existing models/ideas patented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Srisha Satish Kanna</dc:creator>
  <cp:lastModifiedBy>Srisha Satish</cp:lastModifiedBy>
  <cp:revision>4</cp:revision>
  <dcterms:created xsi:type="dcterms:W3CDTF">2024-09-16T03:55:23Z</dcterms:created>
  <dcterms:modified xsi:type="dcterms:W3CDTF">2025-02-05T05:07:43Z</dcterms:modified>
</cp:coreProperties>
</file>