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  <p:sldMasterId id="2147483648" r:id="rId2"/>
  </p:sldMasterIdLst>
  <p:notesMasterIdLst>
    <p:notesMasterId r:id="rId7"/>
  </p:notesMasterIdLst>
  <p:sldIdLst>
    <p:sldId id="256" r:id="rId3"/>
    <p:sldId id="258" r:id="rId4"/>
    <p:sldId id="262" r:id="rId5"/>
    <p:sldId id="259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Libre Franklin" panose="020B0604020202020204" charset="0"/>
      <p:regular r:id="rId14"/>
      <p:bold r:id="rId15"/>
      <p:italic r:id="rId16"/>
      <p:boldItalic r:id="rId17"/>
    </p:embeddedFont>
    <p:embeddedFont>
      <p:font typeface="Franklin Gothic" panose="020B0604020202020204" charset="0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BAC7F-11E6-416C-A160-480687286688}" v="5" dt="2023-09-18T14:33:35.489"/>
    <p1510:client id="{7C948764-3938-4B9F-9651-8054E61F7BEA}" v="746" dt="2023-09-22T08:08:38.127"/>
    <p1510:client id="{8879C349-48A0-4844-BD75-399827F36278}" v="371" dt="2023-09-21T14:01:50.820"/>
    <p1510:client id="{A3A1D848-9BE3-4D06-A6B0-784946789F5E}" v="363" dt="2023-09-16T13:21:27.646"/>
    <p1510:client id="{D3D36B73-376C-4E12-944D-FDE08620E976}" v="233" dt="2023-09-22T06:47:34.879"/>
    <p1510:client id="{D4FC2119-C740-40D3-930A-2834B279472F}" v="333" dt="2023-09-18T17:32:26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63" autoAdjust="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6079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CB35-C976-43CD-9E8A-9F21E265506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782D-BF9A-4E4F-94E9-2C4918AC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031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CB35-C976-43CD-9E8A-9F21E265506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782D-BF9A-4E4F-94E9-2C4918AC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27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CB35-C976-43CD-9E8A-9F21E265506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782D-BF9A-4E4F-94E9-2C4918AC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441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CB35-C976-43CD-9E8A-9F21E265506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782D-BF9A-4E4F-94E9-2C4918AC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67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CB35-C976-43CD-9E8A-9F21E265506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782D-BF9A-4E4F-94E9-2C4918AC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104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CB35-C976-43CD-9E8A-9F21E265506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782D-BF9A-4E4F-94E9-2C4918AC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86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CB35-C976-43CD-9E8A-9F21E265506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782D-BF9A-4E4F-94E9-2C4918AC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6887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CB35-C976-43CD-9E8A-9F21E265506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782D-BF9A-4E4F-94E9-2C4918AC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00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CB35-C976-43CD-9E8A-9F21E265506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782D-BF9A-4E4F-94E9-2C4918AC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98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CB35-C976-43CD-9E8A-9F21E265506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782D-BF9A-4E4F-94E9-2C4918AC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514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CB35-C976-43CD-9E8A-9F21E265506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782D-BF9A-4E4F-94E9-2C4918AC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7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1CB35-C976-43CD-9E8A-9F21E265506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1782D-BF9A-4E4F-94E9-2C4918AC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20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97879" y="5292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>
                <a:solidFill>
                  <a:schemeClr val="accent3"/>
                </a:solidFill>
              </a:rPr>
              <a:t>Basic Details of the Team and Problem Statement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4284" y="1138110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b="1" i="0" dirty="0">
                <a:solidFill>
                  <a:schemeClr val="accent3"/>
                </a:solidFill>
                <a:effectLst/>
                <a:latin typeface="montserratregular"/>
              </a:rPr>
              <a:t>Government of Gujarat</a:t>
            </a:r>
            <a:endParaRPr b="1" dirty="0">
              <a:solidFill>
                <a:schemeClr val="accent3"/>
              </a:solidFill>
              <a:latin typeface="Franklin Gothic"/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IN" b="1" i="0" dirty="0">
                <a:solidFill>
                  <a:schemeClr val="accent3"/>
                </a:solidFill>
                <a:effectLst/>
                <a:latin typeface="montserratregular"/>
              </a:rPr>
              <a:t>SIH1364</a:t>
            </a:r>
            <a:endParaRPr b="1"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endParaRPr dirty="0"/>
          </a:p>
          <a:p>
            <a:pPr marL="0" indent="0"/>
            <a:r>
              <a:rPr lang="en-US" b="1" i="0" u="none" strike="noStrike" dirty="0">
                <a:solidFill>
                  <a:schemeClr val="accent3"/>
                </a:solidFill>
                <a:effectLst/>
                <a:latin typeface="montserratregular"/>
              </a:rPr>
              <a:t>Fake Social Media Profile detection and reporting</a:t>
            </a:r>
            <a:endParaRPr lang="en-US" b="1" dirty="0">
              <a:solidFill>
                <a:schemeClr val="accent3"/>
              </a:solidFill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Name: </a:t>
            </a:r>
            <a:r>
              <a:rPr lang="en-US" b="1" dirty="0" err="1" smtClean="0">
                <a:solidFill>
                  <a:schemeClr val="accent3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RavenTech</a:t>
            </a:r>
            <a:r>
              <a:rPr lang="en-US" b="1" dirty="0" smtClean="0">
                <a:solidFill>
                  <a:schemeClr val="accent3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– Fake profile spotter</a:t>
            </a:r>
            <a:endParaRPr b="1" dirty="0">
              <a:solidFill>
                <a:schemeClr val="accent3"/>
              </a:solidFill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Name: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Akshitha.K</a:t>
            </a:r>
            <a:endParaRPr lang="en-US" b="1" dirty="0">
              <a:solidFill>
                <a:schemeClr val="accent1">
                  <a:lumMod val="50000"/>
                </a:schemeClr>
              </a:solidFill>
              <a:ea typeface="Franklin Gothic"/>
              <a:cs typeface="Franklin Gothic"/>
              <a:sym typeface="Franklin Gothic"/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CMRN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CMR Engineering College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IN" b="0" i="0" dirty="0">
                <a:solidFill>
                  <a:srgbClr val="212529"/>
                </a:solidFill>
                <a:effectLst/>
                <a:latin typeface="montserratregular"/>
              </a:rPr>
              <a:t>Blockchain &amp; Cybersecurity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784850" y="204581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1E59E34-180E-9603-319C-32AB8C426303}"/>
              </a:ext>
            </a:extLst>
          </p:cNvPr>
          <p:cNvSpPr/>
          <p:nvPr/>
        </p:nvSpPr>
        <p:spPr>
          <a:xfrm>
            <a:off x="702468" y="1476374"/>
            <a:ext cx="2976562" cy="821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66DF796-ECBF-3571-B29B-BD0164D58017}"/>
              </a:ext>
            </a:extLst>
          </p:cNvPr>
          <p:cNvSpPr/>
          <p:nvPr/>
        </p:nvSpPr>
        <p:spPr>
          <a:xfrm>
            <a:off x="195263" y="522430"/>
            <a:ext cx="3731420" cy="633557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8C5CE7-1D62-4958-62E8-26E2EC1566A4}"/>
              </a:ext>
            </a:extLst>
          </p:cNvPr>
          <p:cNvSpPr txBox="1"/>
          <p:nvPr/>
        </p:nvSpPr>
        <p:spPr>
          <a:xfrm>
            <a:off x="259556" y="2220624"/>
            <a:ext cx="352771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DA784-03D4-282A-5733-A532F6D44FC6}"/>
              </a:ext>
            </a:extLst>
          </p:cNvPr>
          <p:cNvSpPr txBox="1"/>
          <p:nvPr/>
        </p:nvSpPr>
        <p:spPr>
          <a:xfrm>
            <a:off x="262758" y="144516"/>
            <a:ext cx="475961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Idea/Approach Details: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DAEEF-981A-F770-BD74-CCD61399A4BF}"/>
              </a:ext>
            </a:extLst>
          </p:cNvPr>
          <p:cNvSpPr txBox="1"/>
          <p:nvPr/>
        </p:nvSpPr>
        <p:spPr>
          <a:xfrm>
            <a:off x="325229" y="485628"/>
            <a:ext cx="3518385" cy="8586966"/>
          </a:xfrm>
          <a:prstGeom prst="rect">
            <a:avLst/>
          </a:prstGeom>
          <a:noFill/>
          <a:ln w="6350">
            <a:noFill/>
            <a:prstDash val="solid"/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Curved/>
                  </ask:type>
                </ask:lineSketchStyleProps>
              </a:ext>
            </a:extLst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 Idea/solution/prototype:</a:t>
            </a:r>
          </a:p>
          <a:p>
            <a:r>
              <a:rPr lang="en-US" b="1" i="1" u="sng" dirty="0" smtClean="0">
                <a:solidFill>
                  <a:srgbClr val="7030A0"/>
                </a:solidFill>
              </a:rPr>
              <a:t>Machine learning aids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It helps identify fake social media profiles by analyzing user behavior, content, and anomalies, adapting to </a:t>
            </a:r>
            <a:r>
              <a:rPr lang="en-US" dirty="0" smtClean="0"/>
              <a:t>evolving </a:t>
            </a:r>
            <a:r>
              <a:rPr lang="en-US" dirty="0"/>
              <a:t>fraudulent tactics.</a:t>
            </a:r>
          </a:p>
          <a:p>
            <a:r>
              <a:rPr lang="en-IN" b="1" i="1" u="sng" dirty="0" err="1">
                <a:solidFill>
                  <a:srgbClr val="7030A0"/>
                </a:solidFill>
              </a:rPr>
              <a:t>Blockchain</a:t>
            </a:r>
            <a:r>
              <a:rPr lang="en-IN" b="1" i="1" u="sng" dirty="0">
                <a:solidFill>
                  <a:srgbClr val="7030A0"/>
                </a:solidFill>
              </a:rPr>
              <a:t>-Based </a:t>
            </a:r>
            <a:r>
              <a:rPr lang="en-IN" b="1" i="1" u="sng" dirty="0" smtClean="0">
                <a:solidFill>
                  <a:srgbClr val="7030A0"/>
                </a:solidFill>
              </a:rPr>
              <a:t>Identity </a:t>
            </a:r>
            <a:r>
              <a:rPr lang="en-IN" b="1" i="1" dirty="0" smtClean="0">
                <a:solidFill>
                  <a:srgbClr val="7030A0"/>
                </a:solidFill>
              </a:rPr>
              <a:t>Verification: </a:t>
            </a:r>
            <a:r>
              <a:rPr lang="en-IN" dirty="0" smtClean="0">
                <a:solidFill>
                  <a:schemeClr val="tx1"/>
                </a:solidFill>
              </a:rPr>
              <a:t>User can</a:t>
            </a:r>
            <a:r>
              <a:rPr lang="en-IN" dirty="0" smtClean="0"/>
              <a:t> </a:t>
            </a:r>
            <a:r>
              <a:rPr lang="en-IN" dirty="0"/>
              <a:t>opt to verify their </a:t>
            </a:r>
            <a:r>
              <a:rPr lang="en-IN" dirty="0" smtClean="0"/>
              <a:t>identity, Their </a:t>
            </a:r>
            <a:r>
              <a:rPr lang="en-IN" dirty="0"/>
              <a:t>verified identity can be linked to their </a:t>
            </a:r>
            <a:r>
              <a:rPr lang="en-IN" b="1" dirty="0" err="1"/>
              <a:t>blockchain</a:t>
            </a:r>
            <a:r>
              <a:rPr lang="en-IN" b="1" dirty="0"/>
              <a:t> address </a:t>
            </a:r>
            <a:r>
              <a:rPr lang="en-IN" dirty="0"/>
              <a:t>for added trust</a:t>
            </a:r>
            <a:r>
              <a:rPr lang="en-IN" dirty="0" smtClean="0"/>
              <a:t>.</a:t>
            </a:r>
            <a:r>
              <a:rPr lang="en-IN" dirty="0"/>
              <a:t> </a:t>
            </a:r>
            <a:r>
              <a:rPr lang="en-IN" b="1" dirty="0"/>
              <a:t>Decentralized Identity </a:t>
            </a:r>
            <a:r>
              <a:rPr lang="en-IN" b="1" dirty="0" smtClean="0"/>
              <a:t>Management</a:t>
            </a:r>
            <a:r>
              <a:rPr lang="en-IN" dirty="0" smtClean="0"/>
              <a:t>.</a:t>
            </a:r>
          </a:p>
          <a:p>
            <a:r>
              <a:rPr lang="en-IN" sz="1200" b="1" dirty="0"/>
              <a:t>Smart Contract-Based Access Management</a:t>
            </a:r>
          </a:p>
          <a:p>
            <a:r>
              <a:rPr lang="en-US" b="1" i="1" u="sng" dirty="0" smtClean="0">
                <a:solidFill>
                  <a:srgbClr val="7030A0"/>
                </a:solidFill>
              </a:rPr>
              <a:t>Machine </a:t>
            </a:r>
            <a:r>
              <a:rPr lang="en-US" b="1" i="1" u="sng" dirty="0">
                <a:solidFill>
                  <a:srgbClr val="7030A0"/>
                </a:solidFill>
              </a:rPr>
              <a:t>Learning Algorithms</a:t>
            </a:r>
            <a:r>
              <a:rPr lang="en-US" b="1" dirty="0">
                <a:solidFill>
                  <a:srgbClr val="7030A0"/>
                </a:solidFill>
              </a:rPr>
              <a:t>: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These algorithms are used to analyze and classify profiles based on their behavior and content.</a:t>
            </a:r>
          </a:p>
          <a:p>
            <a:r>
              <a:rPr lang="en-US" b="1" i="1" u="sng" dirty="0">
                <a:solidFill>
                  <a:srgbClr val="7030A0"/>
                </a:solidFill>
              </a:rPr>
              <a:t>Accuracy Prediction</a:t>
            </a:r>
            <a:r>
              <a:rPr lang="en-US" b="1" dirty="0"/>
              <a:t>:</a:t>
            </a:r>
            <a:r>
              <a:rPr lang="en-US" dirty="0"/>
              <a:t> Machine learning models predict the accuracy of profile authenticity assessments.</a:t>
            </a:r>
          </a:p>
          <a:p>
            <a:r>
              <a:rPr lang="en-IN" b="1" i="1" u="sng" dirty="0" smtClean="0">
                <a:solidFill>
                  <a:srgbClr val="7030A0"/>
                </a:solidFill>
              </a:rPr>
              <a:t>Designed Smart </a:t>
            </a:r>
            <a:r>
              <a:rPr lang="en-IN" b="1" i="1" u="sng" dirty="0">
                <a:solidFill>
                  <a:srgbClr val="7030A0"/>
                </a:solidFill>
              </a:rPr>
              <a:t>Contracts:</a:t>
            </a:r>
          </a:p>
          <a:p>
            <a:pPr lvl="0"/>
            <a:r>
              <a:rPr lang="en-IN" dirty="0" smtClean="0"/>
              <a:t>Develop </a:t>
            </a:r>
            <a:r>
              <a:rPr lang="en-IN" dirty="0"/>
              <a:t>smart contracts tailored </a:t>
            </a:r>
            <a:r>
              <a:rPr lang="en-IN" b="1" dirty="0"/>
              <a:t>cybersecurity </a:t>
            </a:r>
            <a:r>
              <a:rPr lang="en-IN" b="1" dirty="0" smtClean="0"/>
              <a:t>se </a:t>
            </a:r>
            <a:r>
              <a:rPr lang="en-IN" b="1" dirty="0"/>
              <a:t>cases</a:t>
            </a:r>
            <a:r>
              <a:rPr lang="en-IN" dirty="0" smtClean="0"/>
              <a:t>.</a:t>
            </a:r>
          </a:p>
          <a:p>
            <a:pPr lvl="0"/>
            <a:r>
              <a:rPr lang="en-IN" dirty="0" smtClean="0"/>
              <a:t> </a:t>
            </a:r>
            <a:r>
              <a:rPr lang="en-US" b="1" i="1" u="sng" dirty="0" smtClean="0">
                <a:solidFill>
                  <a:srgbClr val="7030A0"/>
                </a:solidFill>
              </a:rPr>
              <a:t>Data Visualization</a:t>
            </a:r>
            <a:r>
              <a:rPr lang="en-US" b="1" dirty="0" smtClean="0"/>
              <a:t>:</a:t>
            </a:r>
            <a:r>
              <a:rPr lang="en-US" dirty="0" smtClean="0"/>
              <a:t> It helps in visually representing and understanding the patterns and anomalies in social media data.</a:t>
            </a:r>
          </a:p>
          <a:p>
            <a:r>
              <a:rPr lang="en-US" b="1" i="1" u="sng" dirty="0" smtClean="0">
                <a:solidFill>
                  <a:srgbClr val="7030A0"/>
                </a:solidFill>
              </a:rPr>
              <a:t>Machine </a:t>
            </a:r>
            <a:r>
              <a:rPr lang="en-US" b="1" i="1" u="sng" dirty="0">
                <a:solidFill>
                  <a:srgbClr val="7030A0"/>
                </a:solidFill>
              </a:rPr>
              <a:t>Learning Model </a:t>
            </a:r>
            <a:r>
              <a:rPr lang="en-US" b="1" i="1" u="sng" dirty="0" smtClean="0">
                <a:solidFill>
                  <a:srgbClr val="7030A0"/>
                </a:solidFill>
              </a:rPr>
              <a:t>Improvement</a:t>
            </a:r>
            <a:r>
              <a:rPr lang="en-US" b="1" dirty="0" smtClean="0"/>
              <a:t>:</a:t>
            </a:r>
            <a:r>
              <a:rPr lang="en-US" dirty="0" smtClean="0"/>
              <a:t> Continuous model refinement is essential for better identification of fake profiles over time.</a:t>
            </a:r>
          </a:p>
          <a:p>
            <a:r>
              <a:rPr lang="en-US" sz="1200" b="1" dirty="0" smtClean="0"/>
              <a:t/>
            </a:r>
            <a:br>
              <a:rPr lang="en-US" sz="1200" b="1" dirty="0" smtClean="0"/>
            </a:br>
            <a:endParaRPr lang="en-US" sz="1200" dirty="0" smtClean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rgbClr val="7CA655"/>
              </a:solidFill>
            </a:endParaRPr>
          </a:p>
          <a:p>
            <a:endParaRPr lang="en-US" sz="1600" b="1" dirty="0">
              <a:solidFill>
                <a:srgbClr val="7CA655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C2E484F-39F0-E3D7-EE58-69E3B28B81D1}"/>
              </a:ext>
            </a:extLst>
          </p:cNvPr>
          <p:cNvSpPr/>
          <p:nvPr/>
        </p:nvSpPr>
        <p:spPr>
          <a:xfrm>
            <a:off x="4321969" y="4720347"/>
            <a:ext cx="7870031" cy="197643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[object File][object File]</a:t>
            </a:r>
            <a:endParaRPr lang="en-US" dirty="0">
              <a:cs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7CD4A-B5A6-1843-6FF6-44C04CE318E5}"/>
              </a:ext>
            </a:extLst>
          </p:cNvPr>
          <p:cNvSpPr txBox="1"/>
          <p:nvPr/>
        </p:nvSpPr>
        <p:spPr>
          <a:xfrm>
            <a:off x="5622814" y="4879165"/>
            <a:ext cx="50482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                     Technology Stack</a:t>
            </a:r>
          </a:p>
        </p:txBody>
      </p:sp>
      <p:pic>
        <p:nvPicPr>
          <p:cNvPr id="19" name="Picture 18" descr="A yellow and white logo&#10;&#10;Description automatically generated">
            <a:extLst>
              <a:ext uri="{FF2B5EF4-FFF2-40B4-BE49-F238E27FC236}">
                <a16:creationId xmlns:a16="http://schemas.microsoft.com/office/drawing/2014/main" id="{2E0D4132-5149-ABED-46DE-FEA0AECF8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501" y="5322909"/>
            <a:ext cx="778669" cy="428911"/>
          </a:xfrm>
          <a:prstGeom prst="rect">
            <a:avLst/>
          </a:prstGeom>
        </p:spPr>
      </p:pic>
      <p:pic>
        <p:nvPicPr>
          <p:cNvPr id="21" name="Picture 20" descr="A blue and orange shield with white text&#10;&#10;Description automatically generated">
            <a:extLst>
              <a:ext uri="{FF2B5EF4-FFF2-40B4-BE49-F238E27FC236}">
                <a16:creationId xmlns:a16="http://schemas.microsoft.com/office/drawing/2014/main" id="{0B4CBAEC-EAA9-6DC9-9732-4E32A3995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170" y="5056584"/>
            <a:ext cx="797720" cy="602458"/>
          </a:xfrm>
          <a:prstGeom prst="rect">
            <a:avLst/>
          </a:prstGeom>
        </p:spPr>
      </p:pic>
      <p:pic>
        <p:nvPicPr>
          <p:cNvPr id="22" name="Picture 21" descr="A blue and black logo&#10;&#10;Description automatically generated">
            <a:extLst>
              <a:ext uri="{FF2B5EF4-FFF2-40B4-BE49-F238E27FC236}">
                <a16:creationId xmlns:a16="http://schemas.microsoft.com/office/drawing/2014/main" id="{3B9238BE-7A66-8F51-557D-F79E35E8E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6405" y="5237604"/>
            <a:ext cx="1016795" cy="352601"/>
          </a:xfrm>
          <a:prstGeom prst="rect">
            <a:avLst/>
          </a:prstGeom>
        </p:spPr>
      </p:pic>
      <p:pic>
        <p:nvPicPr>
          <p:cNvPr id="23" name="Picture 22" descr="A close up of a word&#10;&#10;Description automatically generated">
            <a:extLst>
              <a:ext uri="{FF2B5EF4-FFF2-40B4-BE49-F238E27FC236}">
                <a16:creationId xmlns:a16="http://schemas.microsoft.com/office/drawing/2014/main" id="{35EAE196-CB20-58EB-377D-2C4D7B9999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0680" y="6133023"/>
            <a:ext cx="1519636" cy="405997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DB3CADB-7FAB-BE60-5302-907485EB54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1469" y="5388233"/>
            <a:ext cx="1635919" cy="882090"/>
          </a:xfrm>
          <a:prstGeom prst="rect">
            <a:avLst/>
          </a:prstGeom>
        </p:spPr>
      </p:pic>
      <p:pic>
        <p:nvPicPr>
          <p:cNvPr id="26" name="Picture 25" descr="A logo of a bear&#10;&#10;Description automatically generated">
            <a:extLst>
              <a:ext uri="{FF2B5EF4-FFF2-40B4-BE49-F238E27FC236}">
                <a16:creationId xmlns:a16="http://schemas.microsoft.com/office/drawing/2014/main" id="{23D31FBF-A494-43C4-0A20-B91E875C77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1988" y="5378052"/>
            <a:ext cx="859633" cy="578645"/>
          </a:xfrm>
          <a:prstGeom prst="rect">
            <a:avLst/>
          </a:prstGeom>
        </p:spPr>
      </p:pic>
      <p:pic>
        <p:nvPicPr>
          <p:cNvPr id="27" name="Picture 26" descr="A black and white logo&#10;&#10;Description automatically generated">
            <a:extLst>
              <a:ext uri="{FF2B5EF4-FFF2-40B4-BE49-F238E27FC236}">
                <a16:creationId xmlns:a16="http://schemas.microsoft.com/office/drawing/2014/main" id="{6B8F285F-7589-A1D0-9CB4-A56D165DDA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2050" y="6133023"/>
            <a:ext cx="1266827" cy="391176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560B9AA8-CE62-A99A-251C-0633EA26C5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0533" y="5275221"/>
            <a:ext cx="1385888" cy="454770"/>
          </a:xfrm>
          <a:prstGeom prst="rect">
            <a:avLst/>
          </a:prstGeom>
        </p:spPr>
      </p:pic>
      <p:pic>
        <p:nvPicPr>
          <p:cNvPr id="29" name="Picture 28" descr="scikit-learn - Wikipedia">
            <a:extLst>
              <a:ext uri="{FF2B5EF4-FFF2-40B4-BE49-F238E27FC236}">
                <a16:creationId xmlns:a16="http://schemas.microsoft.com/office/drawing/2014/main" id="{8C493976-ECFD-615F-AD07-1475B3D714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22814" y="5929091"/>
            <a:ext cx="962026" cy="526954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031459" y="435220"/>
            <a:ext cx="7944208" cy="4108801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895" y="5963826"/>
            <a:ext cx="996709" cy="756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889" y="6016322"/>
            <a:ext cx="508001" cy="508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200" y="5103614"/>
            <a:ext cx="1163224" cy="1136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890" y="5715046"/>
            <a:ext cx="1420339" cy="8735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28" y="435220"/>
            <a:ext cx="8297340" cy="44871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9443803" y="873411"/>
            <a:ext cx="2786274" cy="562528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6321307" y="706931"/>
            <a:ext cx="2786274" cy="562528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3344355" y="830757"/>
            <a:ext cx="2587854" cy="55777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244719" y="783255"/>
            <a:ext cx="2786274" cy="562528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3344355" y="86914"/>
            <a:ext cx="7720445" cy="61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>
              <a:buSzPct val="100000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Idea / Approach Details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7064F-7D85-7F39-FA04-F25CF62D2E38}"/>
              </a:ext>
            </a:extLst>
          </p:cNvPr>
          <p:cNvSpPr txBox="1"/>
          <p:nvPr/>
        </p:nvSpPr>
        <p:spPr>
          <a:xfrm>
            <a:off x="178286" y="711482"/>
            <a:ext cx="3123748" cy="56015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   </a:t>
            </a:r>
            <a:r>
              <a:rPr lang="en-US" sz="1600" b="1" dirty="0">
                <a:solidFill>
                  <a:schemeClr val="tx2"/>
                </a:solidFill>
              </a:rPr>
              <a:t>                Use Case's</a:t>
            </a:r>
            <a:r>
              <a:rPr lang="en-US" sz="1600" b="1" dirty="0" smtClean="0">
                <a:solidFill>
                  <a:schemeClr val="tx2"/>
                </a:solidFill>
              </a:rPr>
              <a:t>.</a:t>
            </a:r>
            <a:endParaRPr lang="en-US" sz="1100" b="1" dirty="0" smtClean="0">
              <a:solidFill>
                <a:schemeClr val="tx1"/>
              </a:solidFill>
            </a:endParaRPr>
          </a:p>
          <a:p>
            <a:pPr marL="171450" indent="-171450">
              <a:buChar char="•"/>
            </a:pPr>
            <a:r>
              <a:rPr lang="en-US" b="1" dirty="0">
                <a:solidFill>
                  <a:srgbClr val="7030A0"/>
                </a:solidFill>
              </a:rPr>
              <a:t>Behavioral Analysis:</a:t>
            </a:r>
            <a:r>
              <a:rPr lang="en-US" sz="1200" b="1" dirty="0">
                <a:solidFill>
                  <a:schemeClr val="tx1"/>
                </a:solidFill>
              </a:rPr>
              <a:t> </a:t>
            </a:r>
            <a:r>
              <a:rPr lang="en-US" sz="1200" dirty="0">
                <a:solidFill>
                  <a:schemeClr val="tx1"/>
                </a:solidFill>
              </a:rPr>
              <a:t>can be analyzed as part of behavioral analysis. For instance, rapidly accumulating a high number of followers with limited activity could be a sign of a fake account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/>
              <a:buChar char="•"/>
            </a:pPr>
            <a:r>
              <a:rPr lang="en-IN" sz="1200" dirty="0"/>
              <a:t>Determine the specific objectives and use cases </a:t>
            </a:r>
            <a:r>
              <a:rPr lang="en-IN" sz="1200" b="1" dirty="0"/>
              <a:t>for combining </a:t>
            </a:r>
            <a:r>
              <a:rPr lang="en-IN" sz="1200" b="1" dirty="0" err="1"/>
              <a:t>blockchain</a:t>
            </a:r>
            <a:r>
              <a:rPr lang="en-IN" sz="1200" b="1" dirty="0"/>
              <a:t> and cybersecurity </a:t>
            </a:r>
            <a:r>
              <a:rPr lang="en-IN" sz="1200" dirty="0" smtClean="0"/>
              <a:t>in the model. </a:t>
            </a:r>
            <a:r>
              <a:rPr lang="en-IN" sz="1200" dirty="0"/>
              <a:t>For </a:t>
            </a:r>
            <a:r>
              <a:rPr lang="en-IN" sz="1200" dirty="0" smtClean="0"/>
              <a:t>securing </a:t>
            </a:r>
            <a:r>
              <a:rPr lang="en-IN" sz="1200" dirty="0"/>
              <a:t>sensitive data, enhance authentication, or ensure the integrity of critical </a:t>
            </a:r>
            <a:r>
              <a:rPr lang="en-IN" sz="1200" dirty="0" smtClean="0"/>
              <a:t>records.</a:t>
            </a:r>
          </a:p>
          <a:p>
            <a:pPr marL="171450" indent="-171450">
              <a:buFont typeface="Arial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Image </a:t>
            </a:r>
            <a:r>
              <a:rPr lang="en-US" b="1" dirty="0">
                <a:solidFill>
                  <a:srgbClr val="7030A0"/>
                </a:solidFill>
              </a:rPr>
              <a:t>and Profile Analysis</a:t>
            </a:r>
            <a:r>
              <a:rPr lang="en-US" sz="1200" b="1" dirty="0">
                <a:solidFill>
                  <a:schemeClr val="tx1"/>
                </a:solidFill>
              </a:rPr>
              <a:t>: </a:t>
            </a:r>
            <a:r>
              <a:rPr lang="en-US" sz="1200" dirty="0">
                <a:solidFill>
                  <a:schemeClr val="tx1"/>
                </a:solidFill>
              </a:rPr>
              <a:t>feature can be considered as part of profile analysis. Fake profiles may not use custom background images or may use generic </a:t>
            </a:r>
            <a:r>
              <a:rPr lang="en-US" sz="1200" dirty="0" smtClean="0">
                <a:solidFill>
                  <a:schemeClr val="tx1"/>
                </a:solidFill>
              </a:rPr>
              <a:t>images.</a:t>
            </a:r>
            <a:endParaRPr lang="en-US" dirty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Continuous </a:t>
            </a:r>
            <a:r>
              <a:rPr lang="en-US" b="1" dirty="0">
                <a:solidFill>
                  <a:srgbClr val="7030A0"/>
                </a:solidFill>
              </a:rPr>
              <a:t>Monitoring</a:t>
            </a:r>
            <a:r>
              <a:rPr lang="en-US" sz="1200" b="1" dirty="0">
                <a:solidFill>
                  <a:schemeClr val="tx1"/>
                </a:solidFill>
              </a:rPr>
              <a:t>: </a:t>
            </a:r>
            <a:r>
              <a:rPr lang="en-US" sz="1200" dirty="0">
                <a:solidFill>
                  <a:schemeClr val="tx1"/>
                </a:solidFill>
              </a:rPr>
              <a:t>Monitoring changes in the values of these features over time can be an effective way to detect suspicious activity</a:t>
            </a:r>
            <a:endParaRPr lang="en-US" dirty="0"/>
          </a:p>
          <a:p>
            <a:pPr marL="171450" indent="-171450"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Char char="•"/>
            </a:pPr>
            <a:r>
              <a:rPr lang="en-US" b="1" dirty="0">
                <a:solidFill>
                  <a:srgbClr val="7030A0"/>
                </a:solidFill>
              </a:rPr>
              <a:t>User Education</a:t>
            </a:r>
            <a:r>
              <a:rPr lang="en-US" sz="1200" b="1" dirty="0">
                <a:solidFill>
                  <a:schemeClr val="tx1"/>
                </a:solidFill>
              </a:rPr>
              <a:t>: </a:t>
            </a:r>
            <a:r>
              <a:rPr lang="en-US" sz="1200" dirty="0">
                <a:solidFill>
                  <a:schemeClr val="tx1"/>
                </a:solidFill>
              </a:rPr>
              <a:t>User education is crucial to emphasize account verification and caution when encountering profiles with extreme feature values, enhancing online safety.</a:t>
            </a:r>
            <a:endParaRPr lang="en-US" dirty="0"/>
          </a:p>
          <a:p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9AA0D-527A-B934-042B-31FBDFDF5CE1}"/>
              </a:ext>
            </a:extLst>
          </p:cNvPr>
          <p:cNvSpPr txBox="1"/>
          <p:nvPr/>
        </p:nvSpPr>
        <p:spPr>
          <a:xfrm>
            <a:off x="9443803" y="1086666"/>
            <a:ext cx="2551373" cy="78175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Dependencies / Show Stoppers.</a:t>
            </a:r>
          </a:p>
          <a:p>
            <a:endParaRPr lang="en-US" sz="1800" b="1" dirty="0">
              <a:solidFill>
                <a:schemeClr val="tx2"/>
              </a:solidFill>
            </a:endParaRPr>
          </a:p>
          <a:p>
            <a:pPr marL="171450" indent="-171450">
              <a:buChar char="•"/>
            </a:pPr>
            <a:r>
              <a:rPr lang="en-US" sz="1200" b="1" dirty="0">
                <a:solidFill>
                  <a:srgbClr val="7030A0"/>
                </a:solidFill>
              </a:rPr>
              <a:t>Data Quality and Quantity</a:t>
            </a:r>
            <a:r>
              <a:rPr lang="en-US" sz="1200" b="1" dirty="0">
                <a:solidFill>
                  <a:schemeClr val="tx1"/>
                </a:solidFill>
              </a:rPr>
              <a:t>:</a:t>
            </a:r>
            <a:r>
              <a:rPr lang="en-US" sz="1200" dirty="0">
                <a:solidFill>
                  <a:schemeClr val="tx1"/>
                </a:solidFill>
              </a:rPr>
              <a:t> Insufficient or noisy training data can lead to poor model performance.</a:t>
            </a:r>
            <a:endParaRPr lang="en-US" dirty="0">
              <a:solidFill>
                <a:schemeClr val="tx1"/>
              </a:solidFill>
            </a:endParaRPr>
          </a:p>
          <a:p>
            <a:endParaRPr lang="en-US" sz="1800" b="1" dirty="0">
              <a:solidFill>
                <a:schemeClr val="tx1"/>
              </a:solidFill>
            </a:endParaRPr>
          </a:p>
          <a:p>
            <a:pPr marL="171450" indent="-171450">
              <a:buChar char="•"/>
            </a:pPr>
            <a:r>
              <a:rPr lang="en-US" sz="1200" b="1" dirty="0">
                <a:solidFill>
                  <a:srgbClr val="7030A0"/>
                </a:solidFill>
              </a:rPr>
              <a:t>Evolving Tactics</a:t>
            </a:r>
            <a:r>
              <a:rPr lang="en-US" sz="1200" b="1" dirty="0">
                <a:solidFill>
                  <a:schemeClr val="tx1"/>
                </a:solidFill>
              </a:rPr>
              <a:t>:</a:t>
            </a:r>
            <a:r>
              <a:rPr lang="en-US" sz="1200" dirty="0">
                <a:solidFill>
                  <a:schemeClr val="tx1"/>
                </a:solidFill>
              </a:rPr>
              <a:t> Fraudsters continually adapt their techniques to evade detection. Machine learning models may struggle to keep up with evolving tactics, requiring continuous model updates and retraining.</a:t>
            </a:r>
            <a:endParaRPr lang="en-US" dirty="0">
              <a:solidFill>
                <a:schemeClr val="tx1"/>
              </a:solidFill>
            </a:endParaRPr>
          </a:p>
          <a:p>
            <a:pPr marL="171450" indent="-171450"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Char char="•"/>
            </a:pPr>
            <a:r>
              <a:rPr lang="en-US" sz="1200" b="1" dirty="0">
                <a:solidFill>
                  <a:srgbClr val="7030A0"/>
                </a:solidFill>
              </a:rPr>
              <a:t>Feature Engineering: </a:t>
            </a:r>
            <a:r>
              <a:rPr lang="en-US" sz="1200" dirty="0">
                <a:solidFill>
                  <a:schemeClr val="tx1"/>
                </a:solidFill>
              </a:rPr>
              <a:t>Selecting relevant features and creating meaningful feature representations can be challenging. The choice of features significantly impacts the model's ability to detect fake profiles.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1800" b="1" dirty="0">
              <a:solidFill>
                <a:schemeClr val="tx2"/>
              </a:solidFill>
            </a:endParaRPr>
          </a:p>
          <a:p>
            <a:endParaRPr lang="en-US" sz="1800" b="1" dirty="0">
              <a:solidFill>
                <a:schemeClr val="tx2"/>
              </a:solidFill>
            </a:endParaRPr>
          </a:p>
          <a:p>
            <a:endParaRPr lang="en-US" sz="1800" b="1" dirty="0">
              <a:solidFill>
                <a:schemeClr val="tx2"/>
              </a:solidFill>
            </a:endParaRPr>
          </a:p>
          <a:p>
            <a:endParaRPr lang="en-US" sz="1800" b="1" dirty="0">
              <a:solidFill>
                <a:schemeClr val="tx2"/>
              </a:solidFill>
            </a:endParaRPr>
          </a:p>
          <a:p>
            <a:endParaRPr lang="en-US" sz="1800" b="1" dirty="0">
              <a:solidFill>
                <a:schemeClr val="tx2"/>
              </a:solidFill>
            </a:endParaRPr>
          </a:p>
          <a:p>
            <a:endParaRPr lang="en-US" sz="1800" b="1" dirty="0">
              <a:solidFill>
                <a:schemeClr val="tx2"/>
              </a:solidFill>
            </a:endParaRPr>
          </a:p>
          <a:p>
            <a:endParaRPr lang="en-US" sz="1800" b="1" dirty="0">
              <a:solidFill>
                <a:schemeClr val="tx2"/>
              </a:solidFill>
            </a:endParaRPr>
          </a:p>
          <a:p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62846" y="830757"/>
            <a:ext cx="28450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        </a:t>
            </a:r>
            <a:r>
              <a:rPr lang="en-US" sz="1600" b="1" dirty="0" smtClean="0">
                <a:solidFill>
                  <a:schemeClr val="tx2"/>
                </a:solidFill>
              </a:rPr>
              <a:t>Data  Interpretation</a:t>
            </a:r>
          </a:p>
          <a:p>
            <a:pPr marL="285750" indent="-285750">
              <a:buSzPct val="98000"/>
              <a:buFont typeface="Arial" panose="020B0604020202020204" pitchFamily="34" charset="0"/>
              <a:buChar char="•"/>
            </a:pPr>
            <a:r>
              <a:rPr lang="en-US" sz="1200" dirty="0" smtClean="0"/>
              <a:t>It focuses on </a:t>
            </a:r>
            <a:r>
              <a:rPr lang="en-US" sz="1200" dirty="0"/>
              <a:t>detecting fake social media </a:t>
            </a:r>
            <a:r>
              <a:rPr lang="en-US" sz="1200" dirty="0" smtClean="0"/>
              <a:t>profiles using </a:t>
            </a:r>
            <a:r>
              <a:rPr lang="en-US" sz="1200" dirty="0"/>
              <a:t>various machine learning methods. The dataset used includes profiles </a:t>
            </a:r>
            <a:r>
              <a:rPr lang="en-US" sz="1200" dirty="0" smtClean="0"/>
              <a:t>categorized </a:t>
            </a:r>
            <a:r>
              <a:rPr lang="en-US" sz="1200" dirty="0"/>
              <a:t>as </a:t>
            </a:r>
            <a:r>
              <a:rPr lang="en-US" sz="1200" dirty="0" smtClean="0"/>
              <a:t>genuine and fake.</a:t>
            </a:r>
          </a:p>
          <a:p>
            <a:pPr marL="285750" indent="-285750">
              <a:buSzPct val="98000"/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analysis involves several machine </a:t>
            </a:r>
            <a:r>
              <a:rPr lang="en-US" sz="1200" b="1" dirty="0"/>
              <a:t>learning models, including Neural Networks, Random Forest, and XG Boost, </a:t>
            </a:r>
            <a:r>
              <a:rPr lang="en-US" sz="1200" dirty="0"/>
              <a:t>to determine the authenticity of social media profiles. These models are trained on features 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The </a:t>
            </a:r>
            <a:r>
              <a:rPr lang="en-US" sz="1200" dirty="0"/>
              <a:t>accuracy of the models is evaluated, </a:t>
            </a:r>
            <a:r>
              <a:rPr lang="en-US" sz="1200" b="1" dirty="0"/>
              <a:t>with XG Boost achieving the highest accuracy of 99.46%. Random Forest and Artificial Neural Network (ANN) </a:t>
            </a:r>
            <a:r>
              <a:rPr lang="en-US" sz="1200" dirty="0"/>
              <a:t>also demonstrate high accuracy levels</a:t>
            </a:r>
            <a:r>
              <a:rPr lang="en-US" sz="1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Pre-processing of the dataset involves selecting numerical features and handling missing values. The models are trained and tested using appropriate optimizers, loss functions, and activation functions.</a:t>
            </a:r>
          </a:p>
          <a:p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21307" y="958722"/>
            <a:ext cx="294482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/>
              <a:t>Blockchain</a:t>
            </a:r>
            <a:r>
              <a:rPr lang="en-IN" sz="1200" b="1" dirty="0"/>
              <a:t> for Data Integrity:</a:t>
            </a:r>
          </a:p>
          <a:p>
            <a:r>
              <a:rPr lang="en-IN" sz="1200" dirty="0"/>
              <a:t>• Utilize block chain to store and secure the dataset used for training and testing </a:t>
            </a:r>
            <a:r>
              <a:rPr lang="en-IN" sz="1200" dirty="0" smtClean="0"/>
              <a:t>machine </a:t>
            </a:r>
            <a:r>
              <a:rPr lang="en-IN" sz="1200" dirty="0"/>
              <a:t>learning models. This ensures that the data remains tamper-proof and can be verified by anyone.</a:t>
            </a:r>
          </a:p>
          <a:p>
            <a:r>
              <a:rPr lang="en-IN" sz="1200" b="1" dirty="0" smtClean="0"/>
              <a:t>Secure </a:t>
            </a:r>
            <a:r>
              <a:rPr lang="en-IN" sz="1200" b="1" dirty="0"/>
              <a:t>Communication</a:t>
            </a:r>
            <a:r>
              <a:rPr lang="en-IN" sz="1200" b="1" dirty="0" smtClean="0"/>
              <a:t>:</a:t>
            </a:r>
            <a:r>
              <a:rPr lang="en-IN" sz="1200" dirty="0" smtClean="0"/>
              <a:t> </a:t>
            </a:r>
            <a:r>
              <a:rPr lang="en-IN" sz="1200" dirty="0" err="1"/>
              <a:t>blockchain</a:t>
            </a:r>
            <a:r>
              <a:rPr lang="en-IN" sz="1200" dirty="0"/>
              <a:t> for secure communication channels.</a:t>
            </a:r>
            <a:endParaRPr lang="en-IN" sz="1200" b="1" dirty="0" smtClean="0"/>
          </a:p>
          <a:p>
            <a:r>
              <a:rPr lang="en-IN" sz="1200" b="1" dirty="0" smtClean="0"/>
              <a:t>Audit </a:t>
            </a:r>
            <a:r>
              <a:rPr lang="en-IN" sz="1200" b="1" dirty="0"/>
              <a:t>Trails </a:t>
            </a:r>
            <a:r>
              <a:rPr lang="en-IN" sz="1200" b="1" dirty="0" smtClean="0"/>
              <a:t>and Transparency: for</a:t>
            </a:r>
            <a:r>
              <a:rPr lang="en-IN" sz="1200" dirty="0" smtClean="0"/>
              <a:t> </a:t>
            </a:r>
            <a:r>
              <a:rPr lang="en-IN" sz="1200" dirty="0"/>
              <a:t>monitoring and </a:t>
            </a:r>
            <a:r>
              <a:rPr lang="en-IN" sz="1200" dirty="0" smtClean="0"/>
              <a:t>verifying Cybersecurity</a:t>
            </a:r>
          </a:p>
          <a:p>
            <a:r>
              <a:rPr lang="en-IN" sz="1200" dirty="0" smtClean="0"/>
              <a:t>activities</a:t>
            </a:r>
            <a:r>
              <a:rPr lang="en-IN" sz="1200" dirty="0"/>
              <a:t>. </a:t>
            </a:r>
            <a:endParaRPr lang="en-IN" sz="1200" b="1" dirty="0" smtClean="0"/>
          </a:p>
          <a:p>
            <a:r>
              <a:rPr lang="en-IN" sz="1200" b="1" dirty="0" smtClean="0"/>
              <a:t>Cryptographic </a:t>
            </a:r>
            <a:r>
              <a:rPr lang="en-IN" sz="1200" b="1" dirty="0"/>
              <a:t>Techniques:</a:t>
            </a:r>
            <a:endParaRPr lang="en-IN" sz="1200" dirty="0"/>
          </a:p>
          <a:p>
            <a:pPr lvl="0"/>
            <a:r>
              <a:rPr lang="en-IN" sz="1200" dirty="0" smtClean="0"/>
              <a:t>to </a:t>
            </a:r>
            <a:r>
              <a:rPr lang="en-IN" sz="1200" dirty="0"/>
              <a:t>enhance security. Implement encryption for data </a:t>
            </a:r>
            <a:r>
              <a:rPr lang="en-IN" sz="1200" dirty="0" smtClean="0"/>
              <a:t>to protect from unauthorized access ,transactions </a:t>
            </a:r>
            <a:r>
              <a:rPr lang="en-IN" sz="1200" dirty="0"/>
              <a:t>and cybersecurity events to detect and respond to security threats promptly.</a:t>
            </a:r>
          </a:p>
          <a:p>
            <a:r>
              <a:rPr lang="en-IN" dirty="0"/>
              <a:t> </a:t>
            </a:r>
          </a:p>
          <a:p>
            <a:r>
              <a:rPr lang="en-IN" sz="1200" dirty="0"/>
              <a:t>Through </a:t>
            </a:r>
            <a:r>
              <a:rPr lang="en-IN" sz="1200" dirty="0" smtClean="0"/>
              <a:t>interaction </a:t>
            </a:r>
            <a:r>
              <a:rPr lang="en-IN" sz="1200" dirty="0"/>
              <a:t>flow, </a:t>
            </a:r>
            <a:r>
              <a:rPr lang="en-IN" sz="1200" dirty="0" smtClean="0"/>
              <a:t> </a:t>
            </a:r>
            <a:r>
              <a:rPr lang="en-IN" sz="1200" dirty="0"/>
              <a:t>website combines </a:t>
            </a:r>
            <a:r>
              <a:rPr lang="en-IN" sz="1200" b="1" dirty="0"/>
              <a:t>user registration, authentication</a:t>
            </a:r>
            <a:r>
              <a:rPr lang="en-IN" sz="1200" dirty="0"/>
              <a:t>, real-time </a:t>
            </a:r>
            <a:r>
              <a:rPr lang="en-IN" sz="1200" dirty="0" smtClean="0"/>
              <a:t>behavioural </a:t>
            </a:r>
            <a:r>
              <a:rPr lang="en-IN" sz="1200" dirty="0"/>
              <a:t>analysis, and </a:t>
            </a:r>
            <a:r>
              <a:rPr lang="en-IN" sz="1200" b="1" dirty="0"/>
              <a:t>machine learning model </a:t>
            </a:r>
            <a:r>
              <a:rPr lang="en-IN" sz="1200" dirty="0"/>
              <a:t>scoring to help clients identify and interact with genuine users while safeguarding against fake user profiles on your platform. The integration of </a:t>
            </a:r>
            <a:r>
              <a:rPr lang="en-IN" sz="1200" b="1" dirty="0" err="1"/>
              <a:t>blockchain</a:t>
            </a:r>
            <a:r>
              <a:rPr lang="en-IN" sz="1200" b="1" dirty="0"/>
              <a:t> ensures data security and transparency in the process.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0713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9065D9-6701-8BD5-9686-23AFD0D3A587}"/>
              </a:ext>
            </a:extLst>
          </p:cNvPr>
          <p:cNvSpPr/>
          <p:nvPr/>
        </p:nvSpPr>
        <p:spPr>
          <a:xfrm>
            <a:off x="631031" y="1428750"/>
            <a:ext cx="3321843" cy="785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499679" y="236125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Team Member Details </a:t>
            </a:r>
            <a:endParaRPr lang="en-US">
              <a:solidFill>
                <a:schemeClr val="accent3"/>
              </a:solidFill>
            </a:endParaRPr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344898" y="978630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K Akshitha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	CSE-(</a:t>
            </a:r>
            <a:r>
              <a:rPr lang="en-US" sz="1200" dirty="0" err="1"/>
              <a:t>DataScience</a:t>
            </a:r>
            <a:r>
              <a:rPr lang="en-US" sz="1200" dirty="0"/>
              <a:t>)	Year (I,II,III,IV):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M Srishanth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	CSE-(</a:t>
            </a:r>
            <a:r>
              <a:rPr lang="en-US" sz="1200" dirty="0" err="1"/>
              <a:t>DataScience</a:t>
            </a:r>
            <a:r>
              <a:rPr lang="en-US" sz="1200" dirty="0"/>
              <a:t>) 	Year (I,II,III,IV): III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P </a:t>
            </a:r>
            <a:r>
              <a:rPr lang="en-US" sz="1200" b="1" dirty="0" err="1" smtClean="0">
                <a:solidFill>
                  <a:srgbClr val="5D7C3F"/>
                </a:solidFill>
              </a:rPr>
              <a:t>Giridhar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	 CSE-(</a:t>
            </a:r>
            <a:r>
              <a:rPr lang="en-US" sz="1200" dirty="0" err="1"/>
              <a:t>DataScience</a:t>
            </a:r>
            <a:r>
              <a:rPr lang="en-US" sz="1200" dirty="0"/>
              <a:t>) 	Year (I,II,III,IV):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K Sai Shivaji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	 CSE-(</a:t>
            </a:r>
            <a:r>
              <a:rPr lang="en-US" sz="1200" dirty="0" err="1"/>
              <a:t>DataScience</a:t>
            </a:r>
            <a:r>
              <a:rPr lang="en-US" sz="1200" dirty="0"/>
              <a:t>) 	Year (I,II,III,IV):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V Harshitha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	 CSE-(</a:t>
            </a:r>
            <a:r>
              <a:rPr lang="en-US" sz="1200" dirty="0" err="1"/>
              <a:t>DataScience</a:t>
            </a:r>
            <a:r>
              <a:rPr lang="en-US" sz="1200" dirty="0"/>
              <a:t>) 	Year (I,II,III,IV): </a:t>
            </a:r>
            <a:r>
              <a:rPr lang="en-US" sz="1200" dirty="0" smtClean="0"/>
              <a:t>III</a:t>
            </a:r>
          </a:p>
          <a:p>
            <a:pPr marL="0" lvl="0" indent="0"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Member </a:t>
            </a:r>
            <a:r>
              <a:rPr lang="en-US" sz="1200" b="1" dirty="0" smtClean="0">
                <a:solidFill>
                  <a:srgbClr val="5D7C3F"/>
                </a:solidFill>
              </a:rPr>
              <a:t>5 Name</a:t>
            </a:r>
            <a:r>
              <a:rPr lang="en-US" sz="1200" b="1" dirty="0">
                <a:solidFill>
                  <a:srgbClr val="5D7C3F"/>
                </a:solidFill>
              </a:rPr>
              <a:t>: </a:t>
            </a:r>
            <a:r>
              <a:rPr lang="en-US" sz="1200" b="1" dirty="0" err="1" smtClean="0">
                <a:solidFill>
                  <a:srgbClr val="5D7C3F"/>
                </a:solidFill>
              </a:rPr>
              <a:t>K.Bhavana</a:t>
            </a:r>
            <a:endParaRPr lang="en-US" sz="1200" dirty="0"/>
          </a:p>
          <a:p>
            <a:pPr marL="0" lvl="0" indent="0">
              <a:buSzPts val="1200"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	 CSE-(</a:t>
            </a:r>
            <a:r>
              <a:rPr lang="en-US" sz="1200" dirty="0" err="1"/>
              <a:t>DataScience</a:t>
            </a:r>
            <a:r>
              <a:rPr lang="en-US" sz="1200" dirty="0"/>
              <a:t>) 	Year (I,II,III,IV):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dirty="0"/>
          </a:p>
          <a:p>
            <a:pPr marL="0" indent="0">
              <a:buSzPts val="1200"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buSzPts val="1200"/>
            </a:pPr>
            <a:r>
              <a:rPr lang="en-US" sz="1200" b="1" dirty="0">
                <a:solidFill>
                  <a:srgbClr val="804160"/>
                </a:solidFill>
              </a:rPr>
              <a:t>Team Mentor 1 Name: Dr. M </a:t>
            </a:r>
            <a:r>
              <a:rPr lang="en-US" sz="1200" b="1" dirty="0" err="1">
                <a:solidFill>
                  <a:srgbClr val="804160"/>
                </a:solidFill>
              </a:rPr>
              <a:t>Laxmiah</a:t>
            </a:r>
            <a:endParaRPr lang="en-US" sz="1200" dirty="0" err="1">
              <a:solidFill>
                <a:srgbClr val="804160"/>
              </a:solidFill>
            </a:endParaRPr>
          </a:p>
          <a:p>
            <a:pPr marL="0" indent="0"/>
            <a:r>
              <a:rPr lang="en-US" sz="1200" dirty="0">
                <a:solidFill>
                  <a:srgbClr val="000000"/>
                </a:solidFill>
              </a:rPr>
              <a:t>Category (Academic/Industry):  Academic Expertise (AI/ML/Blockchain </a:t>
            </a:r>
            <a:r>
              <a:rPr lang="en-US" sz="1200" dirty="0" err="1">
                <a:solidFill>
                  <a:srgbClr val="000000"/>
                </a:solidFill>
              </a:rPr>
              <a:t>etc</a:t>
            </a:r>
            <a:r>
              <a:rPr lang="en-US" sz="1200" dirty="0">
                <a:solidFill>
                  <a:srgbClr val="000000"/>
                </a:solidFill>
              </a:rPr>
              <a:t>): Domain Experience (in years):    20+</a:t>
            </a:r>
          </a:p>
          <a:p>
            <a:pPr marL="0" indent="0">
              <a:buClr>
                <a:srgbClr val="000000"/>
              </a:buClr>
              <a:buSzPts val="1200"/>
            </a:pPr>
            <a:endParaRPr lang="en-US" sz="1200" b="1" dirty="0">
              <a:solidFill>
                <a:srgbClr val="804160"/>
              </a:solidFill>
            </a:endParaRPr>
          </a:p>
          <a:p>
            <a:pPr marL="0" indent="0">
              <a:buSzPts val="1200"/>
            </a:pPr>
            <a:r>
              <a:rPr lang="en-US" sz="1200" b="1" dirty="0">
                <a:solidFill>
                  <a:srgbClr val="804160"/>
                </a:solidFill>
              </a:rPr>
              <a:t>Team Mentor 2 Name: Dr. Toran Verma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 Academic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ML,CS	Domain Experience (in years): 20+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endParaRPr lang="en-US" sz="1200" b="1" dirty="0">
              <a:solidFill>
                <a:srgbClr val="8041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1053</Words>
  <Application>Microsoft Office PowerPoint</Application>
  <PresentationFormat>Widescreen</PresentationFormat>
  <Paragraphs>92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Calibri</vt:lpstr>
      <vt:lpstr>Calibri Light</vt:lpstr>
      <vt:lpstr>Arial</vt:lpstr>
      <vt:lpstr>Libre Franklin</vt:lpstr>
      <vt:lpstr>Noto Sans Symbols</vt:lpstr>
      <vt:lpstr>Times New Roman</vt:lpstr>
      <vt:lpstr>Franklin Gothic</vt:lpstr>
      <vt:lpstr>montserratregular</vt:lpstr>
      <vt:lpstr>Theme1</vt:lpstr>
      <vt:lpstr>Office Theme</vt:lpstr>
      <vt:lpstr>Basic Details of the Team and Problem Statement</vt:lpstr>
      <vt:lpstr>PowerPoint Presentation</vt:lpstr>
      <vt:lpstr>Idea / Approach Details</vt:lpstr>
      <vt:lpstr>Team Member Details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Kundhate Akshtiha</cp:lastModifiedBy>
  <cp:revision>678</cp:revision>
  <dcterms:created xsi:type="dcterms:W3CDTF">2022-02-11T07:14:46Z</dcterms:created>
  <dcterms:modified xsi:type="dcterms:W3CDTF">2023-10-05T14:20:40Z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