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8288000" cy="10287000"/>
  <p:notesSz cx="6858000" cy="9144000"/>
  <p:embeddedFontLst>
    <p:embeddedFont>
      <p:font typeface="Loubag" panose="020B0604020202020204" charset="0"/>
      <p:regular r:id="rId8"/>
    </p:embeddedFont>
    <p:embeddedFont>
      <p:font typeface="Loubag Bold" panose="020B0604020202020204" charset="0"/>
      <p:regular r:id="rId9"/>
    </p:embeddedFont>
    <p:embeddedFont>
      <p:font typeface="Montserrat" panose="00000500000000000000" pitchFamily="2" charset="0"/>
      <p:regular r:id="rId10"/>
    </p:embeddedFont>
    <p:embeddedFont>
      <p:font typeface="Montserrat Bold" panose="00000800000000000000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39" d="100"/>
          <a:sy n="39" d="100"/>
        </p:scale>
        <p:origin x="94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2781300"/>
            <a:ext cx="18288000" cy="5002791"/>
            <a:chOff x="0" y="0"/>
            <a:chExt cx="5298396" cy="142055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298396" cy="1420557"/>
            </a:xfrm>
            <a:custGeom>
              <a:avLst/>
              <a:gdLst/>
              <a:ahLst/>
              <a:cxnLst/>
              <a:rect l="l" t="t" r="r" b="b"/>
              <a:pathLst>
                <a:path w="5298396" h="1420557">
                  <a:moveTo>
                    <a:pt x="0" y="0"/>
                  </a:moveTo>
                  <a:lnTo>
                    <a:pt x="5298396" y="0"/>
                  </a:lnTo>
                  <a:lnTo>
                    <a:pt x="5298396" y="1420557"/>
                  </a:lnTo>
                  <a:lnTo>
                    <a:pt x="0" y="1420557"/>
                  </a:ln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298396" cy="14586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AutoShape 8"/>
          <p:cNvSpPr/>
          <p:nvPr/>
        </p:nvSpPr>
        <p:spPr>
          <a:xfrm flipH="1">
            <a:off x="6458089" y="8726165"/>
            <a:ext cx="0" cy="528192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TextBox 9"/>
          <p:cNvSpPr txBox="1"/>
          <p:nvPr/>
        </p:nvSpPr>
        <p:spPr>
          <a:xfrm>
            <a:off x="6668794" y="8647932"/>
            <a:ext cx="4218758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Dr. Nagasundhari </a:t>
            </a:r>
          </a:p>
        </p:txBody>
      </p:sp>
      <p:sp>
        <p:nvSpPr>
          <p:cNvPr id="10" name="AutoShape 10"/>
          <p:cNvSpPr/>
          <p:nvPr/>
        </p:nvSpPr>
        <p:spPr>
          <a:xfrm>
            <a:off x="11098258" y="8732141"/>
            <a:ext cx="0" cy="528192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TextBox 11"/>
          <p:cNvSpPr txBox="1"/>
          <p:nvPr/>
        </p:nvSpPr>
        <p:spPr>
          <a:xfrm>
            <a:off x="838200" y="4075736"/>
            <a:ext cx="17222108" cy="19908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6240"/>
              </a:lnSpc>
            </a:pPr>
            <a:r>
              <a:rPr lang="en-US" sz="11600" dirty="0">
                <a:solidFill>
                  <a:srgbClr val="000000"/>
                </a:solidFill>
                <a:latin typeface="Loubag"/>
                <a:ea typeface="Loubag"/>
                <a:cs typeface="Loubag"/>
                <a:sym typeface="Loubag"/>
              </a:rPr>
              <a:t>Supply chain attacks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885718" y="952500"/>
            <a:ext cx="8857805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Presentation by:  Varshini &amp; Srishti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733318" y="8653908"/>
            <a:ext cx="4724771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Summer Internship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1422108" y="8647932"/>
            <a:ext cx="1623040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2024</a:t>
            </a:r>
          </a:p>
        </p:txBody>
      </p:sp>
      <p:pic>
        <p:nvPicPr>
          <p:cNvPr id="1026" name="Picture 2" descr="Center for Information Security, Forensics and Cyber ...">
            <a:extLst>
              <a:ext uri="{FF2B5EF4-FFF2-40B4-BE49-F238E27FC236}">
                <a16:creationId xmlns:a16="http://schemas.microsoft.com/office/drawing/2014/main" id="{1779FC90-7060-0478-C823-011FDF93F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0" y="219557"/>
            <a:ext cx="1767039" cy="176703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5822B89-D101-90C4-D4A2-46A50F2A8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8770" y="197786"/>
            <a:ext cx="1767039" cy="174153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8600" y="219557"/>
            <a:ext cx="9208855" cy="17081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9999" dirty="0">
                <a:solidFill>
                  <a:srgbClr val="000000"/>
                </a:solidFill>
                <a:latin typeface="Loubag"/>
                <a:ea typeface="Loubag"/>
                <a:cs typeface="Loubag"/>
                <a:sym typeface="Loubag"/>
              </a:rPr>
              <a:t>Introduction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0" y="2324100"/>
            <a:ext cx="18288000" cy="7962900"/>
            <a:chOff x="0" y="0"/>
            <a:chExt cx="4816593" cy="195098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1950984"/>
            </a:xfrm>
            <a:custGeom>
              <a:avLst/>
              <a:gdLst/>
              <a:ahLst/>
              <a:cxnLst/>
              <a:rect l="l" t="t" r="r" b="b"/>
              <a:pathLst>
                <a:path w="4816592" h="1950984">
                  <a:moveTo>
                    <a:pt x="0" y="0"/>
                  </a:moveTo>
                  <a:lnTo>
                    <a:pt x="4816592" y="0"/>
                  </a:lnTo>
                  <a:lnTo>
                    <a:pt x="4816592" y="1950984"/>
                  </a:lnTo>
                  <a:lnTo>
                    <a:pt x="0" y="1950984"/>
                  </a:ln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16593" cy="19890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609600" y="3238500"/>
            <a:ext cx="16840200" cy="60674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 algn="just">
              <a:lnSpc>
                <a:spcPts val="5319"/>
              </a:lnSpc>
              <a:buFont typeface="Arial" panose="020B0604020202020204" pitchFamily="34" charset="0"/>
              <a:buChar char="•"/>
            </a:pPr>
            <a:r>
              <a:rPr lang="en-US" sz="3799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Supply chain attacks present a substantial threat to the software industry through the exploitation of security vulnerabilities in third-party suppliers, resulting in widespread breaches. </a:t>
            </a:r>
          </a:p>
          <a:p>
            <a:pPr marL="571500" indent="-571500" algn="just">
              <a:lnSpc>
                <a:spcPts val="5319"/>
              </a:lnSpc>
              <a:buFont typeface="Arial" panose="020B0604020202020204" pitchFamily="34" charset="0"/>
              <a:buChar char="•"/>
            </a:pPr>
            <a:endParaRPr lang="en-US" sz="3799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571500" indent="-571500" algn="just">
              <a:lnSpc>
                <a:spcPts val="5319"/>
              </a:lnSpc>
              <a:buFont typeface="Arial" panose="020B0604020202020204" pitchFamily="34" charset="0"/>
              <a:buChar char="•"/>
            </a:pPr>
            <a:r>
              <a:rPr lang="en-US" sz="3799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While efforts have focused on investigating the origins like the SolarWinds breach, there remains a need for advanced visualization tools to predict future vulnerabilities severity and a novel approach integrating dependency-based vulnerability assessments for threat mitigation is proposed in this study.</a:t>
            </a:r>
          </a:p>
        </p:txBody>
      </p:sp>
      <p:pic>
        <p:nvPicPr>
          <p:cNvPr id="9" name="Picture 2" descr="Center for Information Security, Forensics and Cyber ...">
            <a:extLst>
              <a:ext uri="{FF2B5EF4-FFF2-40B4-BE49-F238E27FC236}">
                <a16:creationId xmlns:a16="http://schemas.microsoft.com/office/drawing/2014/main" id="{172271FD-E6F7-2A46-1B1E-F2F4BE710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0" y="219557"/>
            <a:ext cx="1767039" cy="176703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92EEDB-E56A-9874-D39A-AE9175D85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8770" y="197786"/>
            <a:ext cx="1767039" cy="174153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-685800" y="277352"/>
            <a:ext cx="9485301" cy="17081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9999" dirty="0">
                <a:solidFill>
                  <a:srgbClr val="000000"/>
                </a:solidFill>
                <a:latin typeface="Loubag"/>
                <a:ea typeface="Loubag"/>
                <a:cs typeface="Loubag"/>
                <a:sym typeface="Loubag"/>
              </a:rPr>
              <a:t>Objectives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0" y="2185581"/>
            <a:ext cx="18288000" cy="2351605"/>
            <a:chOff x="0" y="0"/>
            <a:chExt cx="5628799" cy="72379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628799" cy="723792"/>
            </a:xfrm>
            <a:custGeom>
              <a:avLst/>
              <a:gdLst/>
              <a:ahLst/>
              <a:cxnLst/>
              <a:rect l="l" t="t" r="r" b="b"/>
              <a:pathLst>
                <a:path w="5628799" h="723792">
                  <a:moveTo>
                    <a:pt x="0" y="0"/>
                  </a:moveTo>
                  <a:lnTo>
                    <a:pt x="5628799" y="0"/>
                  </a:lnTo>
                  <a:lnTo>
                    <a:pt x="5628799" y="723792"/>
                  </a:lnTo>
                  <a:lnTo>
                    <a:pt x="0" y="723792"/>
                  </a:lnTo>
                  <a:close/>
                </a:path>
              </a:pathLst>
            </a:custGeom>
            <a:solidFill>
              <a:srgbClr val="5CE1E6"/>
            </a:solidFill>
            <a:ln cap="sq">
              <a:noFill/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628799" cy="7618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155300" y="3180943"/>
            <a:ext cx="11977400" cy="850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Develop visual aids to comprehend and convey the spread and extent of vulnerabilities throughout cloud elements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306387" y="2521061"/>
            <a:ext cx="8196222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Loubag Bold"/>
                <a:ea typeface="Loubag Bold"/>
                <a:cs typeface="Loubag Bold"/>
                <a:sym typeface="Loubag Bold"/>
              </a:rPr>
              <a:t>VULNERABILITIY VISUALIZATION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0" y="4933651"/>
            <a:ext cx="18288000" cy="2351605"/>
            <a:chOff x="0" y="0"/>
            <a:chExt cx="5628799" cy="72379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628799" cy="723792"/>
            </a:xfrm>
            <a:custGeom>
              <a:avLst/>
              <a:gdLst/>
              <a:ahLst/>
              <a:cxnLst/>
              <a:rect l="l" t="t" r="r" b="b"/>
              <a:pathLst>
                <a:path w="5628799" h="723792">
                  <a:moveTo>
                    <a:pt x="0" y="0"/>
                  </a:moveTo>
                  <a:lnTo>
                    <a:pt x="5628799" y="0"/>
                  </a:lnTo>
                  <a:lnTo>
                    <a:pt x="5628799" y="723792"/>
                  </a:lnTo>
                  <a:lnTo>
                    <a:pt x="0" y="723792"/>
                  </a:lnTo>
                  <a:close/>
                </a:path>
              </a:pathLst>
            </a:custGeom>
            <a:solidFill>
              <a:srgbClr val="5CE1E6"/>
            </a:solidFill>
            <a:ln cap="sq">
              <a:noFill/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5628799" cy="7618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028700" y="6062239"/>
            <a:ext cx="16230600" cy="850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Leverage data obtained from npm audit to identify and showcase vulnerabilities in npm packages through visual representations, highlighting significant areas of concern within the npm ecosystem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694285" y="5328814"/>
            <a:ext cx="2899429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Loubag Bold"/>
                <a:ea typeface="Loubag Bold"/>
                <a:cs typeface="Loubag Bold"/>
                <a:sym typeface="Loubag Bold"/>
              </a:rPr>
              <a:t>NPM ADUIT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0" y="7681721"/>
            <a:ext cx="18288000" cy="2351605"/>
            <a:chOff x="0" y="0"/>
            <a:chExt cx="5628799" cy="723792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628799" cy="723792"/>
            </a:xfrm>
            <a:custGeom>
              <a:avLst/>
              <a:gdLst/>
              <a:ahLst/>
              <a:cxnLst/>
              <a:rect l="l" t="t" r="r" b="b"/>
              <a:pathLst>
                <a:path w="5628799" h="723792">
                  <a:moveTo>
                    <a:pt x="0" y="0"/>
                  </a:moveTo>
                  <a:lnTo>
                    <a:pt x="5628799" y="0"/>
                  </a:lnTo>
                  <a:lnTo>
                    <a:pt x="5628799" y="723792"/>
                  </a:lnTo>
                  <a:lnTo>
                    <a:pt x="0" y="723792"/>
                  </a:lnTo>
                  <a:close/>
                </a:path>
              </a:pathLst>
            </a:custGeom>
            <a:solidFill>
              <a:srgbClr val="5CE1E6"/>
            </a:solidFill>
            <a:ln cap="sq">
              <a:noFill/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5628799" cy="7618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7129873" y="7875806"/>
            <a:ext cx="4549250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Loubag Bold"/>
                <a:ea typeface="Loubag Bold"/>
                <a:cs typeface="Loubag Bold"/>
                <a:sym typeface="Loubag Bold"/>
              </a:rPr>
              <a:t>SEVERITY PREDICTOR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3036705" y="8609231"/>
            <a:ext cx="12214589" cy="850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Create a prognostic framework for evaluating and predicting the degree of vulnerabilities, and offer strategies for reducing their impact</a:t>
            </a:r>
          </a:p>
        </p:txBody>
      </p:sp>
      <p:pic>
        <p:nvPicPr>
          <p:cNvPr id="19" name="Picture 2" descr="Center for Information Security, Forensics and Cyber ...">
            <a:extLst>
              <a:ext uri="{FF2B5EF4-FFF2-40B4-BE49-F238E27FC236}">
                <a16:creationId xmlns:a16="http://schemas.microsoft.com/office/drawing/2014/main" id="{EA0AAC6D-E639-B577-B1D0-F02D2E4B6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0" y="219557"/>
            <a:ext cx="1767039" cy="176703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7C157E5-F940-FA92-D455-1E3219A91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8770" y="197786"/>
            <a:ext cx="1767039" cy="174153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0" y="283888"/>
            <a:ext cx="12225694" cy="17081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9999" dirty="0">
                <a:solidFill>
                  <a:srgbClr val="000000"/>
                </a:solidFill>
                <a:latin typeface="Loubag"/>
                <a:ea typeface="Loubag"/>
                <a:cs typeface="Loubag"/>
                <a:sym typeface="Loubag"/>
              </a:rPr>
              <a:t>Implementation</a:t>
            </a:r>
          </a:p>
        </p:txBody>
      </p:sp>
      <p:pic>
        <p:nvPicPr>
          <p:cNvPr id="25" name="Picture 2" descr="Center for Information Security, Forensics and Cyber ...">
            <a:extLst>
              <a:ext uri="{FF2B5EF4-FFF2-40B4-BE49-F238E27FC236}">
                <a16:creationId xmlns:a16="http://schemas.microsoft.com/office/drawing/2014/main" id="{EBA1CE41-7595-F5B0-E448-8BA223BE1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0" y="219557"/>
            <a:ext cx="1767039" cy="176703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6704D22-0B03-2988-85DF-C815A179B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8770" y="197786"/>
            <a:ext cx="1767039" cy="174153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1C5D25-9C11-5C3E-5CB8-D15C29EC65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1" y="2352285"/>
            <a:ext cx="11963400" cy="714762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-1295400" y="231166"/>
            <a:ext cx="9208855" cy="17081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9999" dirty="0">
                <a:solidFill>
                  <a:srgbClr val="000000"/>
                </a:solidFill>
                <a:latin typeface="Loubag"/>
                <a:ea typeface="Loubag"/>
                <a:cs typeface="Loubag"/>
                <a:sym typeface="Loubag"/>
              </a:rPr>
              <a:t>Results</a:t>
            </a:r>
          </a:p>
        </p:txBody>
      </p:sp>
      <p:pic>
        <p:nvPicPr>
          <p:cNvPr id="9" name="Picture 2" descr="Center for Information Security, Forensics and Cyber ...">
            <a:extLst>
              <a:ext uri="{FF2B5EF4-FFF2-40B4-BE49-F238E27FC236}">
                <a16:creationId xmlns:a16="http://schemas.microsoft.com/office/drawing/2014/main" id="{172271FD-E6F7-2A46-1B1E-F2F4BE710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0" y="219557"/>
            <a:ext cx="1767039" cy="176703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92EEDB-E56A-9874-D39A-AE9175D85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8770" y="197786"/>
            <a:ext cx="1767039" cy="174153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10B6E35-51DD-3FDA-DFA2-AFA73EB0A205}"/>
              </a:ext>
            </a:extLst>
          </p:cNvPr>
          <p:cNvSpPr txBox="1"/>
          <p:nvPr/>
        </p:nvSpPr>
        <p:spPr>
          <a:xfrm>
            <a:off x="3604532" y="4958834"/>
            <a:ext cx="9788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93D3E92-4A87-1F8F-FBAF-142DB4C094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890" y="5145864"/>
            <a:ext cx="6306909" cy="477945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3316DAC-9C2F-D07E-17C9-4AE4B516AF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83294" y="5141849"/>
            <a:ext cx="6553711" cy="471661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BCAF7DF-5397-5DD3-1297-589256E22E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1415039"/>
            <a:ext cx="6487430" cy="354379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43184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1772" y="-70374"/>
            <a:ext cx="18288001" cy="2244924"/>
            <a:chOff x="0" y="0"/>
            <a:chExt cx="5271955" cy="59125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271955" cy="591256"/>
            </a:xfrm>
            <a:custGeom>
              <a:avLst/>
              <a:gdLst/>
              <a:ahLst/>
              <a:cxnLst/>
              <a:rect l="l" t="t" r="r" b="b"/>
              <a:pathLst>
                <a:path w="5271955" h="591256">
                  <a:moveTo>
                    <a:pt x="0" y="0"/>
                  </a:moveTo>
                  <a:lnTo>
                    <a:pt x="5271955" y="0"/>
                  </a:lnTo>
                  <a:lnTo>
                    <a:pt x="5271955" y="591256"/>
                  </a:lnTo>
                  <a:lnTo>
                    <a:pt x="0" y="591256"/>
                  </a:ln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271955" cy="6293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-641105" y="340305"/>
            <a:ext cx="9785105" cy="17081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9999" dirty="0">
                <a:solidFill>
                  <a:srgbClr val="000000"/>
                </a:solidFill>
                <a:latin typeface="Loubag"/>
                <a:ea typeface="Loubag"/>
                <a:cs typeface="Loubag"/>
                <a:sym typeface="Loubag"/>
              </a:rPr>
              <a:t>Conclusion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38200" y="2933700"/>
            <a:ext cx="16230600" cy="56092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 algn="just">
              <a:lnSpc>
                <a:spcPts val="4900"/>
              </a:lnSpc>
              <a:buFont typeface="Arial" panose="020B0604020202020204" pitchFamily="34" charset="0"/>
              <a:buChar char="•"/>
            </a:pPr>
            <a:r>
              <a:rPr lang="en-US" sz="35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visualizations facilitate planning, detection, and analysis, creating an effective early warning system for CSPs and their third-party vendors. This enables proactive mitigation to protect computing systems from potential threats.</a:t>
            </a:r>
          </a:p>
          <a:p>
            <a:pPr marL="457200" indent="-457200" algn="just">
              <a:lnSpc>
                <a:spcPts val="4900"/>
              </a:lnSpc>
              <a:buFont typeface="Arial" panose="020B0604020202020204" pitchFamily="34" charset="0"/>
              <a:buChar char="•"/>
            </a:pPr>
            <a:endParaRPr lang="en-US" sz="35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indent="-457200" algn="just">
              <a:lnSpc>
                <a:spcPts val="4900"/>
              </a:lnSpc>
              <a:buFont typeface="Arial" panose="020B0604020202020204" pitchFamily="34" charset="0"/>
              <a:buChar char="•"/>
            </a:pPr>
            <a:r>
              <a:rPr lang="en-US" sz="35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Analyzes vulnerability trends across packages and vendors, the system can identify weak links. This detector focuses on common attack entry points and vulnerable dependencies, enhancing mitigation strategies.</a:t>
            </a:r>
          </a:p>
          <a:p>
            <a:pPr algn="ctr">
              <a:lnSpc>
                <a:spcPts val="4900"/>
              </a:lnSpc>
            </a:pPr>
            <a:endParaRPr lang="en-US" sz="35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" name="Picture 2" descr="Center for Information Security, Forensics and Cyber ...">
            <a:extLst>
              <a:ext uri="{FF2B5EF4-FFF2-40B4-BE49-F238E27FC236}">
                <a16:creationId xmlns:a16="http://schemas.microsoft.com/office/drawing/2014/main" id="{343CD83D-3853-259E-B05D-5588DEFF0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0" y="219557"/>
            <a:ext cx="1767039" cy="176703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D09816-133C-A53A-07C4-51C07113B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8770" y="197786"/>
            <a:ext cx="1767039" cy="174153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224</Words>
  <Application>Microsoft Office PowerPoint</Application>
  <PresentationFormat>Custom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Loubag Bold</vt:lpstr>
      <vt:lpstr>Montserrat Bold</vt:lpstr>
      <vt:lpstr>Montserrat</vt:lpstr>
      <vt:lpstr>Loubag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and Pink Clean Simple Fashion Thesis Defense Presentation</dc:title>
  <dc:creator>Varshini M</dc:creator>
  <cp:lastModifiedBy>Varshini M</cp:lastModifiedBy>
  <cp:revision>5</cp:revision>
  <dcterms:created xsi:type="dcterms:W3CDTF">2006-08-16T00:00:00Z</dcterms:created>
  <dcterms:modified xsi:type="dcterms:W3CDTF">2024-08-08T17:05:03Z</dcterms:modified>
  <dc:identifier>DAGMtTJrsJs</dc:identifier>
</cp:coreProperties>
</file>