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6" r:id="rId9"/>
    <p:sldId id="262" r:id="rId10"/>
    <p:sldId id="265" r:id="rId11"/>
    <p:sldId id="263" r:id="rId12"/>
    <p:sldId id="264"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750" y="1701800"/>
            <a:ext cx="9211945" cy="1755140"/>
          </a:xfrm>
        </p:spPr>
        <p:txBody>
          <a:bodyPr>
            <a:scene3d>
              <a:camera prst="orthographicFront"/>
              <a:lightRig rig="threePt" dir="t"/>
            </a:scene3d>
          </a:bodyPr>
          <a:lstStyle/>
          <a:p>
            <a:pPr algn="ctr"/>
            <a:r>
              <a:rPr lang="en-IN" altLang="en-US" dirty="0">
                <a:solidFill>
                  <a:schemeClr val="tx1"/>
                </a:solidFill>
                <a:effectLst>
                  <a:outerShdw blurRad="38100" dist="19050" dir="2700000" algn="tl" rotWithShape="0">
                    <a:schemeClr val="dk1">
                      <a:alpha val="40000"/>
                    </a:schemeClr>
                  </a:outerShdw>
                </a:effectLst>
                <a:latin typeface="Bodoni MT Black" panose="02070A03080606020203" charset="0"/>
                <a:cs typeface="Bodoni MT Black" panose="02070A03080606020203" charset="0"/>
              </a:rPr>
              <a:t>CREDIT  </a:t>
            </a:r>
            <a:r>
              <a:rPr lang="en-IN" altLang="en-US" sz="4000" dirty="0">
                <a:solidFill>
                  <a:schemeClr val="tx1"/>
                </a:solidFill>
                <a:effectLst>
                  <a:outerShdw blurRad="38100" dist="19050" dir="2700000" algn="tl" rotWithShape="0">
                    <a:schemeClr val="dk1">
                      <a:alpha val="40000"/>
                    </a:schemeClr>
                  </a:outerShdw>
                </a:effectLst>
                <a:latin typeface="Bodoni MT Black" panose="02070A03080606020203" charset="0"/>
                <a:cs typeface="Bodoni MT Black" panose="02070A03080606020203" charset="0"/>
              </a:rPr>
              <a:t>CARD  </a:t>
            </a:r>
            <a:r>
              <a:rPr lang="en-IN" altLang="en-US" dirty="0">
                <a:solidFill>
                  <a:schemeClr val="tx1"/>
                </a:solidFill>
                <a:effectLst>
                  <a:outerShdw blurRad="38100" dist="19050" dir="2700000" algn="tl" rotWithShape="0">
                    <a:schemeClr val="dk1">
                      <a:alpha val="40000"/>
                    </a:schemeClr>
                  </a:outerShdw>
                </a:effectLst>
                <a:latin typeface="Bodoni MT Black" panose="02070A03080606020203" charset="0"/>
                <a:cs typeface="Bodoni MT Black" panose="02070A03080606020203" charset="0"/>
              </a:rPr>
              <a:t>FRAUD  DETECTION</a:t>
            </a:r>
            <a:r>
              <a:rPr lang="en-IN" altLang="en-US" dirty="0">
                <a:solidFill>
                  <a:schemeClr val="tx1"/>
                </a:solidFill>
                <a:effectLst>
                  <a:outerShdw blurRad="38100" dist="19050" dir="2700000" algn="tl" rotWithShape="0">
                    <a:schemeClr val="dk1">
                      <a:alpha val="40000"/>
                    </a:schemeClr>
                  </a:outerShdw>
                </a:effectLst>
              </a:rPr>
              <a:t> </a:t>
            </a:r>
            <a:endParaRPr lang="en-IN" altLang="en-US" dirty="0">
              <a:solidFill>
                <a:schemeClr val="tx1"/>
              </a:solidFill>
              <a:effectLst>
                <a:outerShdw blurRad="38100" dist="19050" dir="2700000" algn="tl" rotWithShape="0">
                  <a:schemeClr val="dk1">
                    <a:alpha val="40000"/>
                  </a:schemeClr>
                </a:outerShdw>
              </a:effectLst>
            </a:endParaRPr>
          </a:p>
        </p:txBody>
      </p:sp>
      <p:sp>
        <p:nvSpPr>
          <p:cNvPr id="4" name="Subtitle 3"/>
          <p:cNvSpPr/>
          <p:nvPr>
            <p:ph type="subTitle" idx="1"/>
          </p:nvPr>
        </p:nvSpPr>
        <p:spPr>
          <a:xfrm>
            <a:off x="6998970" y="4817745"/>
            <a:ext cx="4283075" cy="1741805"/>
          </a:xfrm>
        </p:spPr>
        <p:txBody>
          <a:bodyPr/>
          <a:p>
            <a:pPr algn="l"/>
            <a:r>
              <a:rPr lang="en-IN" altLang="en-US" b="1">
                <a:solidFill>
                  <a:schemeClr val="tx1"/>
                </a:solidFill>
              </a:rPr>
              <a:t>By</a:t>
            </a:r>
            <a:endParaRPr lang="en-IN" altLang="en-US" b="1">
              <a:solidFill>
                <a:schemeClr val="tx1"/>
              </a:solidFill>
            </a:endParaRPr>
          </a:p>
          <a:p>
            <a:pPr algn="l"/>
            <a:r>
              <a:rPr lang="en-IN" altLang="en-US" b="1">
                <a:solidFill>
                  <a:schemeClr val="tx1"/>
                </a:solidFill>
              </a:rPr>
              <a:t>Srishti Chandrakar</a:t>
            </a:r>
            <a:endParaRPr lang="en-IN" altLang="en-US" b="1">
              <a:solidFill>
                <a:schemeClr val="tx1"/>
              </a:solidFill>
            </a:endParaRPr>
          </a:p>
          <a:p>
            <a:pPr algn="l"/>
            <a:endParaRPr lang="en-IN" altLang="en-US" b="1">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a:buFont typeface="Wingdings" panose="05000000000000000000" charset="0"/>
              <a:buChar char="Ø"/>
            </a:pPr>
            <a:r>
              <a:rPr lang="en-IN" altLang="en-US" b="1"/>
              <a:t>Logistic Regression</a:t>
            </a:r>
            <a:endParaRPr lang="en-IN" altLang="en-US" b="1"/>
          </a:p>
          <a:p>
            <a:pPr>
              <a:buFont typeface="Arial" panose="020B0604020202020204" pitchFamily="34" charset="0"/>
              <a:buChar char="•"/>
            </a:pPr>
            <a:r>
              <a:rPr lang="en-IN" altLang="en-US" sz="2800"/>
              <a:t>Logistic regression is a supervised learning classification algorithm used to predict the probability of a target variable. </a:t>
            </a:r>
            <a:endParaRPr lang="en-IN" altLang="en-US" sz="2800"/>
          </a:p>
          <a:p>
            <a:pPr>
              <a:buFont typeface="Arial" panose="020B0604020202020204" pitchFamily="34" charset="0"/>
              <a:buChar char="•"/>
            </a:pPr>
            <a:endParaRPr lang="en-IN" altLang="en-US" sz="2800"/>
          </a:p>
          <a:p>
            <a:pPr>
              <a:buFont typeface="Arial" panose="020B0604020202020204" pitchFamily="34" charset="0"/>
              <a:buChar char="•"/>
            </a:pPr>
            <a:r>
              <a:rPr lang="en-IN" altLang="en-US" sz="2800"/>
              <a:t>On applying logistic regression in our dataset we get:</a:t>
            </a:r>
            <a:endParaRPr lang="en-IN" altLang="en-US" sz="2800"/>
          </a:p>
          <a:p>
            <a:pPr marL="0" indent="0">
              <a:buFont typeface="Arial" panose="020B0604020202020204" pitchFamily="34" charset="0"/>
              <a:buNone/>
            </a:pPr>
            <a:r>
              <a:rPr lang="en-IN" altLang="en-US" sz="2800"/>
              <a:t>         accuracy score = 0.9989817773252344 i.e 99.89%</a:t>
            </a:r>
            <a:endParaRPr lang="en-IN" alt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IN" altLang="en-US"/>
          </a:p>
        </p:txBody>
      </p:sp>
      <p:pic>
        <p:nvPicPr>
          <p:cNvPr id="4" name="Content Placeholder 3" descr="Screenshot (32)"/>
          <p:cNvPicPr>
            <a:picLocks noChangeAspect="1"/>
          </p:cNvPicPr>
          <p:nvPr>
            <p:ph idx="1"/>
          </p:nvPr>
        </p:nvPicPr>
        <p:blipFill>
          <a:blip r:embed="rId1"/>
          <a:srcRect t="10474" b="5987"/>
          <a:stretch>
            <a:fillRect/>
          </a:stretch>
        </p:blipFill>
        <p:spPr>
          <a:xfrm>
            <a:off x="1020445" y="1270635"/>
            <a:ext cx="10054590" cy="50596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582613"/>
          </a:xfrm>
        </p:spPr>
        <p:txBody>
          <a:bodyPr/>
          <a:p>
            <a:pPr algn="ctr"/>
            <a:r>
              <a:rPr lang="en-IN" altLang="en-US" sz="4000">
                <a:solidFill>
                  <a:schemeClr val="tx1"/>
                </a:solidFill>
                <a:effectLst>
                  <a:outerShdw blurRad="38100" dist="19050" dir="2700000" algn="tl" rotWithShape="0">
                    <a:schemeClr val="dk1">
                      <a:alpha val="40000"/>
                    </a:schemeClr>
                  </a:outerShdw>
                </a:effectLst>
                <a:latin typeface="Bodoni MT Black" panose="02070A03080606020203" charset="0"/>
                <a:cs typeface="Bodoni MT Black" panose="02070A03080606020203" charset="0"/>
              </a:rPr>
              <a:t>Counclusion </a:t>
            </a:r>
            <a:endParaRPr lang="en-IN" altLang="en-US" sz="4000">
              <a:solidFill>
                <a:schemeClr val="tx1"/>
              </a:solidFill>
              <a:effectLst>
                <a:outerShdw blurRad="38100" dist="19050" dir="2700000" algn="tl" rotWithShape="0">
                  <a:schemeClr val="dk1">
                    <a:alpha val="40000"/>
                  </a:schemeClr>
                </a:outerShdw>
              </a:effectLst>
              <a:latin typeface="Bodoni MT Black" panose="02070A03080606020203" charset="0"/>
              <a:cs typeface="Bodoni MT Black" panose="02070A03080606020203" charset="0"/>
            </a:endParaRPr>
          </a:p>
        </p:txBody>
      </p:sp>
      <p:sp>
        <p:nvSpPr>
          <p:cNvPr id="3" name="Content Placeholder 2"/>
          <p:cNvSpPr>
            <a:spLocks noGrp="1"/>
          </p:cNvSpPr>
          <p:nvPr>
            <p:ph idx="1"/>
          </p:nvPr>
        </p:nvSpPr>
        <p:spPr/>
        <p:txBody>
          <a:bodyPr/>
          <a:p>
            <a:r>
              <a:rPr lang="en-IN" altLang="en-US"/>
              <a:t>When comparing error and accuracy score for 3 models , the Random Forest performed much better than the SVM and Logistic Regression. </a:t>
            </a:r>
            <a:endParaRPr lang="en-IN" altLang="en-US"/>
          </a:p>
          <a:p>
            <a:r>
              <a:rPr lang="en-IN" altLang="en-US"/>
              <a:t>So, overall Random Forest Method performed much better in determining the fraud cases.</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6280" y="148590"/>
            <a:ext cx="10972800" cy="710565"/>
          </a:xfrm>
        </p:spPr>
        <p:txBody>
          <a:bodyPr>
            <a:scene3d>
              <a:camera prst="orthographicFront"/>
              <a:lightRig rig="threePt" dir="t"/>
            </a:scene3d>
          </a:bodyPr>
          <a:p>
            <a:pPr algn="ctr"/>
            <a:r>
              <a:rPr lang="en-IN" altLang="en-US" sz="4000">
                <a:solidFill>
                  <a:schemeClr val="tx1"/>
                </a:solidFill>
                <a:effectLst>
                  <a:outerShdw blurRad="38100" dist="19050" dir="2700000" algn="tl" rotWithShape="0">
                    <a:schemeClr val="dk1">
                      <a:alpha val="40000"/>
                    </a:schemeClr>
                  </a:outerShdw>
                </a:effectLst>
                <a:latin typeface="Bodoni MT Black" panose="02070A03080606020203" charset="0"/>
                <a:cs typeface="Bodoni MT Black" panose="02070A03080606020203" charset="0"/>
              </a:rPr>
              <a:t>Acknowledgement</a:t>
            </a:r>
            <a:endParaRPr lang="en-IN" altLang="en-US" sz="4000">
              <a:solidFill>
                <a:schemeClr val="tx1"/>
              </a:solidFill>
              <a:effectLst>
                <a:outerShdw blurRad="38100" dist="19050" dir="2700000" algn="tl" rotWithShape="0">
                  <a:schemeClr val="dk1">
                    <a:alpha val="40000"/>
                  </a:schemeClr>
                </a:outerShdw>
              </a:effectLst>
              <a:latin typeface="Bodoni MT Black" panose="02070A03080606020203" charset="0"/>
              <a:cs typeface="Bodoni MT Black" panose="02070A03080606020203" charset="0"/>
            </a:endParaRPr>
          </a:p>
        </p:txBody>
      </p:sp>
      <p:sp>
        <p:nvSpPr>
          <p:cNvPr id="3" name="Content Placeholder 2"/>
          <p:cNvSpPr>
            <a:spLocks noGrp="1"/>
          </p:cNvSpPr>
          <p:nvPr>
            <p:ph idx="1"/>
          </p:nvPr>
        </p:nvSpPr>
        <p:spPr/>
        <p:txBody>
          <a:bodyPr/>
          <a:p>
            <a:pPr marL="0" indent="0">
              <a:buNone/>
            </a:pPr>
            <a:r>
              <a:rPr lang="en-IN" altLang="en-US" sz="2800"/>
              <a:t>I am thankful to IIT Kanpur for their constant throughout this learning process. I am thankful to Rahul Sir for guiding us and helping us to grab depth knowledge about Machine Learning. I am also thankful to Vinit sir for teaching and helping us understand the concept.</a:t>
            </a:r>
            <a:endParaRPr lang="en-IN" altLang="en-US" sz="2800"/>
          </a:p>
          <a:p>
            <a:pPr marL="0" indent="0">
              <a:buNone/>
            </a:pPr>
            <a:endParaRPr lang="en-IN" altLang="en-US" sz="2800"/>
          </a:p>
          <a:p>
            <a:pPr marL="0" indent="0">
              <a:buNone/>
            </a:pPr>
            <a:r>
              <a:rPr lang="en-IN" altLang="en-US" sz="2800"/>
              <a:t>So, through this entire course I learned a lot about the world of Machine learning from basics to much more. Now, I am implementing my knowledge through this project of credit card fraud detection.</a:t>
            </a:r>
            <a:endParaRPr lang="en-IN"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pPr algn="ctr"/>
            <a:r>
              <a:rPr lang="en-IN" altLang="en-US" sz="4000">
                <a:solidFill>
                  <a:schemeClr val="tx1"/>
                </a:solidFill>
                <a:effectLst>
                  <a:outerShdw blurRad="38100" dist="19050" dir="2700000" algn="tl" rotWithShape="0">
                    <a:schemeClr val="dk1">
                      <a:alpha val="40000"/>
                    </a:schemeClr>
                  </a:outerShdw>
                </a:effectLst>
                <a:latin typeface="Britannic Bold" panose="020B0903060703020204" charset="0"/>
                <a:cs typeface="Britannic Bold" panose="020B0903060703020204" charset="0"/>
              </a:rPr>
              <a:t>Aim  Of  The  Project</a:t>
            </a:r>
            <a:endParaRPr lang="en-IN" altLang="en-US" sz="4000">
              <a:solidFill>
                <a:schemeClr val="tx1"/>
              </a:solidFill>
              <a:effectLst>
                <a:outerShdw blurRad="38100" dist="19050" dir="2700000" algn="tl" rotWithShape="0">
                  <a:schemeClr val="dk1">
                    <a:alpha val="40000"/>
                  </a:schemeClr>
                </a:outerShdw>
              </a:effectLst>
              <a:latin typeface="Britannic Bold" panose="020B0903060703020204" charset="0"/>
              <a:cs typeface="Britannic Bold" panose="020B0903060703020204" charset="0"/>
            </a:endParaRPr>
          </a:p>
        </p:txBody>
      </p:sp>
      <p:sp>
        <p:nvSpPr>
          <p:cNvPr id="3" name="Content Placeholder 2"/>
          <p:cNvSpPr>
            <a:spLocks noGrp="1"/>
          </p:cNvSpPr>
          <p:nvPr>
            <p:ph idx="1"/>
          </p:nvPr>
        </p:nvSpPr>
        <p:spPr/>
        <p:txBody>
          <a:bodyPr/>
          <a:p>
            <a:pPr>
              <a:buFont typeface="Arial" panose="020B0604020202020204" pitchFamily="34" charset="0"/>
              <a:buChar char="•"/>
            </a:pPr>
            <a:r>
              <a:rPr lang="en-US"/>
              <a:t>The Credit Card Fraud Detection Problem includes modeling past credit card transactions</a:t>
            </a:r>
            <a:r>
              <a:rPr lang="en-IN" altLang="en-US"/>
              <a:t>.</a:t>
            </a:r>
            <a:endParaRPr lang="en-IN" altLang="en-US"/>
          </a:p>
          <a:p>
            <a:pPr>
              <a:buFont typeface="Arial" panose="020B0604020202020204" pitchFamily="34" charset="0"/>
              <a:buChar char="•"/>
            </a:pPr>
            <a:r>
              <a:rPr lang="en-IN" altLang="en-US"/>
              <a:t>This model contains fraud as well as normal transactions.</a:t>
            </a:r>
            <a:endParaRPr lang="en-IN" altLang="en-US"/>
          </a:p>
          <a:p>
            <a:pPr>
              <a:buFont typeface="Arial" panose="020B0604020202020204" pitchFamily="34" charset="0"/>
              <a:buChar char="•"/>
            </a:pPr>
            <a:r>
              <a:rPr lang="en-US"/>
              <a:t>This model is then used to identify whether a new transaction is </a:t>
            </a:r>
            <a:r>
              <a:rPr lang="en-IN" altLang="en-US"/>
              <a:t>a </a:t>
            </a:r>
            <a:r>
              <a:rPr lang="en-US"/>
              <a:t>fraud or not. </a:t>
            </a:r>
            <a:endParaRPr lang="en-US"/>
          </a:p>
          <a:p>
            <a:pPr>
              <a:buFont typeface="Arial" panose="020B0604020202020204" pitchFamily="34" charset="0"/>
              <a:buChar char="•"/>
            </a:pPr>
            <a:r>
              <a:rPr lang="en-US"/>
              <a:t>Our aim here is to detect 100% of the fraud transactions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pPr algn="ctr"/>
            <a:r>
              <a:rPr lang="en-IN" altLang="en-US" sz="4000">
                <a:solidFill>
                  <a:schemeClr val="tx1"/>
                </a:solidFill>
                <a:effectLst>
                  <a:outerShdw blurRad="38100" dist="19050" dir="2700000" algn="tl" rotWithShape="0">
                    <a:schemeClr val="dk1">
                      <a:alpha val="40000"/>
                    </a:schemeClr>
                  </a:outerShdw>
                </a:effectLst>
                <a:latin typeface="Bodoni MT Black" panose="02070A03080606020203" charset="0"/>
                <a:cs typeface="Bodoni MT Black" panose="02070A03080606020203" charset="0"/>
              </a:rPr>
              <a:t>Observations From The Dataset</a:t>
            </a:r>
            <a:endParaRPr lang="en-IN" altLang="en-US" sz="4000">
              <a:solidFill>
                <a:schemeClr val="tx1"/>
              </a:solidFill>
              <a:effectLst>
                <a:outerShdw blurRad="38100" dist="19050" dir="2700000" algn="tl" rotWithShape="0">
                  <a:schemeClr val="dk1">
                    <a:alpha val="40000"/>
                  </a:schemeClr>
                </a:outerShdw>
              </a:effectLst>
              <a:latin typeface="Bodoni MT Black" panose="02070A03080606020203" charset="0"/>
              <a:cs typeface="Bodoni MT Black" panose="02070A03080606020203" charset="0"/>
            </a:endParaRPr>
          </a:p>
        </p:txBody>
      </p:sp>
      <p:sp>
        <p:nvSpPr>
          <p:cNvPr id="3" name="Content Placeholder 2"/>
          <p:cNvSpPr>
            <a:spLocks noGrp="1"/>
          </p:cNvSpPr>
          <p:nvPr>
            <p:ph idx="1"/>
          </p:nvPr>
        </p:nvSpPr>
        <p:spPr/>
        <p:txBody>
          <a:bodyPr/>
          <a:p>
            <a:r>
              <a:rPr lang="en-US" sz="2400"/>
              <a:t>The data set is highly </a:t>
            </a:r>
            <a:r>
              <a:rPr lang="en-IN" altLang="en-US" sz="2400"/>
              <a:t>imbalanced</a:t>
            </a:r>
            <a:r>
              <a:rPr lang="en-US" sz="2400"/>
              <a:t> consisting of 492 frauds in a total of 284,807 observations. </a:t>
            </a:r>
            <a:endParaRPr lang="en-US" sz="2400"/>
          </a:p>
          <a:p>
            <a:endParaRPr lang="en-IN" altLang="en-US" sz="2400"/>
          </a:p>
          <a:p>
            <a:r>
              <a:rPr lang="en-IN" altLang="en-US" sz="2400"/>
              <a:t>We observed that only</a:t>
            </a:r>
            <a:r>
              <a:rPr lang="en-US" sz="2400"/>
              <a:t> 0.172% </a:t>
            </a:r>
            <a:r>
              <a:rPr lang="en-IN" altLang="en-US" sz="2400"/>
              <a:t>of the data are </a:t>
            </a:r>
            <a:r>
              <a:rPr lang="en-US" sz="2400"/>
              <a:t>fraud cases. </a:t>
            </a:r>
            <a:r>
              <a:rPr lang="en-IN" altLang="en-US" sz="2400"/>
              <a:t>Hence there are are a very few fraud cases as compared to normal cases. </a:t>
            </a:r>
            <a:endParaRPr lang="en-US" sz="2400"/>
          </a:p>
          <a:p>
            <a:endParaRPr lang="en-US" sz="2400"/>
          </a:p>
          <a:p>
            <a:r>
              <a:rPr lang="en-US" sz="2400"/>
              <a:t>The dataset consists </a:t>
            </a:r>
            <a:r>
              <a:rPr lang="en-IN" altLang="en-US" sz="2400"/>
              <a:t>of </a:t>
            </a:r>
            <a:r>
              <a:rPr lang="en-US" sz="2400"/>
              <a:t>‘Principal Component Analysis (PCA)’ transformed features, namely V1 to V28. </a:t>
            </a:r>
            <a:endParaRPr lang="en-US" sz="2400"/>
          </a:p>
          <a:p>
            <a:endParaRPr lang="en-US" sz="2400"/>
          </a:p>
          <a:p>
            <a:r>
              <a:rPr lang="en-US" sz="2400"/>
              <a:t>The ‘Time’ and ‘Amount’ features are not transformed data.</a:t>
            </a:r>
            <a:endParaRPr lang="en-US" sz="2400"/>
          </a:p>
          <a:p>
            <a:endParaRPr lang="en-US" sz="2400"/>
          </a:p>
          <a:p>
            <a:r>
              <a:rPr lang="en-US" sz="2400"/>
              <a:t>There is no missing value in the dataset.</a:t>
            </a:r>
            <a:endParaRPr lang="en-US" sz="2400"/>
          </a:p>
          <a:p>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pPr algn="ctr"/>
            <a:r>
              <a:rPr lang="en-IN" altLang="en-US" sz="4000">
                <a:solidFill>
                  <a:schemeClr val="tx1"/>
                </a:solidFill>
                <a:effectLst>
                  <a:outerShdw blurRad="38100" dist="19050" dir="2700000" algn="tl" rotWithShape="0">
                    <a:schemeClr val="dk1">
                      <a:alpha val="40000"/>
                    </a:schemeClr>
                  </a:outerShdw>
                </a:effectLst>
                <a:latin typeface="Bodoni MT Black" panose="02070A03080606020203" charset="0"/>
                <a:cs typeface="Bodoni MT Black" panose="02070A03080606020203" charset="0"/>
              </a:rPr>
              <a:t>Working </a:t>
            </a:r>
            <a:r>
              <a:rPr lang="en-IN" altLang="en-US">
                <a:solidFill>
                  <a:schemeClr val="tx1"/>
                </a:solidFill>
                <a:effectLst>
                  <a:outerShdw blurRad="38100" dist="19050" dir="2700000" algn="tl" rotWithShape="0">
                    <a:schemeClr val="dk1">
                      <a:alpha val="40000"/>
                    </a:schemeClr>
                  </a:outerShdw>
                </a:effectLst>
              </a:rPr>
              <a:t> </a:t>
            </a:r>
            <a:endParaRPr lang="en-IN" altLang="en-US">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pPr>
              <a:buFont typeface="Wingdings" panose="05000000000000000000" charset="0"/>
              <a:buChar char="Ø"/>
            </a:pPr>
            <a:r>
              <a:rPr lang="en-IN" altLang="en-US" b="1"/>
              <a:t>PreProcessing</a:t>
            </a:r>
            <a:endParaRPr lang="en-IN" altLang="en-US" b="1"/>
          </a:p>
          <a:p>
            <a:pPr>
              <a:buFont typeface="Arial" panose="020B0604020202020204" pitchFamily="34" charset="0"/>
              <a:buChar char="•"/>
            </a:pPr>
            <a:r>
              <a:rPr lang="en-IN" altLang="en-US" sz="2400"/>
              <a:t>In this dataset, feature scling is implemented tgo scle the values of the Amount column of the dataset. </a:t>
            </a:r>
            <a:endParaRPr lang="en-IN" altLang="en-US" sz="2400"/>
          </a:p>
          <a:p>
            <a:pPr>
              <a:buFont typeface="Arial" panose="020B0604020202020204" pitchFamily="34" charset="0"/>
              <a:buChar char="•"/>
            </a:pPr>
            <a:r>
              <a:rPr lang="en-IN" altLang="en-US" sz="2400"/>
              <a:t>Feture scaling is implemented to scale the values within the same proportional range. Typically, scale range is between 0 &amp; 1 in case of normalization.</a:t>
            </a:r>
            <a:endParaRPr lang="en-IN" altLang="en-US" sz="2400"/>
          </a:p>
          <a:p>
            <a:pPr>
              <a:buFont typeface="Arial" panose="020B0604020202020204" pitchFamily="34" charset="0"/>
              <a:buChar char="•"/>
            </a:pPr>
            <a:r>
              <a:rPr lang="en-IN" altLang="en-US" sz="2400"/>
              <a:t>Normaliztion of the Amount is done using standard scaler.</a:t>
            </a:r>
            <a:endParaRPr lang="en-IN" altLang="en-US" sz="2400"/>
          </a:p>
          <a:p>
            <a:pPr marL="0" indent="0">
              <a:buFont typeface="Wingdings" panose="05000000000000000000" charset="0"/>
              <a:buChar char="Ø"/>
            </a:pPr>
            <a:r>
              <a:rPr lang="en-IN" altLang="en-US" b="1"/>
              <a:t>Initializing</a:t>
            </a:r>
            <a:endParaRPr lang="en-IN" altLang="en-US" b="1"/>
          </a:p>
          <a:p>
            <a:pPr marL="0" indent="0">
              <a:buFont typeface="Wingdings" panose="05000000000000000000" charset="0"/>
              <a:buNone/>
            </a:pPr>
            <a:r>
              <a:rPr lang="en-IN" altLang="en-US" sz="2400"/>
              <a:t>The dataset is initialized where:</a:t>
            </a:r>
            <a:endParaRPr lang="en-IN" altLang="en-US" sz="2400"/>
          </a:p>
          <a:p>
            <a:pPr marL="0" indent="0">
              <a:buFont typeface="Wingdings" panose="05000000000000000000" charset="0"/>
              <a:buNone/>
            </a:pPr>
            <a:r>
              <a:rPr lang="en-IN" altLang="en-US" sz="2400"/>
              <a:t>     x includes the columns excluding the class column</a:t>
            </a:r>
            <a:endParaRPr lang="en-IN" altLang="en-US" sz="2400"/>
          </a:p>
          <a:p>
            <a:pPr marL="0" indent="0">
              <a:buFont typeface="Wingdings" panose="05000000000000000000" charset="0"/>
              <a:buNone/>
            </a:pPr>
            <a:r>
              <a:rPr lang="en-IN" altLang="en-US" sz="2400"/>
              <a:t>     y includes the class column </a:t>
            </a:r>
            <a:endParaRPr lang="en-I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pPr algn="ctr"/>
            <a:r>
              <a:rPr lang="en-IN" altLang="en-US" sz="4000">
                <a:solidFill>
                  <a:schemeClr val="tx1"/>
                </a:solidFill>
                <a:effectLst>
                  <a:outerShdw blurRad="38100" dist="19050" dir="2700000" algn="tl" rotWithShape="0">
                    <a:schemeClr val="dk1">
                      <a:alpha val="40000"/>
                    </a:schemeClr>
                  </a:outerShdw>
                </a:effectLst>
                <a:latin typeface="Bodoni MT Black" panose="02070A03080606020203" charset="0"/>
                <a:cs typeface="Bodoni MT Black" panose="02070A03080606020203" charset="0"/>
              </a:rPr>
              <a:t>Model  Prediction</a:t>
            </a:r>
            <a:endParaRPr lang="en-IN" altLang="en-US" sz="4000">
              <a:solidFill>
                <a:schemeClr val="tx1"/>
              </a:solidFill>
              <a:effectLst>
                <a:outerShdw blurRad="38100" dist="19050" dir="2700000" algn="tl" rotWithShape="0">
                  <a:schemeClr val="dk1">
                    <a:alpha val="40000"/>
                  </a:schemeClr>
                </a:outerShdw>
              </a:effectLst>
              <a:latin typeface="Bodoni MT Black" panose="02070A03080606020203" charset="0"/>
              <a:cs typeface="Bodoni MT Black" panose="02070A03080606020203" charset="0"/>
            </a:endParaRPr>
          </a:p>
        </p:txBody>
      </p:sp>
      <p:sp>
        <p:nvSpPr>
          <p:cNvPr id="3" name="Content Placeholder 2"/>
          <p:cNvSpPr>
            <a:spLocks noGrp="1"/>
          </p:cNvSpPr>
          <p:nvPr>
            <p:ph idx="1"/>
          </p:nvPr>
        </p:nvSpPr>
        <p:spPr/>
        <p:txBody>
          <a:bodyPr/>
          <a:p>
            <a:pPr>
              <a:buFont typeface="Wingdings" panose="05000000000000000000" charset="0"/>
              <a:buChar char="Ø"/>
            </a:pPr>
            <a:r>
              <a:rPr lang="en-IN" altLang="en-US" b="1"/>
              <a:t>Random Forest</a:t>
            </a:r>
            <a:endParaRPr lang="en-IN" altLang="en-US" b="1"/>
          </a:p>
          <a:p>
            <a:pPr>
              <a:buFont typeface="Arial" panose="020B0604020202020204" pitchFamily="34" charset="0"/>
              <a:buChar char="•"/>
            </a:pPr>
            <a:r>
              <a:rPr lang="en-IN" altLang="en-US" sz="2800"/>
              <a:t>Random forests or random decision forests are an ensemble learning method for classification. Random forest algorithm creates decision trees on data samples and then gets the prediction from each of them and finally selects the best solution by means of voting.</a:t>
            </a:r>
            <a:endParaRPr lang="en-IN" altLang="en-US" sz="2800"/>
          </a:p>
          <a:p>
            <a:pPr>
              <a:buFont typeface="Arial" panose="020B0604020202020204" pitchFamily="34" charset="0"/>
              <a:buChar char="•"/>
            </a:pPr>
            <a:r>
              <a:rPr lang="en-IN" altLang="en-US" sz="2800"/>
              <a:t>On applying Random Forest Classification on the dataset we get:</a:t>
            </a:r>
            <a:endParaRPr lang="en-IN" altLang="en-US" sz="2800"/>
          </a:p>
          <a:p>
            <a:pPr marL="0" indent="0">
              <a:buFont typeface="Arial" panose="020B0604020202020204" pitchFamily="34" charset="0"/>
              <a:buNone/>
            </a:pPr>
            <a:r>
              <a:rPr lang="en-IN" altLang="en-US" sz="2800"/>
              <a:t>         accuracy score = 0.9995318516437859 i.e 99.95%  </a:t>
            </a:r>
            <a:endParaRPr lang="en-IN" altLang="en-US" sz="2800"/>
          </a:p>
          <a:p>
            <a:pPr marL="0" indent="0">
              <a:buFont typeface="Wingdings" panose="05000000000000000000" charset="0"/>
              <a:buNone/>
            </a:pPr>
            <a:endParaRPr lang="en-IN" alt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30)"/>
          <p:cNvPicPr>
            <a:picLocks noChangeAspect="1"/>
          </p:cNvPicPr>
          <p:nvPr>
            <p:ph idx="1"/>
          </p:nvPr>
        </p:nvPicPr>
        <p:blipFill>
          <a:blip r:embed="rId1"/>
          <a:srcRect t="10795" b="6679"/>
          <a:stretch>
            <a:fillRect/>
          </a:stretch>
        </p:blipFill>
        <p:spPr>
          <a:xfrm>
            <a:off x="1191260" y="1517015"/>
            <a:ext cx="9894570" cy="45256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a:buFont typeface="Wingdings" panose="05000000000000000000" charset="0"/>
              <a:buChar char="Ø"/>
            </a:pPr>
            <a:r>
              <a:rPr lang="en-IN" altLang="en-US" b="1"/>
              <a:t>SVM</a:t>
            </a:r>
            <a:endParaRPr lang="en-IN" altLang="en-US" b="1"/>
          </a:p>
          <a:p>
            <a:pPr>
              <a:buFont typeface="Arial" panose="020B0604020202020204" pitchFamily="34" charset="0"/>
              <a:buChar char="•"/>
            </a:pPr>
            <a:r>
              <a:rPr lang="en-IN" altLang="en-US" sz="2800"/>
              <a:t>Support vector machines are supervised machine learning algorithms which are used both for classification and regression. An SVM model is basically a representation of different classes in a hyperplane in multidimensional space. The goal of SVM is to divide the datasets into classes to find a maximum marginal hyperplane.</a:t>
            </a:r>
            <a:endParaRPr lang="en-IN" altLang="en-US" sz="2800"/>
          </a:p>
          <a:p>
            <a:pPr>
              <a:buFont typeface="Arial" panose="020B0604020202020204" pitchFamily="34" charset="0"/>
              <a:buChar char="•"/>
            </a:pPr>
            <a:r>
              <a:rPr lang="en-IN" altLang="en-US" sz="2800"/>
              <a:t>On implementing svm in our dataset we get:</a:t>
            </a:r>
            <a:endParaRPr lang="en-IN" altLang="en-US" sz="2800"/>
          </a:p>
          <a:p>
            <a:pPr marL="0" indent="0">
              <a:buFont typeface="Arial" panose="020B0604020202020204" pitchFamily="34" charset="0"/>
              <a:buNone/>
            </a:pPr>
            <a:r>
              <a:rPr lang="en-IN" altLang="en-US" sz="2800"/>
              <a:t>        accuracy score = 0.9982795547909132 i.e 99.82%</a:t>
            </a:r>
            <a:endParaRPr lang="en-IN"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31)"/>
          <p:cNvPicPr>
            <a:picLocks noChangeAspect="1"/>
          </p:cNvPicPr>
          <p:nvPr>
            <p:ph idx="1"/>
          </p:nvPr>
        </p:nvPicPr>
        <p:blipFill>
          <a:blip r:embed="rId1"/>
          <a:srcRect t="10359" b="6910"/>
          <a:stretch>
            <a:fillRect/>
          </a:stretch>
        </p:blipFill>
        <p:spPr>
          <a:xfrm>
            <a:off x="1191260" y="1421765"/>
            <a:ext cx="10096500" cy="4779645"/>
          </a:xfrm>
          <a:prstGeom prst="rect">
            <a:avLst/>
          </a:prstGeom>
        </p:spPr>
      </p:pic>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3071</Words>
  <Application>WPS Presentation</Application>
  <PresentationFormat>Widescreen</PresentationFormat>
  <Paragraphs>67</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Bodoni MT Black</vt:lpstr>
      <vt:lpstr>Britannic Bold</vt:lpstr>
      <vt:lpstr>Wingdings</vt:lpstr>
      <vt:lpstr>Microsoft YaHei</vt:lpstr>
      <vt:lpstr>Arial Unicode MS</vt:lpstr>
      <vt:lpstr>Calibri</vt:lpstr>
      <vt:lpstr>Communications and Dialogues</vt:lpstr>
      <vt:lpstr>CREDIT  CARD  FRAUD  DETECTION </vt:lpstr>
      <vt:lpstr>Acknowledgement</vt:lpstr>
      <vt:lpstr>Aim  Of  The  Project</vt:lpstr>
      <vt:lpstr>Observations From The Dataset</vt:lpstr>
      <vt:lpstr>Working  </vt:lpstr>
      <vt:lpstr>Model  Prediction</vt:lpstr>
      <vt:lpstr>PowerPoint 演示文稿</vt:lpstr>
      <vt:lpstr>PowerPoint 演示文稿</vt:lpstr>
      <vt:lpstr>PowerPoint 演示文稿</vt:lpstr>
      <vt:lpstr>PowerPoint 演示文稿</vt:lpstr>
      <vt:lpstr>PowerPoint 演示文稿</vt:lpstr>
      <vt:lpstr>Counclusion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dc:title>
  <dc:creator/>
  <cp:lastModifiedBy>KIIT</cp:lastModifiedBy>
  <cp:revision>6</cp:revision>
  <dcterms:created xsi:type="dcterms:W3CDTF">2020-07-18T09:59:00Z</dcterms:created>
  <dcterms:modified xsi:type="dcterms:W3CDTF">2020-07-18T10:18:32Z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