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image/svg+xml" Extension="svg"/>
  <Default ContentType="image/vnd.ms-photo" Extension="wdp"/>
  <Default ContentType="application/vnd.openxmlformats-officedocument.spreadsheetml.sheet" Extension="xlsx"/>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drawingml.chart+xml" PartName="/ppt/charts/chart1.xml"/>
  <Override ContentType="application/vnd.ms-office.chartstyle+xml" PartName="/ppt/charts/style1.xml"/>
  <Override ContentType="application/vnd.ms-office.chartcolorstyle+xml" PartName="/ppt/charts/colors1.xml"/>
  <Override ContentType="application/vnd.openxmlformats-officedocument.drawingml.chart+xml" PartName="/ppt/charts/chart2.xml"/>
  <Override ContentType="application/vnd.ms-office.chartstyle+xml" PartName="/ppt/charts/style2.xml"/>
  <Override ContentType="application/vnd.ms-office.chartcolorstyle+xml" PartName="/ppt/charts/colors2.xml"/>
  <Override ContentType="application/vnd.openxmlformats-officedocument.drawingml.chart+xml" PartName="/ppt/charts/chart3.xml"/>
  <Override ContentType="application/vnd.ms-office.chartstyle+xml" PartName="/ppt/charts/style3.xml"/>
  <Override ContentType="application/vnd.ms-office.chartcolorstyle+xml" PartName="/ppt/charts/colors3.xml"/>
  <Override ContentType="application/vnd.openxmlformats-officedocument.drawingml.chart+xml" PartName="/ppt/charts/chart4.xml"/>
  <Override ContentType="application/vnd.ms-office.chartstyle+xml" PartName="/ppt/charts/style4.xml"/>
  <Override ContentType="application/vnd.ms-office.chartcolorstyle+xml" PartName="/ppt/charts/colors4.xml"/>
  <Override ContentType="application/vnd.openxmlformats-officedocument.drawingml.chart+xml" PartName="/ppt/charts/chart5.xml"/>
  <Override ContentType="application/vnd.ms-office.chartstyle+xml" PartName="/ppt/charts/style5.xml"/>
  <Override ContentType="application/vnd.ms-office.chartcolorstyle+xml" PartName="/ppt/charts/colors5.xml"/>
  <Override ContentType="application/vnd.openxmlformats-officedocument.drawingml.chart+xml" PartName="/ppt/charts/chart6.xml"/>
  <Override ContentType="application/vnd.ms-office.chartstyle+xml" PartName="/ppt/charts/style6.xml"/>
  <Override ContentType="application/vnd.ms-office.chartcolorstyle+xml" PartName="/ppt/charts/colors6.xml"/>
  <Override ContentType="application/vnd.openxmlformats-officedocument.drawingml.chart+xml" PartName="/ppt/charts/chart7.xml"/>
  <Override ContentType="application/vnd.ms-office.chartstyle+xml" PartName="/ppt/charts/style7.xml"/>
  <Override ContentType="application/vnd.ms-office.chartcolorstyle+xml" PartName="/ppt/charts/colors7.xml"/>
  <Override ContentType="application/vnd.openxmlformats-officedocument.drawingml.chart+xml" PartName="/ppt/charts/chart8.xml"/>
  <Override ContentType="application/vnd.ms-office.chartstyle+xml" PartName="/ppt/charts/style8.xml"/>
  <Override ContentType="application/vnd.ms-office.chartcolorstyle+xml" PartName="/ppt/charts/colors8.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ms-office.chartex+xml" PartName="/ppt/charts/chartEx1.xml"/>
  <Override ContentType="application/vnd.ms-office.chartstyle+xml" PartName="/ppt/charts/style9.xml"/>
  <Override ContentType="application/vnd.ms-office.chartcolorstyle+xml" PartName="/ppt/charts/colors9.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notesMasterIdLst>
    <p:notesMasterId r:id="rId36"/>
  </p:notesMasterIdLst>
  <p:sldIdLst>
    <p:sldId id="256" r:id="rId2"/>
    <p:sldId id="257" r:id="rId3"/>
    <p:sldId id="261" r:id="rId4"/>
    <p:sldId id="262" r:id="rId5"/>
    <p:sldId id="263" r:id="rId6"/>
    <p:sldId id="264" r:id="rId7"/>
    <p:sldId id="289"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90" r:id="rId23"/>
    <p:sldId id="282" r:id="rId24"/>
    <p:sldId id="283" r:id="rId25"/>
    <p:sldId id="284" r:id="rId26"/>
    <p:sldId id="297" r:id="rId27"/>
    <p:sldId id="296" r:id="rId28"/>
    <p:sldId id="292" r:id="rId29"/>
    <p:sldId id="293" r:id="rId30"/>
    <p:sldId id="294" r:id="rId31"/>
    <p:sldId id="295" r:id="rId32"/>
    <p:sldId id="286" r:id="rId33"/>
    <p:sldId id="288"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6"/>
    <p:restoredTop sz="94673"/>
  </p:normalViewPr>
  <p:slideViewPr>
    <p:cSldViewPr snapToGrid="0">
      <p:cViewPr varScale="1">
        <p:scale>
          <a:sx n="63" d="100"/>
          <a:sy n="63" d="100"/>
        </p:scale>
        <p:origin x="176" y="2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s>
</file>

<file path=ppt/charts/_rels/chart2.xml.rels><?xml version="1.0" encoding="UTF-8" standalone="yes" ?><Relationships xmlns="http://schemas.openxmlformats.org/package/2006/relationships"><Relationship Id="rId3" Target="NULL" TargetMode="External" Type="http://schemas.openxmlformats.org/officeDocument/2006/relationships/oleObject"/><Relationship Id="rId2" Target="colors2.xml" Type="http://schemas.microsoft.com/office/2011/relationships/chartColorStyle"/><Relationship Id="rId1" Target="style2.xml" Type="http://schemas.microsoft.com/office/2011/relationships/chartStyle"/></Relationships>
</file>

<file path=ppt/charts/_rels/chart3.xml.rels><?xml version="1.0" encoding="UTF-8" standalone="yes" ?><Relationships xmlns="http://schemas.openxmlformats.org/package/2006/relationships"><Relationship Id="rId3" Target="NULL" TargetMode="External" Type="http://schemas.openxmlformats.org/officeDocument/2006/relationships/oleObject"/><Relationship Id="rId2" Target="colors3.xml" Type="http://schemas.microsoft.com/office/2011/relationships/chartColorStyle"/><Relationship Id="rId1" Target="style3.xml" Type="http://schemas.microsoft.com/office/2011/relationships/chartStyle"/></Relationships>
</file>

<file path=ppt/charts/_rels/chart4.xml.rels><?xml version="1.0" encoding="UTF-8" standalone="yes" ?><Relationships xmlns="http://schemas.openxmlformats.org/package/2006/relationships"><Relationship Id="rId3" Target="NULL" TargetMode="External" Type="http://schemas.openxmlformats.org/officeDocument/2006/relationships/oleObject"/><Relationship Id="rId2" Target="colors4.xml" Type="http://schemas.microsoft.com/office/2011/relationships/chartColorStyle"/><Relationship Id="rId1" Target="style4.xml" Type="http://schemas.microsoft.com/office/2011/relationships/chartStyle"/></Relationships>
</file>

<file path=ppt/charts/_rels/chart5.xml.rels><?xml version="1.0" encoding="UTF-8" standalone="yes" ?><Relationships xmlns="http://schemas.openxmlformats.org/package/2006/relationships"><Relationship Id="rId3" Target="NULL" TargetMode="External" Type="http://schemas.openxmlformats.org/officeDocument/2006/relationships/oleObject"/><Relationship Id="rId2" Target="colors5.xml" Type="http://schemas.microsoft.com/office/2011/relationships/chartColorStyle"/><Relationship Id="rId1" Target="style5.xml" Type="http://schemas.microsoft.com/office/2011/relationships/chartStyle"/></Relationships>
</file>

<file path=ppt/charts/_rels/chart6.xml.rels><?xml version="1.0" encoding="UTF-8" standalone="yes" ?><Relationships xmlns="http://schemas.openxmlformats.org/package/2006/relationships"><Relationship Id="rId3" Target="NULL" TargetMode="External" Type="http://schemas.openxmlformats.org/officeDocument/2006/relationships/oleObject"/><Relationship Id="rId2" Target="colors6.xml" Type="http://schemas.microsoft.com/office/2011/relationships/chartColorStyle"/><Relationship Id="rId1" Target="style6.xml" Type="http://schemas.microsoft.com/office/2011/relationships/chartStyle"/></Relationships>
</file>

<file path=ppt/charts/_rels/chart7.xml.rels><?xml version="1.0" encoding="UTF-8" standalone="yes" ?><Relationships xmlns="http://schemas.openxmlformats.org/package/2006/relationships"><Relationship Id="rId3" Target="NULL" TargetMode="External" Type="http://schemas.openxmlformats.org/officeDocument/2006/relationships/oleObject"/><Relationship Id="rId2" Target="colors7.xml" Type="http://schemas.microsoft.com/office/2011/relationships/chartColorStyle"/><Relationship Id="rId1" Target="style7.xml" Type="http://schemas.microsoft.com/office/2011/relationships/chartStyle"/></Relationships>
</file>

<file path=ppt/charts/_rels/chart8.xml.rels><?xml version="1.0" encoding="UTF-8" standalone="yes" ?><Relationships xmlns="http://schemas.openxmlformats.org/package/2006/relationships"><Relationship Id="rId3" Target="NULL" TargetMode="External" Type="http://schemas.openxmlformats.org/officeDocument/2006/relationships/oleObject"/><Relationship Id="rId2" Target="colors8.xml" Type="http://schemas.microsoft.com/office/2011/relationships/chartColorStyle"/><Relationship Id="rId1" Target="style8.xml" Type="http://schemas.microsoft.com/office/2011/relationships/chartStyle"/></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Vote % Split</c:v>
                </c:pt>
              </c:strCache>
            </c:strRef>
          </c:tx>
          <c:dPt>
            <c:idx val="0"/>
            <c:bubble3D val="0"/>
            <c:explosion val="17"/>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F098-414C-8BA6-55FF1B79E529}"/>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2-F098-414C-8BA6-55FF1B79E529}"/>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F653-384E-9472-C6D163B195ED}"/>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F653-384E-9472-C6D163B195ED}"/>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F653-384E-9472-C6D163B195ED}"/>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F653-384E-9472-C6D163B195ED}"/>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F653-384E-9472-C6D163B195ED}"/>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F653-384E-9472-C6D163B195ED}"/>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F653-384E-9472-C6D163B195E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BJP</c:v>
                </c:pt>
                <c:pt idx="1">
                  <c:v>INC</c:v>
                </c:pt>
                <c:pt idx="2">
                  <c:v>BSP</c:v>
                </c:pt>
                <c:pt idx="3">
                  <c:v>AITC</c:v>
                </c:pt>
                <c:pt idx="4">
                  <c:v>SP</c:v>
                </c:pt>
                <c:pt idx="5">
                  <c:v>ADMK</c:v>
                </c:pt>
                <c:pt idx="6">
                  <c:v>CPM</c:v>
                </c:pt>
                <c:pt idx="7">
                  <c:v>IND</c:v>
                </c:pt>
                <c:pt idx="8">
                  <c:v>Others</c:v>
                </c:pt>
              </c:strCache>
            </c:strRef>
          </c:cat>
          <c:val>
            <c:numRef>
              <c:f>Sheet1!$B$2:$B$10</c:f>
              <c:numCache>
                <c:formatCode>0.00%</c:formatCode>
                <c:ptCount val="9"/>
                <c:pt idx="0">
                  <c:v>0.30969999999999998</c:v>
                </c:pt>
                <c:pt idx="1">
                  <c:v>0.18579999999999999</c:v>
                </c:pt>
                <c:pt idx="2">
                  <c:v>4.3099999999999999E-2</c:v>
                </c:pt>
                <c:pt idx="3">
                  <c:v>4.0800000000000003E-2</c:v>
                </c:pt>
                <c:pt idx="4">
                  <c:v>3.5799999999999998E-2</c:v>
                </c:pt>
                <c:pt idx="5">
                  <c:v>3.4799999999999998E-2</c:v>
                </c:pt>
                <c:pt idx="6">
                  <c:v>3.4500000000000003E-2</c:v>
                </c:pt>
                <c:pt idx="7">
                  <c:v>3.0599999999999999E-2</c:v>
                </c:pt>
                <c:pt idx="8">
                  <c:v>0.28489999999999999</c:v>
                </c:pt>
              </c:numCache>
            </c:numRef>
          </c:val>
          <c:extLst>
            <c:ext xmlns:c16="http://schemas.microsoft.com/office/drawing/2014/chart" uri="{C3380CC4-5D6E-409C-BE32-E72D297353CC}">
              <c16:uniqueId val="{00000000-F098-414C-8BA6-55FF1B79E52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31486771117852E-2"/>
          <c:y val="0.13218296157451581"/>
          <c:w val="0.63611362409033534"/>
          <c:h val="0.76756514841228829"/>
        </c:manualLayout>
      </c:layout>
      <c:pieChart>
        <c:varyColors val="1"/>
        <c:ser>
          <c:idx val="0"/>
          <c:order val="0"/>
          <c:tx>
            <c:strRef>
              <c:f>Sheet1!$B$1</c:f>
              <c:strCache>
                <c:ptCount val="1"/>
                <c:pt idx="0">
                  <c:v>Vote % Split</c:v>
                </c:pt>
              </c:strCache>
            </c:strRef>
          </c:tx>
          <c:explosion val="16"/>
          <c:dPt>
            <c:idx val="0"/>
            <c:bubble3D val="0"/>
            <c:explosion val="37"/>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310C-A947-A31E-944A307C3A57}"/>
              </c:ext>
            </c:extLst>
          </c:dPt>
          <c:dPt>
            <c:idx val="1"/>
            <c:bubble3D val="0"/>
            <c:explosion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310C-A947-A31E-944A307C3A57}"/>
              </c:ext>
            </c:extLst>
          </c:dPt>
          <c:dPt>
            <c:idx val="2"/>
            <c:bubble3D val="0"/>
            <c:explosion val="1"/>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310C-A947-A31E-944A307C3A57}"/>
              </c:ext>
            </c:extLst>
          </c:dPt>
          <c:dPt>
            <c:idx val="3"/>
            <c:bubble3D val="0"/>
            <c:explosion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310C-A947-A31E-944A307C3A57}"/>
              </c:ext>
            </c:extLst>
          </c:dPt>
          <c:dPt>
            <c:idx val="4"/>
            <c:bubble3D val="0"/>
            <c:explosion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310C-A947-A31E-944A307C3A57}"/>
              </c:ext>
            </c:extLst>
          </c:dPt>
          <c:dPt>
            <c:idx val="5"/>
            <c:bubble3D val="0"/>
            <c:explosion val="1"/>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310C-A947-A31E-944A307C3A57}"/>
              </c:ext>
            </c:extLst>
          </c:dPt>
          <c:dPt>
            <c:idx val="6"/>
            <c:bubble3D val="0"/>
            <c:explosion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310C-A947-A31E-944A307C3A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BJP</c:v>
                </c:pt>
                <c:pt idx="1">
                  <c:v>INC</c:v>
                </c:pt>
                <c:pt idx="2">
                  <c:v>AITC</c:v>
                </c:pt>
                <c:pt idx="3">
                  <c:v>BSP</c:v>
                </c:pt>
                <c:pt idx="4">
                  <c:v>IND</c:v>
                </c:pt>
                <c:pt idx="5">
                  <c:v>SP</c:v>
                </c:pt>
                <c:pt idx="6">
                  <c:v>Others</c:v>
                </c:pt>
              </c:strCache>
            </c:strRef>
          </c:cat>
          <c:val>
            <c:numRef>
              <c:f>Sheet1!$B$2:$B$8</c:f>
              <c:numCache>
                <c:formatCode>0.00%</c:formatCode>
                <c:ptCount val="7"/>
                <c:pt idx="0">
                  <c:v>0.373</c:v>
                </c:pt>
                <c:pt idx="1">
                  <c:v>0.1946</c:v>
                </c:pt>
                <c:pt idx="2">
                  <c:v>4.0599999999999997E-2</c:v>
                </c:pt>
                <c:pt idx="3">
                  <c:v>3.6200000000000003E-2</c:v>
                </c:pt>
                <c:pt idx="4">
                  <c:v>2.7E-2</c:v>
                </c:pt>
                <c:pt idx="5">
                  <c:v>2.5499999999999998E-2</c:v>
                </c:pt>
                <c:pt idx="6">
                  <c:v>0.30309999999999998</c:v>
                </c:pt>
              </c:numCache>
            </c:numRef>
          </c:val>
          <c:extLst>
            <c:ext xmlns:c16="http://schemas.microsoft.com/office/drawing/2014/chart" uri="{C3380CC4-5D6E-409C-BE32-E72D297353CC}">
              <c16:uniqueId val="{00000012-310C-A947-A31E-944A307C3A5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1.00%</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AAAP</c:v>
                </c:pt>
                <c:pt idx="1">
                  <c:v>IND</c:v>
                </c:pt>
                <c:pt idx="2">
                  <c:v>Others</c:v>
                </c:pt>
                <c:pt idx="3">
                  <c:v>INC</c:v>
                </c:pt>
                <c:pt idx="4">
                  <c:v>BSP</c:v>
                </c:pt>
                <c:pt idx="5">
                  <c:v>SP</c:v>
                </c:pt>
                <c:pt idx="6">
                  <c:v>BJP</c:v>
                </c:pt>
              </c:strCache>
            </c:strRef>
          </c:cat>
          <c:val>
            <c:numRef>
              <c:f>Sheet1!$B$2:$B$8</c:f>
              <c:numCache>
                <c:formatCode>0.00%</c:formatCode>
                <c:ptCount val="7"/>
                <c:pt idx="0">
                  <c:v>1.01E-2</c:v>
                </c:pt>
                <c:pt idx="1">
                  <c:v>1.7399999999999999E-2</c:v>
                </c:pt>
                <c:pt idx="2">
                  <c:v>4.6399999999999997E-2</c:v>
                </c:pt>
                <c:pt idx="3">
                  <c:v>7.4700000000000003E-2</c:v>
                </c:pt>
                <c:pt idx="4">
                  <c:v>0.19620000000000001</c:v>
                </c:pt>
                <c:pt idx="5">
                  <c:v>0.2218</c:v>
                </c:pt>
                <c:pt idx="6">
                  <c:v>0.42320000000000002</c:v>
                </c:pt>
              </c:numCache>
            </c:numRef>
          </c:val>
          <c:extLst>
            <c:ext xmlns:c16="http://schemas.microsoft.com/office/drawing/2014/chart" uri="{C3380CC4-5D6E-409C-BE32-E72D297353CC}">
              <c16:uniqueId val="{00000000-D7FF-5F4B-A0A3-6232B5DEAA3C}"/>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PWPI</c:v>
                </c:pt>
                <c:pt idx="1">
                  <c:v>MNS</c:v>
                </c:pt>
                <c:pt idx="2">
                  <c:v>AAAP</c:v>
                </c:pt>
                <c:pt idx="3">
                  <c:v>SWP</c:v>
                </c:pt>
                <c:pt idx="4">
                  <c:v>BSP</c:v>
                </c:pt>
                <c:pt idx="5">
                  <c:v>IND</c:v>
                </c:pt>
                <c:pt idx="6">
                  <c:v>Others</c:v>
                </c:pt>
                <c:pt idx="7">
                  <c:v>NCP</c:v>
                </c:pt>
                <c:pt idx="8">
                  <c:v>INC</c:v>
                </c:pt>
                <c:pt idx="9">
                  <c:v>SHS</c:v>
                </c:pt>
                <c:pt idx="10">
                  <c:v>BJP</c:v>
                </c:pt>
              </c:strCache>
            </c:strRef>
          </c:cat>
          <c:val>
            <c:numRef>
              <c:f>Sheet1!$B$2:$B$12</c:f>
              <c:numCache>
                <c:formatCode>0.00%</c:formatCode>
                <c:ptCount val="11"/>
                <c:pt idx="0">
                  <c:v>1.0200000000000001E-2</c:v>
                </c:pt>
                <c:pt idx="1">
                  <c:v>1.4500000000000001E-2</c:v>
                </c:pt>
                <c:pt idx="2">
                  <c:v>2.24E-2</c:v>
                </c:pt>
                <c:pt idx="3">
                  <c:v>2.2700000000000001E-2</c:v>
                </c:pt>
                <c:pt idx="4">
                  <c:v>2.6100000000000002E-2</c:v>
                </c:pt>
                <c:pt idx="5">
                  <c:v>3.2399999999999998E-2</c:v>
                </c:pt>
                <c:pt idx="6">
                  <c:v>5.1200000000000002E-2</c:v>
                </c:pt>
                <c:pt idx="7">
                  <c:v>0.15970000000000001</c:v>
                </c:pt>
                <c:pt idx="8">
                  <c:v>0.18129999999999999</c:v>
                </c:pt>
                <c:pt idx="9">
                  <c:v>0.20630000000000001</c:v>
                </c:pt>
                <c:pt idx="10">
                  <c:v>0.2732</c:v>
                </c:pt>
              </c:numCache>
            </c:numRef>
          </c:val>
          <c:extLst>
            <c:ext xmlns:c16="http://schemas.microsoft.com/office/drawing/2014/chart" uri="{C3380CC4-5D6E-409C-BE32-E72D297353CC}">
              <c16:uniqueId val="{00000000-D379-AA48-AE02-3DCD6F43F6CE}"/>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015675730768333E-2"/>
          <c:y val="0.12762717283980984"/>
          <c:w val="0.92863408415438209"/>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13"/>
                <c:pt idx="0">
                  <c:v>CPI</c:v>
                </c:pt>
                <c:pt idx="1">
                  <c:v>NCP</c:v>
                </c:pt>
                <c:pt idx="2">
                  <c:v>CPI(ML)(L)</c:v>
                </c:pt>
                <c:pt idx="3">
                  <c:v>NOTA</c:v>
                </c:pt>
                <c:pt idx="4">
                  <c:v>BSP</c:v>
                </c:pt>
                <c:pt idx="5">
                  <c:v>BLSP</c:v>
                </c:pt>
                <c:pt idx="6">
                  <c:v>IND</c:v>
                </c:pt>
                <c:pt idx="7">
                  <c:v>Others</c:v>
                </c:pt>
                <c:pt idx="8">
                  <c:v>LJP</c:v>
                </c:pt>
                <c:pt idx="9">
                  <c:v>INC</c:v>
                </c:pt>
                <c:pt idx="10">
                  <c:v>JD(U)</c:v>
                </c:pt>
                <c:pt idx="11">
                  <c:v>RJD</c:v>
                </c:pt>
                <c:pt idx="12">
                  <c:v>BJP</c:v>
                </c:pt>
              </c:strCache>
            </c:strRef>
          </c:cat>
          <c:val>
            <c:numRef>
              <c:f>Sheet1!$B$2:$B$14</c:f>
              <c:numCache>
                <c:formatCode>0.00%</c:formatCode>
                <c:ptCount val="13"/>
                <c:pt idx="0">
                  <c:v>1.15E-2</c:v>
                </c:pt>
                <c:pt idx="1">
                  <c:v>1.2E-2</c:v>
                </c:pt>
                <c:pt idx="2">
                  <c:v>1.29E-2</c:v>
                </c:pt>
                <c:pt idx="3">
                  <c:v>1.6199999999999999E-2</c:v>
                </c:pt>
                <c:pt idx="4">
                  <c:v>2.1299999999999999E-2</c:v>
                </c:pt>
                <c:pt idx="5">
                  <c:v>3.0099999999999998E-2</c:v>
                </c:pt>
                <c:pt idx="6">
                  <c:v>4.2700000000000002E-2</c:v>
                </c:pt>
                <c:pt idx="7">
                  <c:v>5.2200000000000003E-2</c:v>
                </c:pt>
                <c:pt idx="8">
                  <c:v>6.4000000000000001E-2</c:v>
                </c:pt>
                <c:pt idx="9">
                  <c:v>8.4199999999999997E-2</c:v>
                </c:pt>
                <c:pt idx="10">
                  <c:v>0.1578</c:v>
                </c:pt>
                <c:pt idx="11">
                  <c:v>0.20130000000000001</c:v>
                </c:pt>
                <c:pt idx="12">
                  <c:v>0.29380000000000001</c:v>
                </c:pt>
              </c:numCache>
            </c:numRef>
          </c:val>
          <c:extLst>
            <c:ext xmlns:c16="http://schemas.microsoft.com/office/drawing/2014/chart" uri="{C3380CC4-5D6E-409C-BE32-E72D297353CC}">
              <c16:uniqueId val="{00000000-58A6-2B44-B2DE-27E399BD8360}"/>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Sheet1!$A$2:$A$9</c:f>
              <c:strCache>
                <c:ptCount val="8"/>
                <c:pt idx="0">
                  <c:v>SWP</c:v>
                </c:pt>
                <c:pt idx="1">
                  <c:v>IND</c:v>
                </c:pt>
                <c:pt idx="2">
                  <c:v>Others</c:v>
                </c:pt>
                <c:pt idx="3">
                  <c:v>VBA</c:v>
                </c:pt>
                <c:pt idx="4">
                  <c:v>NCP</c:v>
                </c:pt>
                <c:pt idx="5">
                  <c:v>INC</c:v>
                </c:pt>
                <c:pt idx="6">
                  <c:v>SHS</c:v>
                </c:pt>
                <c:pt idx="7">
                  <c:v>BJP</c:v>
                </c:pt>
              </c:strCache>
            </c:strRef>
          </c:cat>
          <c:val>
            <c:numRef>
              <c:f>Sheet1!$B$2:$B$9</c:f>
              <c:numCache>
                <c:formatCode>0.00%</c:formatCode>
                <c:ptCount val="8"/>
                <c:pt idx="0">
                  <c:v>1.54E-2</c:v>
                </c:pt>
                <c:pt idx="1">
                  <c:v>3.6799999999999999E-2</c:v>
                </c:pt>
                <c:pt idx="2">
                  <c:v>5.1900000000000002E-2</c:v>
                </c:pt>
                <c:pt idx="3">
                  <c:v>6.93E-2</c:v>
                </c:pt>
                <c:pt idx="4">
                  <c:v>0.1552</c:v>
                </c:pt>
                <c:pt idx="5">
                  <c:v>0.16270000000000001</c:v>
                </c:pt>
                <c:pt idx="6">
                  <c:v>0.2329</c:v>
                </c:pt>
                <c:pt idx="7">
                  <c:v>0.27589999999999998</c:v>
                </c:pt>
              </c:numCache>
            </c:numRef>
          </c:val>
          <c:extLst>
            <c:ext xmlns:c16="http://schemas.microsoft.com/office/drawing/2014/chart" uri="{C3380CC4-5D6E-409C-BE32-E72D297353CC}">
              <c16:uniqueId val="{00000000-D379-AA48-AE02-3DCD6F43F6CE}"/>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015675730768333E-2"/>
          <c:y val="0.12762717283980984"/>
          <c:w val="0.92863408415438209"/>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13"/>
                <c:pt idx="0">
                  <c:v>CPI(ML)(L)</c:v>
                </c:pt>
                <c:pt idx="1">
                  <c:v>VSIP</c:v>
                </c:pt>
                <c:pt idx="2">
                  <c:v>BSP</c:v>
                </c:pt>
                <c:pt idx="3">
                  <c:v>NOTA</c:v>
                </c:pt>
                <c:pt idx="4">
                  <c:v>HAMS</c:v>
                </c:pt>
                <c:pt idx="5">
                  <c:v>BLSP</c:v>
                </c:pt>
                <c:pt idx="6">
                  <c:v>IND</c:v>
                </c:pt>
                <c:pt idx="7">
                  <c:v>Others</c:v>
                </c:pt>
                <c:pt idx="8">
                  <c:v>INC</c:v>
                </c:pt>
                <c:pt idx="9">
                  <c:v>LJP</c:v>
                </c:pt>
                <c:pt idx="10">
                  <c:v>RJD</c:v>
                </c:pt>
                <c:pt idx="11">
                  <c:v>JD(U)</c:v>
                </c:pt>
                <c:pt idx="12">
                  <c:v>BJP</c:v>
                </c:pt>
              </c:strCache>
            </c:strRef>
          </c:cat>
          <c:val>
            <c:numRef>
              <c:f>Sheet1!$B$2:$B$14</c:f>
              <c:numCache>
                <c:formatCode>0.00%</c:formatCode>
                <c:ptCount val="13"/>
                <c:pt idx="0">
                  <c:v>1.34E-2</c:v>
                </c:pt>
                <c:pt idx="1">
                  <c:v>1.6199999999999999E-2</c:v>
                </c:pt>
                <c:pt idx="2">
                  <c:v>1.67E-2</c:v>
                </c:pt>
                <c:pt idx="3">
                  <c:v>0.02</c:v>
                </c:pt>
                <c:pt idx="4">
                  <c:v>2.3400000000000001E-2</c:v>
                </c:pt>
                <c:pt idx="5">
                  <c:v>3.5799999999999998E-2</c:v>
                </c:pt>
                <c:pt idx="6">
                  <c:v>5.45E-2</c:v>
                </c:pt>
                <c:pt idx="7">
                  <c:v>5.6800000000000003E-2</c:v>
                </c:pt>
                <c:pt idx="8">
                  <c:v>7.6999999999999999E-2</c:v>
                </c:pt>
                <c:pt idx="9">
                  <c:v>7.8600000000000003E-2</c:v>
                </c:pt>
                <c:pt idx="10">
                  <c:v>0.1537</c:v>
                </c:pt>
                <c:pt idx="11">
                  <c:v>0.21820000000000001</c:v>
                </c:pt>
                <c:pt idx="12">
                  <c:v>0.23569999999999999</c:v>
                </c:pt>
              </c:numCache>
            </c:numRef>
          </c:val>
          <c:extLst>
            <c:ext xmlns:c16="http://schemas.microsoft.com/office/drawing/2014/chart" uri="{C3380CC4-5D6E-409C-BE32-E72D297353CC}">
              <c16:uniqueId val="{00000000-58A6-2B44-B2DE-27E399BD8360}"/>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0840983411771392"/>
          <c:y val="0.17748926067686996"/>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ADAL</c:v>
                </c:pt>
                <c:pt idx="1">
                  <c:v>RLD</c:v>
                </c:pt>
                <c:pt idx="2">
                  <c:v>Others</c:v>
                </c:pt>
                <c:pt idx="3">
                  <c:v>INC</c:v>
                </c:pt>
                <c:pt idx="4">
                  <c:v>SP</c:v>
                </c:pt>
                <c:pt idx="5">
                  <c:v>BSP</c:v>
                </c:pt>
                <c:pt idx="6">
                  <c:v>BJP</c:v>
                </c:pt>
              </c:strCache>
            </c:strRef>
          </c:cat>
          <c:val>
            <c:numRef>
              <c:f>Sheet1!$B$2:$B$8</c:f>
              <c:numCache>
                <c:formatCode>0.00%</c:formatCode>
                <c:ptCount val="7"/>
                <c:pt idx="0">
                  <c:v>1.2E-2</c:v>
                </c:pt>
                <c:pt idx="1">
                  <c:v>1.67E-2</c:v>
                </c:pt>
                <c:pt idx="2">
                  <c:v>4.0300000000000002E-2</c:v>
                </c:pt>
                <c:pt idx="3">
                  <c:v>6.3100000000000003E-2</c:v>
                </c:pt>
                <c:pt idx="4">
                  <c:v>0.17960000000000001</c:v>
                </c:pt>
                <c:pt idx="5">
                  <c:v>0.19259999999999999</c:v>
                </c:pt>
                <c:pt idx="6">
                  <c:v>0.49559999999999998</c:v>
                </c:pt>
              </c:numCache>
            </c:numRef>
          </c:val>
          <c:extLst>
            <c:ext xmlns:c16="http://schemas.microsoft.com/office/drawing/2014/chart" uri="{C3380CC4-5D6E-409C-BE32-E72D297353CC}">
              <c16:uniqueId val="{00000000-9EB5-A24F-8854-99403B29ECE7}"/>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Sheet1!$A$2:$A$38</cx:f>
        <cx:lvl ptCount="37">
          <cx:pt idx="0">Kokrajhar-Assam</cx:pt>
          <cx:pt idx="1">Dhubri-Assam</cx:pt>
          <cx:pt idx="2">Kishanganj-Bihar</cx:pt>
          <cx:pt idx="3">Vaishali-Bihar</cx:pt>
          <cx:pt idx="4">Samastipur (Sc)-Bihar</cx:pt>
          <cx:pt idx="5">Nawada-Bihar</cx:pt>
          <cx:pt idx="6">Khagaria-Bihar</cx:pt>
          <cx:pt idx="7">Jamui (Sc)-Bihar</cx:pt>
          <cx:pt idx="8">Hajipur (Sc)-Bihar</cx:pt>
          <cx:pt idx="9">Srinagar-Jammu &amp; Kashmir</cx:pt>
          <cx:pt idx="10">Baramulla-Jammu &amp; Kashmir</cx:pt>
          <cx:pt idx="11">Anantnag-Jammu &amp; Kashmir</cx:pt>
          <cx:pt idx="12">Giridih-Jharkhand</cx:pt>
          <cx:pt idx="13">Mandya-Karnataka</cx:pt>
          <cx:pt idx="14">Hassan-Karnataka</cx:pt>
          <cx:pt idx="15">Kottayam-Kerala</cx:pt>
          <cx:pt idx="16">Kollam-Kerala</cx:pt>
          <cx:pt idx="17">Ponnani-Kerala</cx:pt>
          <cx:pt idx="18">Malappuram-Kerala</cx:pt>
          <cx:pt idx="19">Aurangabad-Maharashtra</cx:pt>
          <cx:pt idx="20">Amravati-Maharashtra</cx:pt>
          <cx:pt idx="21">Sangrur-Punjab</cx:pt>
          <cx:pt idx="22">Hoshiarpur-Punjab</cx:pt>
          <cx:pt idx="23">Gurdaspur-Punjab</cx:pt>
          <cx:pt idx="24">Nagaur-Rajasthan</cx:pt>
          <cx:pt idx="25">Ramanathapuram-Tamil Nadu</cx:pt>
          <cx:pt idx="26">Chidambaram-Tamil Nadu</cx:pt>
          <cx:pt idx="27">Madurai-Tamil Nadu</cx:pt>
          <cx:pt idx="28">Coimbatore-Tamil Nadu</cx:pt>
          <cx:pt idx="29">Tiruppur-Tamil Nadu</cx:pt>
          <cx:pt idx="30">Nagapattinam-Tamil Nadu</cx:pt>
          <cx:pt idx="31">Hyderabad-Telangana</cx:pt>
          <cx:pt idx="32">Robertsganj-Uttar Pradesh</cx:pt>
          <cx:pt idx="33">Mirzapur-Uttar Pradesh</cx:pt>
          <cx:pt idx="34">Rae Bareli-Uttar Pradesh</cx:pt>
          <cx:pt idx="35">Maldaha Dakshin-West Bengal</cx:pt>
          <cx:pt idx="36">Baharampur-West Bengal</cx:pt>
        </cx:lvl>
      </cx:strDim>
      <cx:numDim type="size">
        <cx:f>Sheet1!$B$2:$B$38</cx:f>
        <cx:lvl ptCount="37" formatCode="0.00%">
          <cx:pt idx="0">0.048300000000000003</cx:pt>
          <cx:pt idx="1">0.078</cx:pt>
          <cx:pt idx="2">0.076999999999999999</cx:pt>
          <cx:pt idx="3">0.078600000000000003</cx:pt>
          <cx:pt idx="4">0.078600000000000003</cx:pt>
          <cx:pt idx="5">0.078600000000000003</cx:pt>
          <cx:pt idx="6">0.078600000000000003</cx:pt>
          <cx:pt idx="7">0.078600000000000003</cx:pt>
          <cx:pt idx="8">0.078600000000000003</cx:pt>
          <cx:pt idx="9">0.078899999999999998</cx:pt>
          <cx:pt idx="10">0.078899999999999998</cx:pt>
          <cx:pt idx="11">0.078899999999999998</cx:pt>
          <cx:pt idx="12">0.043299999999999998</cx:pt>
          <cx:pt idx="13">0.038899999999999997</cx:pt>
          <cx:pt idx="14">0.096699999999999994</cx:pt>
          <cx:pt idx="15">0.0207</cx:pt>
          <cx:pt idx="16">0.024500000000000001</cx:pt>
          <cx:pt idx="17">0.0545</cx:pt>
          <cx:pt idx="18">0.0545</cx:pt>
          <cx:pt idx="19">0.0071999999999999998</cx:pt>
          <cx:pt idx="20">0.036799999999999999</cx:pt>
          <cx:pt idx="21">0.073800000000000004</cx:pt>
          <cx:pt idx="22">0.096299999999999997</cx:pt>
          <cx:pt idx="23">0.096299999999999997</cx:pt>
          <cx:pt idx="24">0.020299999999999999</cx:pt>
          <cx:pt idx="25">0.010800000000000001</cx:pt>
          <cx:pt idx="26">0.0115</cx:pt>
          <cx:pt idx="27">0.0235</cx:pt>
          <cx:pt idx="28">0.0235</cx:pt>
          <cx:pt idx="29">0.023800000000000002</cx:pt>
          <cx:pt idx="30">0.023800000000000002</cx:pt>
          <cx:pt idx="31">0.027799999999999998</cx:pt>
          <cx:pt idx="32">0.012</cx:pt>
          <cx:pt idx="33">0.012</cx:pt>
          <cx:pt idx="34">0.063100000000000003</cx:pt>
          <cx:pt idx="35">0.056099999999999997</cx:pt>
          <cx:pt idx="36">0.056099999999999997</cx:pt>
        </cx:lvl>
      </cx:numDim>
    </cx:data>
  </cx:chartData>
  <cx:chart>
    <cx:plotArea>
      <cx:plotAreaRegion>
        <cx:series layoutId="treemap" uniqueId="{4E667A82-FC62-FD4A-B2BD-A411093B2E1C}">
          <cx:tx>
            <cx:txData>
              <cx:f>Sheet1!$B$1</cx:f>
              <cx:v>Vote % </cx:v>
            </cx:txData>
          </cx:tx>
          <cx:dataLabels pos="inEnd">
            <cx:visibility seriesName="0" categoryName="1" value="0"/>
          </cx:dataLabels>
          <cx:dataId val="0"/>
          <cx:layoutPr>
            <cx:parentLabelLayout val="overlapping"/>
          </cx:layoutPr>
        </cx:series>
      </cx:plotAreaRegion>
    </cx:plotArea>
    <cx:legend pos="t" align="ctr" overlay="0"/>
  </cx:chart>
  <cx:spPr>
    <a:ln>
      <a:solidFill>
        <a:schemeClr val="bg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418">
  <cs:axisTitle>
    <cs:lnRef idx="0"/>
    <cs:fillRef idx="0"/>
    <cs:effectRef idx="0"/>
    <cs:fontRef idx="minor">
      <a:schemeClr val="tx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75000"/>
        <a:lumOff val="25000"/>
      </a:schemeClr>
    </cs:fontRef>
    <cs:defRPr sz="1197"/>
    <cs:bodyPr lIns="38100" tIns="19050" rIns="38100" bIns="19050">
      <a:spAutoFit/>
    </cs:bodyPr>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9525">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ln w="9525">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22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A5639-5B29-4090-8B68-1656050D2D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626779-B363-4CC7-9AF6-4824CA3D48F7}">
      <dgm:prSet/>
      <dgm:spPr/>
      <dgm:t>
        <a:bodyPr/>
        <a:lstStyle/>
        <a:p>
          <a:pPr>
            <a:lnSpc>
              <a:spcPct val="100000"/>
            </a:lnSpc>
          </a:pPr>
          <a:r>
            <a:rPr lang="en-US" b="1"/>
            <a:t>Targeted Voter Education</a:t>
          </a:r>
          <a:r>
            <a:rPr lang="en-US"/>
            <a:t>: Launch a targeted and engaging voter education campaign, utilizing social media influencers and celebrities to reach a broader audience. Focus on highlighting the importance of each vote and the impact it has on shaping the nation's future.</a:t>
          </a:r>
        </a:p>
      </dgm:t>
    </dgm:pt>
    <dgm:pt modelId="{6F6BD7F3-5538-43F8-BB29-A56AD9347BEA}" type="parTrans" cxnId="{2059B223-16C1-4563-8737-9FA2C9BBD58B}">
      <dgm:prSet/>
      <dgm:spPr/>
      <dgm:t>
        <a:bodyPr/>
        <a:lstStyle/>
        <a:p>
          <a:endParaRPr lang="en-US"/>
        </a:p>
      </dgm:t>
    </dgm:pt>
    <dgm:pt modelId="{F7EDDD49-C320-4D43-A139-43019D8EC270}" type="sibTrans" cxnId="{2059B223-16C1-4563-8737-9FA2C9BBD58B}">
      <dgm:prSet/>
      <dgm:spPr/>
      <dgm:t>
        <a:bodyPr/>
        <a:lstStyle/>
        <a:p>
          <a:endParaRPr lang="en-US"/>
        </a:p>
      </dgm:t>
    </dgm:pt>
    <dgm:pt modelId="{8D6EA1BA-79C0-4656-9757-1351ADCA9236}">
      <dgm:prSet/>
      <dgm:spPr/>
      <dgm:t>
        <a:bodyPr/>
        <a:lstStyle/>
        <a:p>
          <a:pPr>
            <a:lnSpc>
              <a:spcPct val="100000"/>
            </a:lnSpc>
          </a:pPr>
          <a:r>
            <a:rPr lang="en-US" b="1"/>
            <a:t>Convenience and Accessibility</a:t>
          </a:r>
          <a:r>
            <a:rPr lang="en-US"/>
            <a:t>: Enhance convenience by increasing the number of polling stations, especially in densely populated areas, and introducing mobile polling booths to reach remote locations. Implement early voting options and explore the possibility of online voting for eligible citizens.</a:t>
          </a:r>
        </a:p>
      </dgm:t>
    </dgm:pt>
    <dgm:pt modelId="{D91D06C8-BCD9-4A43-81A7-EE6D616F674E}" type="parTrans" cxnId="{37940426-1760-45A0-9959-E812080F252F}">
      <dgm:prSet/>
      <dgm:spPr/>
      <dgm:t>
        <a:bodyPr/>
        <a:lstStyle/>
        <a:p>
          <a:endParaRPr lang="en-US"/>
        </a:p>
      </dgm:t>
    </dgm:pt>
    <dgm:pt modelId="{EAE7D3F8-B595-48C3-8F57-78F8D389E57A}" type="sibTrans" cxnId="{37940426-1760-45A0-9959-E812080F252F}">
      <dgm:prSet/>
      <dgm:spPr/>
      <dgm:t>
        <a:bodyPr/>
        <a:lstStyle/>
        <a:p>
          <a:endParaRPr lang="en-US"/>
        </a:p>
      </dgm:t>
    </dgm:pt>
    <dgm:pt modelId="{D459229C-22EB-40E0-BDF6-CD9B9B82B5B4}">
      <dgm:prSet/>
      <dgm:spPr/>
      <dgm:t>
        <a:bodyPr/>
        <a:lstStyle/>
        <a:p>
          <a:pPr>
            <a:lnSpc>
              <a:spcPct val="100000"/>
            </a:lnSpc>
          </a:pPr>
          <a:r>
            <a:rPr lang="en-US" b="1"/>
            <a:t>Community Engagement and Recognition</a:t>
          </a:r>
          <a:r>
            <a:rPr lang="en-US"/>
            <a:t>: Encourage community leaders, schools, and local organizations to promote voter participation. Recognize and reward communities with high voter turnout through public acknowledgment and small incentives, fostering a culture of civic responsibility and pride.</a:t>
          </a:r>
        </a:p>
      </dgm:t>
    </dgm:pt>
    <dgm:pt modelId="{5A2EF02E-C0BE-448A-B568-C977BC329350}" type="parTrans" cxnId="{2E98A1A6-6447-48CE-A06C-D8F55CF1C87E}">
      <dgm:prSet/>
      <dgm:spPr/>
      <dgm:t>
        <a:bodyPr/>
        <a:lstStyle/>
        <a:p>
          <a:endParaRPr lang="en-US"/>
        </a:p>
      </dgm:t>
    </dgm:pt>
    <dgm:pt modelId="{6D21C707-71E6-4DF6-B02E-4A544D860808}" type="sibTrans" cxnId="{2E98A1A6-6447-48CE-A06C-D8F55CF1C87E}">
      <dgm:prSet/>
      <dgm:spPr/>
      <dgm:t>
        <a:bodyPr/>
        <a:lstStyle/>
        <a:p>
          <a:endParaRPr lang="en-US"/>
        </a:p>
      </dgm:t>
    </dgm:pt>
    <dgm:pt modelId="{8C404F69-65A3-49A1-9250-DDBA12AF1AB4}" type="pres">
      <dgm:prSet presAssocID="{7A6A5639-5B29-4090-8B68-1656050D2D4A}" presName="root" presStyleCnt="0">
        <dgm:presLayoutVars>
          <dgm:dir/>
          <dgm:resizeHandles val="exact"/>
        </dgm:presLayoutVars>
      </dgm:prSet>
      <dgm:spPr/>
    </dgm:pt>
    <dgm:pt modelId="{BC73C09D-33EE-425B-B9E4-B1991958C8A4}" type="pres">
      <dgm:prSet presAssocID="{00626779-B363-4CC7-9AF6-4824CA3D48F7}" presName="compNode" presStyleCnt="0"/>
      <dgm:spPr/>
    </dgm:pt>
    <dgm:pt modelId="{23CA2E8B-134B-43B1-89AA-543B8F8E58F7}" type="pres">
      <dgm:prSet presAssocID="{00626779-B363-4CC7-9AF6-4824CA3D48F7}" presName="bgRect" presStyleLbl="bgShp" presStyleIdx="0" presStyleCnt="3"/>
      <dgm:spPr/>
    </dgm:pt>
    <dgm:pt modelId="{30B7DF07-0007-43CA-B468-C623097C6069}" type="pres">
      <dgm:prSet presAssocID="{00626779-B363-4CC7-9AF6-4824CA3D48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2ABA6E80-9E92-42CD-A3EC-0F452078CDEC}" type="pres">
      <dgm:prSet presAssocID="{00626779-B363-4CC7-9AF6-4824CA3D48F7}" presName="spaceRect" presStyleCnt="0"/>
      <dgm:spPr/>
    </dgm:pt>
    <dgm:pt modelId="{C71966CE-5A4F-4531-9F6A-6FE03AA0261E}" type="pres">
      <dgm:prSet presAssocID="{00626779-B363-4CC7-9AF6-4824CA3D48F7}" presName="parTx" presStyleLbl="revTx" presStyleIdx="0" presStyleCnt="3">
        <dgm:presLayoutVars>
          <dgm:chMax val="0"/>
          <dgm:chPref val="0"/>
        </dgm:presLayoutVars>
      </dgm:prSet>
      <dgm:spPr/>
    </dgm:pt>
    <dgm:pt modelId="{85631159-DAEC-4FAE-ACA1-30AA35650EE7}" type="pres">
      <dgm:prSet presAssocID="{F7EDDD49-C320-4D43-A139-43019D8EC270}" presName="sibTrans" presStyleCnt="0"/>
      <dgm:spPr/>
    </dgm:pt>
    <dgm:pt modelId="{79503C67-D2A0-4474-8F04-B4C8FDD92C8C}" type="pres">
      <dgm:prSet presAssocID="{8D6EA1BA-79C0-4656-9757-1351ADCA9236}" presName="compNode" presStyleCnt="0"/>
      <dgm:spPr/>
    </dgm:pt>
    <dgm:pt modelId="{C258BCBF-72D9-4F8B-B9B5-C9CE12140519}" type="pres">
      <dgm:prSet presAssocID="{8D6EA1BA-79C0-4656-9757-1351ADCA9236}" presName="bgRect" presStyleLbl="bgShp" presStyleIdx="1" presStyleCnt="3"/>
      <dgm:spPr/>
    </dgm:pt>
    <dgm:pt modelId="{5FFB58B9-6424-4250-9A99-EBC7A06ABCF4}" type="pres">
      <dgm:prSet presAssocID="{8D6EA1BA-79C0-4656-9757-1351ADCA92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7A7331C5-B16B-4352-80BB-5E3AC41553A4}" type="pres">
      <dgm:prSet presAssocID="{8D6EA1BA-79C0-4656-9757-1351ADCA9236}" presName="spaceRect" presStyleCnt="0"/>
      <dgm:spPr/>
    </dgm:pt>
    <dgm:pt modelId="{A70A9B12-A33E-4D29-BB97-0A52297DBE36}" type="pres">
      <dgm:prSet presAssocID="{8D6EA1BA-79C0-4656-9757-1351ADCA9236}" presName="parTx" presStyleLbl="revTx" presStyleIdx="1" presStyleCnt="3">
        <dgm:presLayoutVars>
          <dgm:chMax val="0"/>
          <dgm:chPref val="0"/>
        </dgm:presLayoutVars>
      </dgm:prSet>
      <dgm:spPr/>
    </dgm:pt>
    <dgm:pt modelId="{26A3899A-A2C2-4EA3-83B1-66F7D3582C4F}" type="pres">
      <dgm:prSet presAssocID="{EAE7D3F8-B595-48C3-8F57-78F8D389E57A}" presName="sibTrans" presStyleCnt="0"/>
      <dgm:spPr/>
    </dgm:pt>
    <dgm:pt modelId="{EAD32970-F2C6-4998-A050-62276175E840}" type="pres">
      <dgm:prSet presAssocID="{D459229C-22EB-40E0-BDF6-CD9B9B82B5B4}" presName="compNode" presStyleCnt="0"/>
      <dgm:spPr/>
    </dgm:pt>
    <dgm:pt modelId="{83903069-98E9-463F-B524-9769F27F83E2}" type="pres">
      <dgm:prSet presAssocID="{D459229C-22EB-40E0-BDF6-CD9B9B82B5B4}" presName="bgRect" presStyleLbl="bgShp" presStyleIdx="2" presStyleCnt="3"/>
      <dgm:spPr/>
    </dgm:pt>
    <dgm:pt modelId="{A7EAAF92-C234-4CE6-A805-AEC6B1DD9B39}" type="pres">
      <dgm:prSet presAssocID="{D459229C-22EB-40E0-BDF6-CD9B9B82B5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cturer"/>
        </a:ext>
      </dgm:extLst>
    </dgm:pt>
    <dgm:pt modelId="{35E5158C-9AA5-4F52-A4F5-0C0F494B900F}" type="pres">
      <dgm:prSet presAssocID="{D459229C-22EB-40E0-BDF6-CD9B9B82B5B4}" presName="spaceRect" presStyleCnt="0"/>
      <dgm:spPr/>
    </dgm:pt>
    <dgm:pt modelId="{B5C1F068-D69F-483F-8E4B-9A63A2AF7F84}" type="pres">
      <dgm:prSet presAssocID="{D459229C-22EB-40E0-BDF6-CD9B9B82B5B4}" presName="parTx" presStyleLbl="revTx" presStyleIdx="2" presStyleCnt="3">
        <dgm:presLayoutVars>
          <dgm:chMax val="0"/>
          <dgm:chPref val="0"/>
        </dgm:presLayoutVars>
      </dgm:prSet>
      <dgm:spPr/>
    </dgm:pt>
  </dgm:ptLst>
  <dgm:cxnLst>
    <dgm:cxn modelId="{51D39502-062D-4ED0-B8A4-2ED2264AA75F}" type="presOf" srcId="{8D6EA1BA-79C0-4656-9757-1351ADCA9236}" destId="{A70A9B12-A33E-4D29-BB97-0A52297DBE36}" srcOrd="0" destOrd="0" presId="urn:microsoft.com/office/officeart/2018/2/layout/IconVerticalSolidList"/>
    <dgm:cxn modelId="{2059B223-16C1-4563-8737-9FA2C9BBD58B}" srcId="{7A6A5639-5B29-4090-8B68-1656050D2D4A}" destId="{00626779-B363-4CC7-9AF6-4824CA3D48F7}" srcOrd="0" destOrd="0" parTransId="{6F6BD7F3-5538-43F8-BB29-A56AD9347BEA}" sibTransId="{F7EDDD49-C320-4D43-A139-43019D8EC270}"/>
    <dgm:cxn modelId="{37940426-1760-45A0-9959-E812080F252F}" srcId="{7A6A5639-5B29-4090-8B68-1656050D2D4A}" destId="{8D6EA1BA-79C0-4656-9757-1351ADCA9236}" srcOrd="1" destOrd="0" parTransId="{D91D06C8-BCD9-4A43-81A7-EE6D616F674E}" sibTransId="{EAE7D3F8-B595-48C3-8F57-78F8D389E57A}"/>
    <dgm:cxn modelId="{3325455E-FB32-4CA4-A936-981B7FD58A72}" type="presOf" srcId="{D459229C-22EB-40E0-BDF6-CD9B9B82B5B4}" destId="{B5C1F068-D69F-483F-8E4B-9A63A2AF7F84}" srcOrd="0" destOrd="0" presId="urn:microsoft.com/office/officeart/2018/2/layout/IconVerticalSolidList"/>
    <dgm:cxn modelId="{2E98A1A6-6447-48CE-A06C-D8F55CF1C87E}" srcId="{7A6A5639-5B29-4090-8B68-1656050D2D4A}" destId="{D459229C-22EB-40E0-BDF6-CD9B9B82B5B4}" srcOrd="2" destOrd="0" parTransId="{5A2EF02E-C0BE-448A-B568-C977BC329350}" sibTransId="{6D21C707-71E6-4DF6-B02E-4A544D860808}"/>
    <dgm:cxn modelId="{238ADDAA-7552-44EF-BD8D-C08E1B21433F}" type="presOf" srcId="{7A6A5639-5B29-4090-8B68-1656050D2D4A}" destId="{8C404F69-65A3-49A1-9250-DDBA12AF1AB4}" srcOrd="0" destOrd="0" presId="urn:microsoft.com/office/officeart/2018/2/layout/IconVerticalSolidList"/>
    <dgm:cxn modelId="{8218FFD3-1583-4247-A03C-6338161AC521}" type="presOf" srcId="{00626779-B363-4CC7-9AF6-4824CA3D48F7}" destId="{C71966CE-5A4F-4531-9F6A-6FE03AA0261E}" srcOrd="0" destOrd="0" presId="urn:microsoft.com/office/officeart/2018/2/layout/IconVerticalSolidList"/>
    <dgm:cxn modelId="{BE7AB2C1-8F3D-4895-A1EF-F1733F64E83B}" type="presParOf" srcId="{8C404F69-65A3-49A1-9250-DDBA12AF1AB4}" destId="{BC73C09D-33EE-425B-B9E4-B1991958C8A4}" srcOrd="0" destOrd="0" presId="urn:microsoft.com/office/officeart/2018/2/layout/IconVerticalSolidList"/>
    <dgm:cxn modelId="{ED80A10E-E09D-4578-9917-D25D9F703384}" type="presParOf" srcId="{BC73C09D-33EE-425B-B9E4-B1991958C8A4}" destId="{23CA2E8B-134B-43B1-89AA-543B8F8E58F7}" srcOrd="0" destOrd="0" presId="urn:microsoft.com/office/officeart/2018/2/layout/IconVerticalSolidList"/>
    <dgm:cxn modelId="{3571F2D4-0B11-4BBF-B17D-3C0F706FF7CC}" type="presParOf" srcId="{BC73C09D-33EE-425B-B9E4-B1991958C8A4}" destId="{30B7DF07-0007-43CA-B468-C623097C6069}" srcOrd="1" destOrd="0" presId="urn:microsoft.com/office/officeart/2018/2/layout/IconVerticalSolidList"/>
    <dgm:cxn modelId="{C82849DB-26D2-4D9A-BC3E-10DABB7838F3}" type="presParOf" srcId="{BC73C09D-33EE-425B-B9E4-B1991958C8A4}" destId="{2ABA6E80-9E92-42CD-A3EC-0F452078CDEC}" srcOrd="2" destOrd="0" presId="urn:microsoft.com/office/officeart/2018/2/layout/IconVerticalSolidList"/>
    <dgm:cxn modelId="{0D8344A0-ED39-4D15-B9F2-ECC9D972111B}" type="presParOf" srcId="{BC73C09D-33EE-425B-B9E4-B1991958C8A4}" destId="{C71966CE-5A4F-4531-9F6A-6FE03AA0261E}" srcOrd="3" destOrd="0" presId="urn:microsoft.com/office/officeart/2018/2/layout/IconVerticalSolidList"/>
    <dgm:cxn modelId="{E5CE8399-1A22-4265-BE48-18A304A98DE1}" type="presParOf" srcId="{8C404F69-65A3-49A1-9250-DDBA12AF1AB4}" destId="{85631159-DAEC-4FAE-ACA1-30AA35650EE7}" srcOrd="1" destOrd="0" presId="urn:microsoft.com/office/officeart/2018/2/layout/IconVerticalSolidList"/>
    <dgm:cxn modelId="{6470A5E8-05E4-4C8D-8415-F84E605DFDDF}" type="presParOf" srcId="{8C404F69-65A3-49A1-9250-DDBA12AF1AB4}" destId="{79503C67-D2A0-4474-8F04-B4C8FDD92C8C}" srcOrd="2" destOrd="0" presId="urn:microsoft.com/office/officeart/2018/2/layout/IconVerticalSolidList"/>
    <dgm:cxn modelId="{A257BC1B-9D3A-465E-96FC-3A8B5634682F}" type="presParOf" srcId="{79503C67-D2A0-4474-8F04-B4C8FDD92C8C}" destId="{C258BCBF-72D9-4F8B-B9B5-C9CE12140519}" srcOrd="0" destOrd="0" presId="urn:microsoft.com/office/officeart/2018/2/layout/IconVerticalSolidList"/>
    <dgm:cxn modelId="{287536B6-4446-47C3-B878-1E2DAAD21CE7}" type="presParOf" srcId="{79503C67-D2A0-4474-8F04-B4C8FDD92C8C}" destId="{5FFB58B9-6424-4250-9A99-EBC7A06ABCF4}" srcOrd="1" destOrd="0" presId="urn:microsoft.com/office/officeart/2018/2/layout/IconVerticalSolidList"/>
    <dgm:cxn modelId="{62EB09D5-6C88-49F5-96C4-D93BC841C827}" type="presParOf" srcId="{79503C67-D2A0-4474-8F04-B4C8FDD92C8C}" destId="{7A7331C5-B16B-4352-80BB-5E3AC41553A4}" srcOrd="2" destOrd="0" presId="urn:microsoft.com/office/officeart/2018/2/layout/IconVerticalSolidList"/>
    <dgm:cxn modelId="{C9CA8D3B-4C72-434D-9F3D-487991F0CFE6}" type="presParOf" srcId="{79503C67-D2A0-4474-8F04-B4C8FDD92C8C}" destId="{A70A9B12-A33E-4D29-BB97-0A52297DBE36}" srcOrd="3" destOrd="0" presId="urn:microsoft.com/office/officeart/2018/2/layout/IconVerticalSolidList"/>
    <dgm:cxn modelId="{1C5DBA82-51D8-4AD2-9E6C-49CDE8267469}" type="presParOf" srcId="{8C404F69-65A3-49A1-9250-DDBA12AF1AB4}" destId="{26A3899A-A2C2-4EA3-83B1-66F7D3582C4F}" srcOrd="3" destOrd="0" presId="urn:microsoft.com/office/officeart/2018/2/layout/IconVerticalSolidList"/>
    <dgm:cxn modelId="{D85BC47E-B815-469C-9877-CEBCC5F20459}" type="presParOf" srcId="{8C404F69-65A3-49A1-9250-DDBA12AF1AB4}" destId="{EAD32970-F2C6-4998-A050-62276175E840}" srcOrd="4" destOrd="0" presId="urn:microsoft.com/office/officeart/2018/2/layout/IconVerticalSolidList"/>
    <dgm:cxn modelId="{7BF62F4F-24C4-497D-AC9A-A0AB35BF58EF}" type="presParOf" srcId="{EAD32970-F2C6-4998-A050-62276175E840}" destId="{83903069-98E9-463F-B524-9769F27F83E2}" srcOrd="0" destOrd="0" presId="urn:microsoft.com/office/officeart/2018/2/layout/IconVerticalSolidList"/>
    <dgm:cxn modelId="{E00E0084-48D3-49F9-B74C-8B1A521E5950}" type="presParOf" srcId="{EAD32970-F2C6-4998-A050-62276175E840}" destId="{A7EAAF92-C234-4CE6-A805-AEC6B1DD9B39}" srcOrd="1" destOrd="0" presId="urn:microsoft.com/office/officeart/2018/2/layout/IconVerticalSolidList"/>
    <dgm:cxn modelId="{32B4FB04-C6C6-4924-AD23-1AB08A9CBABA}" type="presParOf" srcId="{EAD32970-F2C6-4998-A050-62276175E840}" destId="{35E5158C-9AA5-4F52-A4F5-0C0F494B900F}" srcOrd="2" destOrd="0" presId="urn:microsoft.com/office/officeart/2018/2/layout/IconVerticalSolidList"/>
    <dgm:cxn modelId="{CCA90E19-9D13-430A-BA6C-C3BC1E1A9AE4}" type="presParOf" srcId="{EAD32970-F2C6-4998-A050-62276175E840}" destId="{B5C1F068-D69F-483F-8E4B-9A63A2AF7F8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A2E8B-134B-43B1-89AA-543B8F8E58F7}">
      <dsp:nvSpPr>
        <dsp:cNvPr id="0" name=""/>
        <dsp:cNvSpPr/>
      </dsp:nvSpPr>
      <dsp:spPr>
        <a:xfrm>
          <a:off x="0" y="487"/>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7DF07-0007-43CA-B468-C623097C6069}">
      <dsp:nvSpPr>
        <dsp:cNvPr id="0" name=""/>
        <dsp:cNvSpPr/>
      </dsp:nvSpPr>
      <dsp:spPr>
        <a:xfrm>
          <a:off x="345192" y="257242"/>
          <a:ext cx="627623" cy="627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966CE-5A4F-4531-9F6A-6FE03AA0261E}">
      <dsp:nvSpPr>
        <dsp:cNvPr id="0" name=""/>
        <dsp:cNvSpPr/>
      </dsp:nvSpPr>
      <dsp:spPr>
        <a:xfrm>
          <a:off x="1318008" y="487"/>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22300">
            <a:lnSpc>
              <a:spcPct val="100000"/>
            </a:lnSpc>
            <a:spcBef>
              <a:spcPct val="0"/>
            </a:spcBef>
            <a:spcAft>
              <a:spcPct val="35000"/>
            </a:spcAft>
            <a:buNone/>
          </a:pPr>
          <a:r>
            <a:rPr lang="en-US" sz="1400" b="1" kern="1200"/>
            <a:t>Targeted Voter Education</a:t>
          </a:r>
          <a:r>
            <a:rPr lang="en-US" sz="1400" kern="1200"/>
            <a:t>: Launch a targeted and engaging voter education campaign, utilizing social media influencers and celebrities to reach a broader audience. Focus on highlighting the importance of each vote and the impact it has on shaping the nation's future.</a:t>
          </a:r>
        </a:p>
      </dsp:txBody>
      <dsp:txXfrm>
        <a:off x="1318008" y="487"/>
        <a:ext cx="8599141" cy="1141132"/>
      </dsp:txXfrm>
    </dsp:sp>
    <dsp:sp modelId="{C258BCBF-72D9-4F8B-B9B5-C9CE12140519}">
      <dsp:nvSpPr>
        <dsp:cNvPr id="0" name=""/>
        <dsp:cNvSpPr/>
      </dsp:nvSpPr>
      <dsp:spPr>
        <a:xfrm>
          <a:off x="0" y="1426903"/>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B58B9-6424-4250-9A99-EBC7A06ABCF4}">
      <dsp:nvSpPr>
        <dsp:cNvPr id="0" name=""/>
        <dsp:cNvSpPr/>
      </dsp:nvSpPr>
      <dsp:spPr>
        <a:xfrm>
          <a:off x="345192" y="1683658"/>
          <a:ext cx="627623" cy="627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A9B12-A33E-4D29-BB97-0A52297DBE36}">
      <dsp:nvSpPr>
        <dsp:cNvPr id="0" name=""/>
        <dsp:cNvSpPr/>
      </dsp:nvSpPr>
      <dsp:spPr>
        <a:xfrm>
          <a:off x="1318008" y="1426903"/>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22300">
            <a:lnSpc>
              <a:spcPct val="100000"/>
            </a:lnSpc>
            <a:spcBef>
              <a:spcPct val="0"/>
            </a:spcBef>
            <a:spcAft>
              <a:spcPct val="35000"/>
            </a:spcAft>
            <a:buNone/>
          </a:pPr>
          <a:r>
            <a:rPr lang="en-US" sz="1400" b="1" kern="1200"/>
            <a:t>Convenience and Accessibility</a:t>
          </a:r>
          <a:r>
            <a:rPr lang="en-US" sz="1400" kern="1200"/>
            <a:t>: Enhance convenience by increasing the number of polling stations, especially in densely populated areas, and introducing mobile polling booths to reach remote locations. Implement early voting options and explore the possibility of online voting for eligible citizens.</a:t>
          </a:r>
        </a:p>
      </dsp:txBody>
      <dsp:txXfrm>
        <a:off x="1318008" y="1426903"/>
        <a:ext cx="8599141" cy="1141132"/>
      </dsp:txXfrm>
    </dsp:sp>
    <dsp:sp modelId="{83903069-98E9-463F-B524-9769F27F83E2}">
      <dsp:nvSpPr>
        <dsp:cNvPr id="0" name=""/>
        <dsp:cNvSpPr/>
      </dsp:nvSpPr>
      <dsp:spPr>
        <a:xfrm>
          <a:off x="0" y="2853319"/>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AAF92-C234-4CE6-A805-AEC6B1DD9B39}">
      <dsp:nvSpPr>
        <dsp:cNvPr id="0" name=""/>
        <dsp:cNvSpPr/>
      </dsp:nvSpPr>
      <dsp:spPr>
        <a:xfrm>
          <a:off x="345192" y="3110074"/>
          <a:ext cx="627623" cy="627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1F068-D69F-483F-8E4B-9A63A2AF7F84}">
      <dsp:nvSpPr>
        <dsp:cNvPr id="0" name=""/>
        <dsp:cNvSpPr/>
      </dsp:nvSpPr>
      <dsp:spPr>
        <a:xfrm>
          <a:off x="1318008" y="2853319"/>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22300">
            <a:lnSpc>
              <a:spcPct val="100000"/>
            </a:lnSpc>
            <a:spcBef>
              <a:spcPct val="0"/>
            </a:spcBef>
            <a:spcAft>
              <a:spcPct val="35000"/>
            </a:spcAft>
            <a:buNone/>
          </a:pPr>
          <a:r>
            <a:rPr lang="en-US" sz="1400" b="1" kern="1200"/>
            <a:t>Community Engagement and Recognition</a:t>
          </a:r>
          <a:r>
            <a:rPr lang="en-US" sz="1400" kern="1200"/>
            <a:t>: Encourage community leaders, schools, and local organizations to promote voter participation. Recognize and reward communities with high voter turnout through public acknowledgment and small incentives, fostering a culture of civic responsibility and pride.</a:t>
          </a:r>
        </a:p>
      </dsp:txBody>
      <dsp:txXfrm>
        <a:off x="1318008" y="2853319"/>
        <a:ext cx="8599141" cy="1141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61F01-71A1-3143-B2A2-9009183039E6}"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9E2A6-53AA-0A41-87B7-9FCE974220E8}" type="slidenum">
              <a:rPr lang="en-US" smtClean="0"/>
              <a:t>‹#›</a:t>
            </a:fld>
            <a:endParaRPr lang="en-US"/>
          </a:p>
        </p:txBody>
      </p:sp>
    </p:spTree>
    <p:extLst>
      <p:ext uri="{BB962C8B-B14F-4D97-AF65-F5344CB8AC3E}">
        <p14:creationId xmlns:p14="http://schemas.microsoft.com/office/powerpoint/2010/main" val="36271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1</a:t>
            </a:fld>
            <a:endParaRPr lang="en-US"/>
          </a:p>
        </p:txBody>
      </p:sp>
    </p:spTree>
    <p:extLst>
      <p:ext uri="{BB962C8B-B14F-4D97-AF65-F5344CB8AC3E}">
        <p14:creationId xmlns:p14="http://schemas.microsoft.com/office/powerpoint/2010/main" val="191087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34</a:t>
            </a:fld>
            <a:endParaRPr lang="en-US"/>
          </a:p>
        </p:txBody>
      </p:sp>
    </p:spTree>
    <p:extLst>
      <p:ext uri="{BB962C8B-B14F-4D97-AF65-F5344CB8AC3E}">
        <p14:creationId xmlns:p14="http://schemas.microsoft.com/office/powerpoint/2010/main" val="145329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19</a:t>
            </a:fld>
            <a:endParaRPr lang="en-US"/>
          </a:p>
        </p:txBody>
      </p:sp>
    </p:spTree>
    <p:extLst>
      <p:ext uri="{BB962C8B-B14F-4D97-AF65-F5344CB8AC3E}">
        <p14:creationId xmlns:p14="http://schemas.microsoft.com/office/powerpoint/2010/main" val="75385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20</a:t>
            </a:fld>
            <a:endParaRPr lang="en-US"/>
          </a:p>
        </p:txBody>
      </p:sp>
    </p:spTree>
    <p:extLst>
      <p:ext uri="{BB962C8B-B14F-4D97-AF65-F5344CB8AC3E}">
        <p14:creationId xmlns:p14="http://schemas.microsoft.com/office/powerpoint/2010/main" val="289785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21</a:t>
            </a:fld>
            <a:endParaRPr lang="en-US"/>
          </a:p>
        </p:txBody>
      </p:sp>
    </p:spTree>
    <p:extLst>
      <p:ext uri="{BB962C8B-B14F-4D97-AF65-F5344CB8AC3E}">
        <p14:creationId xmlns:p14="http://schemas.microsoft.com/office/powerpoint/2010/main" val="191994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23</a:t>
            </a:fld>
            <a:endParaRPr lang="en-US"/>
          </a:p>
        </p:txBody>
      </p:sp>
    </p:spTree>
    <p:extLst>
      <p:ext uri="{BB962C8B-B14F-4D97-AF65-F5344CB8AC3E}">
        <p14:creationId xmlns:p14="http://schemas.microsoft.com/office/powerpoint/2010/main" val="125610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24</a:t>
            </a:fld>
            <a:endParaRPr lang="en-US"/>
          </a:p>
        </p:txBody>
      </p:sp>
    </p:spTree>
    <p:extLst>
      <p:ext uri="{BB962C8B-B14F-4D97-AF65-F5344CB8AC3E}">
        <p14:creationId xmlns:p14="http://schemas.microsoft.com/office/powerpoint/2010/main" val="427471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25</a:t>
            </a:fld>
            <a:endParaRPr lang="en-US"/>
          </a:p>
        </p:txBody>
      </p:sp>
    </p:spTree>
    <p:extLst>
      <p:ext uri="{BB962C8B-B14F-4D97-AF65-F5344CB8AC3E}">
        <p14:creationId xmlns:p14="http://schemas.microsoft.com/office/powerpoint/2010/main" val="254629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32</a:t>
            </a:fld>
            <a:endParaRPr lang="en-US"/>
          </a:p>
        </p:txBody>
      </p:sp>
    </p:spTree>
    <p:extLst>
      <p:ext uri="{BB962C8B-B14F-4D97-AF65-F5344CB8AC3E}">
        <p14:creationId xmlns:p14="http://schemas.microsoft.com/office/powerpoint/2010/main" val="398893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33</a:t>
            </a:fld>
            <a:endParaRPr lang="en-US"/>
          </a:p>
        </p:txBody>
      </p:sp>
    </p:spTree>
    <p:extLst>
      <p:ext uri="{BB962C8B-B14F-4D97-AF65-F5344CB8AC3E}">
        <p14:creationId xmlns:p14="http://schemas.microsoft.com/office/powerpoint/2010/main" val="1942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52E6-B651-269B-6E5F-69C66D84A7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12245F-B362-0807-1F30-A2C30BAD9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A4480A-51AE-255D-B92C-08CFA3C6795A}"/>
              </a:ext>
            </a:extLst>
          </p:cNvPr>
          <p:cNvSpPr>
            <a:spLocks noGrp="1"/>
          </p:cNvSpPr>
          <p:nvPr>
            <p:ph type="dt" sz="half" idx="10"/>
          </p:nvPr>
        </p:nvSpPr>
        <p:spPr/>
        <p:txBody>
          <a:bodyPr/>
          <a:lstStyle/>
          <a:p>
            <a:fld id="{91F9259A-1FE3-4FF9-8A07-BDD8177164ED}" type="datetime4">
              <a:rPr lang="en-US" smtClean="0"/>
              <a:t>June 10, 2024</a:t>
            </a:fld>
            <a:endParaRPr lang="en-US"/>
          </a:p>
        </p:txBody>
      </p:sp>
      <p:sp>
        <p:nvSpPr>
          <p:cNvPr id="5" name="Footer Placeholder 4">
            <a:extLst>
              <a:ext uri="{FF2B5EF4-FFF2-40B4-BE49-F238E27FC236}">
                <a16:creationId xmlns:a16="http://schemas.microsoft.com/office/drawing/2014/main" id="{9EAC8257-6023-7145-C5A7-B3BCCE20C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AB847-1D1F-2B2A-D395-42580B08D52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2927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1721-5980-EAA3-86CC-E84CF4BBFB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493EA2-FDB6-A029-370B-D60367CC018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6B2FAA-FFDA-7494-4B88-9F37216EF6F6}"/>
              </a:ext>
            </a:extLst>
          </p:cNvPr>
          <p:cNvSpPr>
            <a:spLocks noGrp="1"/>
          </p:cNvSpPr>
          <p:nvPr>
            <p:ph type="dt" sz="half" idx="10"/>
          </p:nvPr>
        </p:nvSpPr>
        <p:spPr/>
        <p:txBody>
          <a:bodyPr/>
          <a:lstStyle/>
          <a:p>
            <a:fld id="{E5CC3C8F-D4A7-4EAD-92AD-82C91CB8BB85}" type="datetime4">
              <a:rPr lang="en-US" smtClean="0"/>
              <a:t>June 10, 2024</a:t>
            </a:fld>
            <a:endParaRPr lang="en-US"/>
          </a:p>
        </p:txBody>
      </p:sp>
      <p:sp>
        <p:nvSpPr>
          <p:cNvPr id="5" name="Footer Placeholder 4">
            <a:extLst>
              <a:ext uri="{FF2B5EF4-FFF2-40B4-BE49-F238E27FC236}">
                <a16:creationId xmlns:a16="http://schemas.microsoft.com/office/drawing/2014/main" id="{7A5217B9-C887-7023-CB05-5548FBF6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511F4-11A0-D488-5535-77E8AC0C67E6}"/>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476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CBA94-62F5-A4C5-EF59-1565E27C6A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68B45E-309C-0AB7-B89E-B945A83FE7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555B6-3AE6-14FE-42B9-0F10148184CD}"/>
              </a:ext>
            </a:extLst>
          </p:cNvPr>
          <p:cNvSpPr>
            <a:spLocks noGrp="1"/>
          </p:cNvSpPr>
          <p:nvPr>
            <p:ph type="dt" sz="half" idx="10"/>
          </p:nvPr>
        </p:nvSpPr>
        <p:spPr/>
        <p:txBody>
          <a:bodyPr/>
          <a:lstStyle/>
          <a:p>
            <a:fld id="{BC011D41-E33C-4BC7-8272-37E8417FD097}" type="datetime4">
              <a:rPr lang="en-US" smtClean="0"/>
              <a:t>June 10, 2024</a:t>
            </a:fld>
            <a:endParaRPr lang="en-US"/>
          </a:p>
        </p:txBody>
      </p:sp>
      <p:sp>
        <p:nvSpPr>
          <p:cNvPr id="5" name="Footer Placeholder 4">
            <a:extLst>
              <a:ext uri="{FF2B5EF4-FFF2-40B4-BE49-F238E27FC236}">
                <a16:creationId xmlns:a16="http://schemas.microsoft.com/office/drawing/2014/main" id="{F787C66D-04FE-B021-71E9-57963B8A7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FF4D-6354-455A-F79F-33958FB73335}"/>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1272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7A85-408C-F6B5-B99F-7EDAC69641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FBE708-E34D-8952-19E8-BF6CDFA3F8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3CAE0-84C3-2D17-FCB5-6AB0D587CAA6}"/>
              </a:ext>
            </a:extLst>
          </p:cNvPr>
          <p:cNvSpPr>
            <a:spLocks noGrp="1"/>
          </p:cNvSpPr>
          <p:nvPr>
            <p:ph type="dt" sz="half" idx="10"/>
          </p:nvPr>
        </p:nvSpPr>
        <p:spPr/>
        <p:txBody>
          <a:bodyPr/>
          <a:lstStyle/>
          <a:p>
            <a:fld id="{5D340FED-6E95-4177-A7EF-CD303B9E611D}" type="datetime4">
              <a:rPr lang="en-US" smtClean="0"/>
              <a:t>June 10, 2024</a:t>
            </a:fld>
            <a:endParaRPr lang="en-US"/>
          </a:p>
        </p:txBody>
      </p:sp>
      <p:sp>
        <p:nvSpPr>
          <p:cNvPr id="5" name="Footer Placeholder 4">
            <a:extLst>
              <a:ext uri="{FF2B5EF4-FFF2-40B4-BE49-F238E27FC236}">
                <a16:creationId xmlns:a16="http://schemas.microsoft.com/office/drawing/2014/main" id="{F14945EE-1102-32C6-6015-7ECB698661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E894DA-5FB6-C5D5-8933-57C075A9F26A}"/>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0511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E3AE-1E92-E9E6-057D-161AE9FB85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3006E51-A498-8F38-392E-11AABDE5ED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B31485-47AF-9FA1-7634-BECA7B19411C}"/>
              </a:ext>
            </a:extLst>
          </p:cNvPr>
          <p:cNvSpPr>
            <a:spLocks noGrp="1"/>
          </p:cNvSpPr>
          <p:nvPr>
            <p:ph type="dt" sz="half" idx="10"/>
          </p:nvPr>
        </p:nvSpPr>
        <p:spPr/>
        <p:txBody>
          <a:bodyPr/>
          <a:lstStyle/>
          <a:p>
            <a:fld id="{477962CB-39AD-45A9-800F-54DAB53D6021}" type="datetime4">
              <a:rPr lang="en-US" smtClean="0"/>
              <a:t>June 10, 2024</a:t>
            </a:fld>
            <a:endParaRPr lang="en-US"/>
          </a:p>
        </p:txBody>
      </p:sp>
      <p:sp>
        <p:nvSpPr>
          <p:cNvPr id="5" name="Footer Placeholder 4">
            <a:extLst>
              <a:ext uri="{FF2B5EF4-FFF2-40B4-BE49-F238E27FC236}">
                <a16:creationId xmlns:a16="http://schemas.microsoft.com/office/drawing/2014/main" id="{DCE58BE6-55DF-2759-78E2-8045C7E0F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B8E90-EF75-28C8-168D-A48398FE9038}"/>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994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DDF0-F45D-4CB6-5444-1A7FD1A19E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304E48-18A6-6770-2068-1D32A4D905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210479-31BB-D0AD-A8EF-A2779C6B89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E37317-754D-3707-D9C2-9CCF4113EF7E}"/>
              </a:ext>
            </a:extLst>
          </p:cNvPr>
          <p:cNvSpPr>
            <a:spLocks noGrp="1"/>
          </p:cNvSpPr>
          <p:nvPr>
            <p:ph type="dt" sz="half" idx="10"/>
          </p:nvPr>
        </p:nvSpPr>
        <p:spPr/>
        <p:txBody>
          <a:bodyPr/>
          <a:lstStyle/>
          <a:p>
            <a:fld id="{2DEDF93D-55AB-4606-B9D7-742F1FC51983}" type="datetime4">
              <a:rPr lang="en-US" smtClean="0"/>
              <a:t>June 10, 2024</a:t>
            </a:fld>
            <a:endParaRPr lang="en-US" dirty="0"/>
          </a:p>
        </p:txBody>
      </p:sp>
      <p:sp>
        <p:nvSpPr>
          <p:cNvPr id="6" name="Footer Placeholder 5">
            <a:extLst>
              <a:ext uri="{FF2B5EF4-FFF2-40B4-BE49-F238E27FC236}">
                <a16:creationId xmlns:a16="http://schemas.microsoft.com/office/drawing/2014/main" id="{2FA7595C-B40C-9474-FDA3-BBA8166350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E732FB-121B-4173-CD0C-3CE4AD9A29BE}"/>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823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6576-1492-D270-5810-613EFA79BD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F2353C-E4EA-EA6E-CC3A-BB60DD871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AA7A4E-FE25-FEA7-F4FF-3D55772404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BC54149-3FFD-8AC7-CD69-536915901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9C301DD-6017-B3AB-61E2-E3B881F921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145E693-9397-EC3A-8DB8-1F5AC3CFDDFB}"/>
              </a:ext>
            </a:extLst>
          </p:cNvPr>
          <p:cNvSpPr>
            <a:spLocks noGrp="1"/>
          </p:cNvSpPr>
          <p:nvPr>
            <p:ph type="dt" sz="half" idx="10"/>
          </p:nvPr>
        </p:nvSpPr>
        <p:spPr/>
        <p:txBody>
          <a:bodyPr/>
          <a:lstStyle/>
          <a:p>
            <a:fld id="{DDF2841D-FB5C-47AB-B2FF-32E855C1EA71}" type="datetime4">
              <a:rPr lang="en-US" smtClean="0"/>
              <a:t>June 10, 2024</a:t>
            </a:fld>
            <a:endParaRPr lang="en-US"/>
          </a:p>
        </p:txBody>
      </p:sp>
      <p:sp>
        <p:nvSpPr>
          <p:cNvPr id="8" name="Footer Placeholder 7">
            <a:extLst>
              <a:ext uri="{FF2B5EF4-FFF2-40B4-BE49-F238E27FC236}">
                <a16:creationId xmlns:a16="http://schemas.microsoft.com/office/drawing/2014/main" id="{4CD33E11-7AF2-4519-0EBB-89E54EC8B7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FFDB5B-1689-ED2C-3AF1-27EB8979B34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4225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7E83-9207-6214-1440-34F56A4C73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CB1BFA2-E5E1-6D25-B655-05C488F82F4E}"/>
              </a:ext>
            </a:extLst>
          </p:cNvPr>
          <p:cNvSpPr>
            <a:spLocks noGrp="1"/>
          </p:cNvSpPr>
          <p:nvPr>
            <p:ph type="dt" sz="half" idx="10"/>
          </p:nvPr>
        </p:nvSpPr>
        <p:spPr/>
        <p:txBody>
          <a:bodyPr/>
          <a:lstStyle/>
          <a:p>
            <a:fld id="{118537E9-D174-424D-BEE8-AFC4CA5F9F97}" type="datetime4">
              <a:rPr lang="en-US" smtClean="0"/>
              <a:t>June 10, 2024</a:t>
            </a:fld>
            <a:endParaRPr lang="en-US"/>
          </a:p>
        </p:txBody>
      </p:sp>
      <p:sp>
        <p:nvSpPr>
          <p:cNvPr id="4" name="Footer Placeholder 3">
            <a:extLst>
              <a:ext uri="{FF2B5EF4-FFF2-40B4-BE49-F238E27FC236}">
                <a16:creationId xmlns:a16="http://schemas.microsoft.com/office/drawing/2014/main" id="{63EF14C8-CAAD-AC56-D502-8F479AFC5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BAA4B-C4DC-B9D4-C7EF-97EF94250DE6}"/>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7787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2E162-B86E-1953-57E2-C7A543A342A8}"/>
              </a:ext>
            </a:extLst>
          </p:cNvPr>
          <p:cNvSpPr>
            <a:spLocks noGrp="1"/>
          </p:cNvSpPr>
          <p:nvPr>
            <p:ph type="dt" sz="half" idx="10"/>
          </p:nvPr>
        </p:nvSpPr>
        <p:spPr/>
        <p:txBody>
          <a:bodyPr/>
          <a:lstStyle/>
          <a:p>
            <a:fld id="{1C7A44C0-F7AC-49C2-8289-1E7A86D9FB50}" type="datetime4">
              <a:rPr lang="en-US" smtClean="0"/>
              <a:t>June 10, 2024</a:t>
            </a:fld>
            <a:endParaRPr lang="en-US"/>
          </a:p>
        </p:txBody>
      </p:sp>
      <p:sp>
        <p:nvSpPr>
          <p:cNvPr id="3" name="Footer Placeholder 2">
            <a:extLst>
              <a:ext uri="{FF2B5EF4-FFF2-40B4-BE49-F238E27FC236}">
                <a16:creationId xmlns:a16="http://schemas.microsoft.com/office/drawing/2014/main" id="{E4DEB303-A92F-55A0-AB5C-A9D4F2F7A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8FB95E-258D-4ECF-BB10-BF017E18CD15}"/>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225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905E-182F-1C69-E1A6-48DE62AA6F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FA0149-36A9-7152-18C2-66FE53F7B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14C3CB-2264-C3DF-F715-F8915F928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ED86A7-7837-7B87-4C26-D570A9130613}"/>
              </a:ext>
            </a:extLst>
          </p:cNvPr>
          <p:cNvSpPr>
            <a:spLocks noGrp="1"/>
          </p:cNvSpPr>
          <p:nvPr>
            <p:ph type="dt" sz="half" idx="10"/>
          </p:nvPr>
        </p:nvSpPr>
        <p:spPr/>
        <p:txBody>
          <a:bodyPr/>
          <a:lstStyle/>
          <a:p>
            <a:fld id="{73BB84BC-6E78-40D1-8831-40AB1F596614}" type="datetime4">
              <a:rPr lang="en-US" smtClean="0"/>
              <a:t>June 10, 2024</a:t>
            </a:fld>
            <a:endParaRPr lang="en-US"/>
          </a:p>
        </p:txBody>
      </p:sp>
      <p:sp>
        <p:nvSpPr>
          <p:cNvPr id="6" name="Footer Placeholder 5">
            <a:extLst>
              <a:ext uri="{FF2B5EF4-FFF2-40B4-BE49-F238E27FC236}">
                <a16:creationId xmlns:a16="http://schemas.microsoft.com/office/drawing/2014/main" id="{289E1E3B-14C2-BF48-A83E-A9A94C34C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B051E-6484-7F29-937D-0CAB4A75F1CC}"/>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9183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2A2-8168-2FA6-1CAF-EE920DF295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8FD907-79D0-30F6-44D9-E94575D64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EA090-A74E-0445-26CC-35B1DA37E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67E94E-9400-4C57-5A05-20021FFDD8CE}"/>
              </a:ext>
            </a:extLst>
          </p:cNvPr>
          <p:cNvSpPr>
            <a:spLocks noGrp="1"/>
          </p:cNvSpPr>
          <p:nvPr>
            <p:ph type="dt" sz="half" idx="10"/>
          </p:nvPr>
        </p:nvSpPr>
        <p:spPr/>
        <p:txBody>
          <a:bodyPr/>
          <a:lstStyle/>
          <a:p>
            <a:fld id="{ADFA080F-3961-4D42-BEDE-84A1FED032F1}" type="datetime4">
              <a:rPr lang="en-US" smtClean="0"/>
              <a:t>June 10, 2024</a:t>
            </a:fld>
            <a:endParaRPr lang="en-US"/>
          </a:p>
        </p:txBody>
      </p:sp>
      <p:sp>
        <p:nvSpPr>
          <p:cNvPr id="6" name="Footer Placeholder 5">
            <a:extLst>
              <a:ext uri="{FF2B5EF4-FFF2-40B4-BE49-F238E27FC236}">
                <a16:creationId xmlns:a16="http://schemas.microsoft.com/office/drawing/2014/main" id="{55ADF715-6419-F1CA-4028-7DD8F95F3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FEB25-298B-66B7-4B73-5A8B8DA9981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0331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D16A8-3E94-2518-ECB7-3159CEBB7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2F4AC6-BF62-2859-C142-924DC7F63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B4E9F0-8272-CE03-BFA2-B53AF59B3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3960BD-7AC1-4217-9611-AAA56D3EE38F}" type="datetime4">
              <a:rPr lang="en-US" smtClean="0"/>
              <a:pPr/>
              <a:t>June 10, 2024</a:t>
            </a:fld>
            <a:endParaRPr lang="en-US" dirty="0">
              <a:latin typeface="+mn-lt"/>
            </a:endParaRPr>
          </a:p>
        </p:txBody>
      </p:sp>
      <p:sp>
        <p:nvSpPr>
          <p:cNvPr id="5" name="Footer Placeholder 4">
            <a:extLst>
              <a:ext uri="{FF2B5EF4-FFF2-40B4-BE49-F238E27FC236}">
                <a16:creationId xmlns:a16="http://schemas.microsoft.com/office/drawing/2014/main" id="{97000257-1E91-54F2-0AC1-ADD7D251F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latin typeface="+mn-lt"/>
            </a:endParaRPr>
          </a:p>
        </p:txBody>
      </p:sp>
      <p:sp>
        <p:nvSpPr>
          <p:cNvPr id="6" name="Slide Number Placeholder 5">
            <a:extLst>
              <a:ext uri="{FF2B5EF4-FFF2-40B4-BE49-F238E27FC236}">
                <a16:creationId xmlns:a16="http://schemas.microsoft.com/office/drawing/2014/main" id="{0AC743D0-3499-4966-8CA2-526C6DBA2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0023421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3.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3.wdp"/></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14/relationships/chartEx" Target="../charts/chartEx1.xml"/><Relationship Id="rId4" Type="http://schemas.microsoft.com/office/2007/relationships/hdphoto" Target="../media/hdphoto13.wdp"/></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arget="../media/image7.png" Type="http://schemas.openxmlformats.org/officeDocument/2006/relationships/image"/><Relationship Id="rId2" Target="../notesSlides/notesSlide5.xml" Type="http://schemas.openxmlformats.org/officeDocument/2006/relationships/notesSlide"/><Relationship Id="rId1" Target="../slideLayouts/slideLayout7.xml" Type="http://schemas.openxmlformats.org/officeDocument/2006/relationships/slideLayout"/><Relationship Id="rId5" Target="../media/image15.jpeg" Type="http://schemas.openxmlformats.org/officeDocument/2006/relationships/image"/><Relationship Id="rId4" Target="../media/hdphoto13.wdp" Type="http://schemas.microsoft.com/office/2007/relationships/hdphoto"/></Relationships>
</file>

<file path=ppt/slides/_rels/slide24.xml.rels><?xml version="1.0" encoding="UTF-8" standalone="yes" ?><Relationships xmlns="http://schemas.openxmlformats.org/package/2006/relationships"><Relationship Id="rId3" Target="../media/image7.png" Type="http://schemas.openxmlformats.org/officeDocument/2006/relationships/image"/><Relationship Id="rId2" Target="../notesSlides/notesSlide6.xml" Type="http://schemas.openxmlformats.org/officeDocument/2006/relationships/notesSlide"/><Relationship Id="rId1" Target="../slideLayouts/slideLayout7.xml" Type="http://schemas.openxmlformats.org/officeDocument/2006/relationships/slideLayout"/><Relationship Id="rId5" Target="../media/image15.jpeg" Type="http://schemas.openxmlformats.org/officeDocument/2006/relationships/image"/><Relationship Id="rId4" Target="../media/hdphoto13.wdp" Type="http://schemas.microsoft.com/office/2007/relationships/hdphoto"/></Relationships>
</file>

<file path=ppt/slides/_rels/slide25.xml.rels><?xml version="1.0" encoding="UTF-8" standalone="yes" ?><Relationships xmlns="http://schemas.openxmlformats.org/package/2006/relationships"><Relationship Id="rId3" Target="../media/image7.png" Type="http://schemas.openxmlformats.org/officeDocument/2006/relationships/image"/><Relationship Id="rId2" Target="../notesSlides/notesSlide7.xml" Type="http://schemas.openxmlformats.org/officeDocument/2006/relationships/notesSlide"/><Relationship Id="rId1" Target="../slideLayouts/slideLayout7.xml" Type="http://schemas.openxmlformats.org/officeDocument/2006/relationships/slideLayout"/><Relationship Id="rId5" Target="../media/image15.jpeg" Type="http://schemas.openxmlformats.org/officeDocument/2006/relationships/image"/><Relationship Id="rId4" Target="../media/hdphoto13.wdp" Type="http://schemas.microsoft.com/office/2007/relationships/hdphoto"/></Relationships>
</file>

<file path=ppt/slides/_rels/slide26.xml.rels><?xml version="1.0" encoding="UTF-8" standalone="yes" ?><Relationships xmlns="http://schemas.openxmlformats.org/package/2006/relationships"><Relationship Id="rId3" Target="../media/image17.jpeg" Type="http://schemas.openxmlformats.org/officeDocument/2006/relationships/image"/><Relationship Id="rId7" Target="../media/image21.jpeg" Type="http://schemas.openxmlformats.org/officeDocument/2006/relationships/image"/><Relationship Id="rId2" Target="../media/image16.jpeg" Type="http://schemas.openxmlformats.org/officeDocument/2006/relationships/image"/><Relationship Id="rId1" Target="../slideLayouts/slideLayout7.xml" Type="http://schemas.openxmlformats.org/officeDocument/2006/relationships/slideLayout"/><Relationship Id="rId6" Target="../media/image20.jpeg" Type="http://schemas.openxmlformats.org/officeDocument/2006/relationships/image"/><Relationship Id="rId5" Target="../media/image19.jpeg" Type="http://schemas.openxmlformats.org/officeDocument/2006/relationships/image"/><Relationship Id="rId4" Target="../media/image18.jpeg" Type="http://schemas.openxmlformats.org/officeDocument/2006/relationships/image"/></Relationships>
</file>

<file path=ppt/slides/_rels/slide2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22.jpg"/><Relationship Id="rId10" Type="http://schemas.microsoft.com/office/2007/relationships/diagramDrawing" Target="../diagrams/drawing1.xml"/><Relationship Id="rId4" Type="http://schemas.microsoft.com/office/2007/relationships/hdphoto" Target="../media/hdphoto13.wdp"/><Relationship Id="rId9" Type="http://schemas.openxmlformats.org/officeDocument/2006/relationships/diagramColors" Target="../diagrams/colors1.xml"/></Relationships>
</file>

<file path=ppt/slides/_rels/slide33.xml.rels><?xml version="1.0" encoding="UTF-8" standalone="yes" ?><Relationships xmlns="http://schemas.openxmlformats.org/package/2006/relationships"><Relationship Id="rId3" Target="../media/image9.jpg" Type="http://schemas.openxmlformats.org/officeDocument/2006/relationships/image"/><Relationship Id="rId2" Target="../notesSlides/notesSlide9.xml" Type="http://schemas.openxmlformats.org/officeDocument/2006/relationships/notesSlide"/><Relationship Id="rId1" Target="../slideLayouts/slideLayout7.xml" Type="http://schemas.openxmlformats.org/officeDocument/2006/relationships/slideLayout"/><Relationship Id="rId4" Target="../media/image29.jpeg" Type="http://schemas.openxmlformats.org/officeDocument/2006/relationships/image"/></Relationships>
</file>

<file path=ppt/slides/_rels/slide3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0.jpg"/><Relationship Id="rId7"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jpg"/><Relationship Id="rId5" Type="http://schemas.openxmlformats.org/officeDocument/2006/relationships/image" Target="../media/image32.jpe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hyperlink" Target="https://www.generallyaboutbooks.com/2019/04/indian-elections-2019.html"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hyperlink" Target="https://www.counterview.net/2020/06/expanding-indian-media-circle-of-those.html" TargetMode="External"/><Relationship Id="rId11" Type="http://schemas.openxmlformats.org/officeDocument/2006/relationships/image" Target="../media/image3.png"/><Relationship Id="rId5" Type="http://schemas.openxmlformats.org/officeDocument/2006/relationships/image" Target="../media/image11.jpg"/><Relationship Id="rId10" Type="http://schemas.openxmlformats.org/officeDocument/2006/relationships/hyperlink" Target="https://creativecommons.org/licenses/by-nc-sa/3.0/" TargetMode="External"/><Relationship Id="rId4" Type="http://schemas.openxmlformats.org/officeDocument/2006/relationships/hyperlink" Target="https://pixabay.com/illustrations/camera-film-video-recording-660090/" TargetMode="External"/><Relationship Id="rId9"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p="http://schemas.openxmlformats.org/presentationml/2006/main" xmlns:a="http://schemas.openxmlformats.org/drawingml/2006/main" xmlns:r="http://schemas.openxmlformats.org/officeDocument/2006/relationships">
  <p:cSld>
    <p:bg>
      <p:bgPr>
        <a:blipFill>
          <a:blip r:embed="rId3"/>
          <a:stretch>
            <a:fillRect/>
          </a:stretch>
        </a:blipFill>
        <a:effectLst/>
      </p:bgPr>
    </p:bg>
    <p:spTree>
      <p:nvGrpSpPr>
        <p:cNvPr id="1" name=""/>
        <p:cNvGrpSpPr/>
        <p:nvPr/>
      </p:nvGrpSpPr>
      <p:grpSpPr>
        <a:xfrm>
          <a:off x="0" y="0"/>
          <a:ext cx="0" cy="0"/>
          <a:chOff x="0" y="0"/>
          <a:chExt cx="0" cy="0"/>
        </a:xfrm>
      </p:grpSpPr>
      <p:pic>
        <p:nvPicPr>
          <p:cNvPr descr="A collage of people&#10;&#10;Description automatically generated" id="7" name="Picture 6">
            <a:extLst>
              <a:ext uri="{FF2B5EF4-FFF2-40B4-BE49-F238E27FC236}">
                <a16:creationId xmlns:a16="http://schemas.microsoft.com/office/drawing/2014/main" id="{7CD37CA8-5833-D68A-A8A1-58F582AF011E}"/>
              </a:ext>
            </a:extLst>
          </p:cNvPr>
          <p:cNvPicPr>
            <a:picLocks noChangeAspect="1"/>
          </p:cNvPicPr>
          <p:nvPr/>
        </p:nvPicPr>
        <p:blipFill rotWithShape="1">
          <a:blip r:embed="rId4">
            <a:alphaModFix amt="85000"/>
            <a:extLst>
              <a:ext uri="{BEBA8EAE-BF5A-486C-A8C5-ECC9F3942E4B}">
                <a14:imgProps xmlns:a14="http://schemas.microsoft.com/office/drawing/2010/main">
                  <a14:imgLayer r:embed="rId5">
                    <a14:imgEffect>
                      <a14:backgroundRemoval b="99718" l="4127" r="93968" t="0">
                        <a14:foregroundMark x1="42556" x2="26984" y1="15941" y2="14124"/>
                        <a14:foregroundMark x1="29841" x2="41823" y1="12712" y2="12192"/>
                        <a14:foregroundMark x1="41814" x2="19841" y1="12147" y2="12147"/>
                        <a14:foregroundMark x1="19841" x2="41045" y1="12147" y2="8212"/>
                        <a14:foregroundMark x1="40957" x2="29524" y1="7760" y2="8757"/>
                        <a14:foregroundMark x1="29524" x2="36825" y1="8757" y2="8192"/>
                        <a14:foregroundMark x1="36825" x2="25556" y1="8192" y2="9040"/>
                        <a14:foregroundMark x1="25556" x2="29524" y1="9040" y2="8757"/>
                        <a14:foregroundMark x1="18571" x2="23810" y1="6215" y2="282"/>
                        <a14:foregroundMark x1="23810" x2="35873" y1="282" y2="0"/>
                        <a14:foregroundMark x1="35873" x2="41746" y1="0" y2="0"/>
                        <a14:foregroundMark x1="41746" x2="41993" y1="0" y2="355"/>
                        <a14:foregroundMark x1="66349" x2="64286" y1="8475" y2="23164"/>
                        <a14:foregroundMark x1="64286" x2="64921" y1="23164" y2="30508"/>
                        <a14:foregroundMark x1="20635" x2="14653" y1="39831" y2="35858"/>
                        <a14:foregroundMark x1="4667" x2="4444" y1="66384" y2="68927"/>
                        <a14:foregroundMark x1="4127" x2="5079" y1="67232" y2="99718"/>
                        <a14:foregroundMark x1="4444" x2="11270" y1="99153" y2="99718"/>
                        <a14:foregroundMark x1="11270" x2="29048" y1="99718" y2="99153"/>
                        <a14:foregroundMark x1="29048" x2="36825" y1="99153" y2="99153"/>
                        <a14:foregroundMark x1="36825" x2="77460" y1="99153" y2="97175"/>
                        <a14:foregroundMark x1="77460" x2="91270" y1="97175" y2="98870"/>
                        <a14:foregroundMark x1="91145" x2="91123" y1="32936" y2="21137"/>
                        <a14:foregroundMark x1="91148" x2="91147" y1="34488" y2="33849"/>
                        <a14:foregroundMark x1="91270" x2="91167" y1="98870" y2="44582"/>
                        <a14:foregroundMark x1="73609" x2="70635" y1="6646" y2="0"/>
                        <a14:foregroundMark x1="70635" x2="58095" y1="0" y2="565"/>
                        <a14:foregroundMark x1="58095" x2="54512" y1="565" y2="8005"/>
                        <a14:foregroundMark x1="53969" x2="53657" y1="10618" y2="12727"/>
                        <a14:foregroundMark x1="53050" x2="52821" y1="73013" y2="75577"/>
                        <a14:foregroundMark x1="54515" x2="54053" y1="56605" y2="61784"/>
                        <a14:foregroundMark x1="91483" x2="92063" y1="21503" y2="23164"/>
                        <a14:foregroundMark x1="91268" x2="91469" y1="20884" y2="21461"/>
                        <a14:foregroundMark x1="91710" x2="91672" y1="34958" y2="36217"/>
                        <a14:foregroundMark x1="92063" x2="91736" y1="23164" y2="34100"/>
                        <a14:foregroundMark x1="92193" x2="93968" y1="45030" y2="46610"/>
                        <a14:foregroundMark x1="42857" x2="46190" y1="282" y2="8475"/>
                        <a14:foregroundMark x1="46190" x2="46594" y1="8475" y2="25703"/>
                        <a14:foregroundMark x1="45714" x2="46508" y1="6780" y2="7627"/>
                        <a14:foregroundMark x1="46032" x2="46508" y1="5367" y2="16667"/>
                        <a14:foregroundMark x1="46508" x2="46508" y1="16667" y2="5932"/>
                        <a14:foregroundMark x1="53016" x2="53232" y1="19774" y2="22622"/>
                        <a14:foregroundMark x1="53211" x2="53181" y1="22034" y2="22654"/>
                        <a14:foregroundMark x1="53333" x2="53232" y1="19492" y2="21589"/>
                        <a14:foregroundMark x1="7668" x2="6349" y1="41243" y2="54802"/>
                        <a14:foregroundMark x1="7708" x2="7668" y1="40834" y2="41243"/>
                        <a14:foregroundMark x1="9678" x2="11429" y1="38162" y2="36158"/>
                        <a14:foregroundMark x1="54286" x2="53050" y1="56780" y2="61650"/>
                        <a14:foregroundMark x1="52420" x2="52540" y1="72929" y2="75424"/>
                        <a14:foregroundMark x1="52540" x2="52381" y1="75424" y2="75141"/>
                        <a14:foregroundMark x1="46508" x2="46984" y1="46610" y2="46610"/>
                        <a14:foregroundMark x1="46349" x2="46831" y1="44915" y2="51130"/>
                        <a14:foregroundMark x1="56181" x2="56118" y1="51130" y2="51609"/>
                        <a14:foregroundMark x1="56256" x2="56219" y1="50565" y2="50847"/>
                        <a14:foregroundMark x1="56667" x2="56256" y1="47458" y2="50565"/>
                        <a14:backgroundMark x1="46667" x2="46667" y1="30684" y2="41525"/>
                        <a14:backgroundMark x1="46667" x2="51905" y1="41525" y2="38983"/>
                        <a14:backgroundMark x1="51905" x2="52202" y1="38983" y2="35190"/>
                        <a14:backgroundMark x1="51906" x2="50476" y1="19274" y2="7910"/>
                        <a14:backgroundMark x1="48134" x2="46508" y1="3908" y2="1130"/>
                        <a14:backgroundMark x1="48720" x2="48342" y1="4909" y2="4264"/>
                        <a14:backgroundMark x1="50476" x2="48774" y1="7910" y2="5002"/>
                        <a14:backgroundMark x1="47370" x2="46984" y1="53013" y2="77966"/>
                        <a14:backgroundMark x1="46984" x2="52063" y1="77966" y2="84181"/>
                        <a14:backgroundMark x1="52063" x2="52276" y1="84181" y2="75464"/>
                        <a14:backgroundMark x1="56515" x2="56825" y1="47395" y2="46045"/>
                        <a14:backgroundMark x1="54347" x2="55451" y1="56826" y2="52021"/>
                        <a14:backgroundMark x1="56825" x2="56032" y1="46045" y2="36158"/>
                        <a14:backgroundMark x1="53680" x2="50476" y1="38071" y2="40678"/>
                        <a14:backgroundMark x1="50476" x2="48659" y1="40678" y2="44352"/>
                        <a14:backgroundMark x1="54762" x2="54170" y1="40113" y2="46431"/>
                        <a14:backgroundMark x1="53810" x2="54603" y1="50282" y2="40113"/>
                        <a14:backgroundMark x1="54603" x2="54127" y1="40113" y2="41243"/>
                        <a14:backgroundMark x1="53296" x2="53492" y1="19486" y2="15537"/>
                        <a14:backgroundMark x1="53492" x2="53185" y1="15537" y2="19469"/>
                        <a14:backgroundMark x1="52381" x2="53651" y1="16949" y2="12147"/>
                        <a14:backgroundMark x1="12857" x2="12063" y1="32768" y2="33743"/>
                        <a14:backgroundMark x1="5547" x2="5079" y1="54558" y2="57345"/>
                        <a14:backgroundMark x1="5079" x2="6349" y1="57345" y2="56780"/>
                        <a14:backgroundMark x1="5079" x2="5079" y1="60169" y2="66384"/>
                        <a14:backgroundMark x1="75238" x2="80794" y1="11017" y2="10734"/>
                        <a14:backgroundMark x1="80794" x2="86667" y1="10734" y2="11299"/>
                        <a14:backgroundMark x1="86667" x2="90794" y1="11299" y2="18079"/>
                        <a14:backgroundMark x1="90794" x2="88571" y1="18079" y2="7345"/>
                        <a14:backgroundMark x1="88571" x2="76825" y1="7345" y2="7062"/>
                        <a14:backgroundMark x1="76825" x2="75238" y1="7062" y2="10734"/>
                        <a14:backgroundMark x1="90159" x2="92063" y1="17232" y2="19492"/>
                        <a14:backgroundMark x1="92063" x2="91746" y1="34746" y2="35028"/>
                        <a14:backgroundMark x1="91270" x2="90635" y1="36441" y2="40678"/>
                        <a14:backgroundMark x1="91746" x2="91587" y1="40113" y2="37006"/>
                        <a14:backgroundMark x1="91270" x2="90635" y1="42373" y2="41525"/>
                        <a14:backgroundMark x1="90794" x2="91111" y1="42373" y2="42090"/>
                        <a14:backgroundMark x1="91270" x2="92063" y1="42090" y2="42938"/>
                        <a14:backgroundMark x1="54902" x2="55238" y1="51796" y2="52542"/>
                        <a14:backgroundMark x1="54910" x2="53968" y1="51799" y2="53955"/>
                        <a14:backgroundMark x1="91429" x2="91905" y1="37006" y2="40395"/>
                        <a14:backgroundMark x1="91905" x2="91429" y1="36441" y2="37853"/>
                        <a14:backgroundMark x1="91746" x2="91111" y1="36158" y2="36158"/>
                        <a14:backgroundMark x1="91587" x2="91746" y1="37288" y2="35876"/>
                        <a14:backgroundMark x1="91111" x2="91429" y1="42090" y2="40678"/>
                        <a14:backgroundMark x1="91587" x2="90952" y1="42373" y2="40960"/>
                        <a14:backgroundMark x1="91746" x2="91905" y1="38701" y2="41808"/>
                        <a14:backgroundMark x1="91905" x2="91905" y1="41525" y2="41525"/>
                        <a14:backgroundMark x1="91746" x2="91746" y1="36158" y2="35876"/>
                        <a14:backgroundMark x1="18254" x2="18571" y1="7627" y2="5932"/>
                        <a14:backgroundMark x1="53333" x2="53492" y1="12994" y2="13559"/>
                        <a14:backgroundMark x1="52857" x2="53016" y1="14407" y2="15537"/>
                        <a14:backgroundMark x1="53175" x2="53333" y1="13842" y2="14972"/>
                        <a14:backgroundMark x1="53333" x2="53810" y1="12994" y2="11017"/>
                        <a14:backgroundMark x1="77778" x2="76032" y1="13842" y2="19774"/>
                        <a14:backgroundMark x1="91746" x2="91905" y1="36158" y2="33616"/>
                        <a14:backgroundMark x1="51905" x2="53016" y1="77684" y2="78249"/>
                        <a14:backgroundMark x1="46349" x2="46825" y1="26836" y2="25424"/>
                        <a14:backgroundMark x1="46667" x2="45556" y1="27401" y2="31073"/>
                        <a14:backgroundMark x1="46190" x2="46190" y1="27684" y2="27684"/>
                        <a14:backgroundMark x1="46349" x2="46190" y1="26836" y2="26836"/>
                        <a14:backgroundMark x1="46349" x2="46349" y1="26836" y2="26836"/>
                        <a14:backgroundMark x1="46349" x2="46190" y1="26271" y2="28249"/>
                        <a14:backgroundMark x1="51905" x2="53810" y1="23446" y2="32768"/>
                        <a14:backgroundMark x1="53810" x2="55873" y1="32768" y2="36158"/>
                        <a14:backgroundMark x1="52857" x2="52857" y1="20056" y2="19492"/>
                        <a14:backgroundMark x1="46508" x2="47460" y1="53390" y2="51695"/>
                        <a14:backgroundMark x1="46825" x2="46825" y1="51695" y2="51695"/>
                        <a14:backgroundMark x1="46984" x2="46984" y1="51130" y2="51130"/>
                        <a14:backgroundMark x1="46984" x2="47460" y1="50565" y2="50565"/>
                        <a14:backgroundMark x1="55714" x2="55714" y1="50565" y2="50565"/>
                        <a14:backgroundMark x1="55556" x2="55873" y1="50565" y2="50282"/>
                        <a14:backgroundMark x1="55714" x2="56190" y1="50565" y2="50282"/>
                        <a14:backgroundMark x1="55556" x2="55556" y1="50847" y2="51130"/>
                        <a14:backgroundMark x1="56032" x2="56032" y1="51412" y2="51130"/>
                        <a14:backgroundMark x1="56349" x2="56190" y1="52825" y2="50847"/>
                        <a14:backgroundMark x1="55873" x2="55714" y1="51412" y2="52260"/>
                        <a14:backgroundMark x1="52540" x2="52063" y1="61582" y2="72881"/>
                        <a14:backgroundMark x1="6032" x2="7460" y1="41525" y2="41525"/>
                        <a14:backgroundMark x1="7460" x2="7460" y1="41243" y2="41243"/>
                        <a14:backgroundMark x1="7143" x2="7143" y1="40678" y2="40678"/>
                        <a14:backgroundMark x1="7143" x2="7460" y1="40395" y2="40960"/>
                      </a14:backgroundRemoval>
                    </a14:imgEffect>
                  </a14:imgLayer>
                </a14:imgProps>
              </a:ext>
            </a:extLst>
          </a:blip>
          <a:srcRect b="183" l="19" r="97" t="-81"/>
          <a:stretch/>
        </p:blipFill>
        <p:spPr>
          <a:xfrm>
            <a:off x="4230029" y="1"/>
            <a:ext cx="7716644" cy="6858000"/>
          </a:xfrm>
          <a:prstGeom prst="rect">
            <a:avLst/>
          </a:prstGeom>
          <a:ln>
            <a:noFill/>
          </a:ln>
        </p:spPr>
      </p:pic>
      <p:pic>
        <p:nvPicPr>
          <p:cNvPr descr="A logo with a circle and a letter&#10;&#10;Description automatically generated" id="29" name="Picture 28">
            <a:extLst>
              <a:ext uri="{FF2B5EF4-FFF2-40B4-BE49-F238E27FC236}">
                <a16:creationId xmlns:a16="http://schemas.microsoft.com/office/drawing/2014/main" id="{2CF6AA6B-24CD-A2AA-7172-8FCF2595FDF1}"/>
              </a:ext>
            </a:extLst>
          </p:cNvPr>
          <p:cNvPicPr>
            <a:picLocks noChangeAspect="1"/>
          </p:cNvPicPr>
          <p:nvPr/>
        </p:nvPicPr>
        <p:blipFill>
          <a:blip r:embed="rId6"/>
          <a:stretch>
            <a:fillRect/>
          </a:stretch>
        </p:blipFill>
        <p:spPr>
          <a:xfrm>
            <a:off x="11385446" y="-65706"/>
            <a:ext cx="750217" cy="703429"/>
          </a:xfrm>
          <a:prstGeom prst="rect">
            <a:avLst/>
          </a:prstGeom>
        </p:spPr>
      </p:pic>
      <p:sp>
        <p:nvSpPr>
          <p:cNvPr id="34" name="TextBox 33">
            <a:extLst>
              <a:ext uri="{FF2B5EF4-FFF2-40B4-BE49-F238E27FC236}">
                <a16:creationId xmlns:a16="http://schemas.microsoft.com/office/drawing/2014/main" id="{7A7314CE-637C-8281-C4B5-BBD918403368}"/>
              </a:ext>
            </a:extLst>
          </p:cNvPr>
          <p:cNvSpPr txBox="1"/>
          <p:nvPr/>
        </p:nvSpPr>
        <p:spPr>
          <a:xfrm>
            <a:off x="10338641" y="233735"/>
            <a:ext cx="1394121" cy="276999"/>
          </a:xfrm>
          <a:prstGeom prst="rect">
            <a:avLst/>
          </a:prstGeom>
          <a:noFill/>
        </p:spPr>
        <p:txBody>
          <a:bodyPr rtlCol="0" wrap="square">
            <a:spAutoFit/>
          </a:bodyPr>
          <a:lstStyle/>
          <a:p>
            <a:pPr algn="ctr"/>
            <a:r>
              <a:rPr b="1" dirty="0" lang="en-US" sz="1200">
                <a:solidFill>
                  <a:schemeClr val="tx1">
                    <a:lumMod val="85000"/>
                    <a:lumOff val="15000"/>
                  </a:schemeClr>
                </a:solidFill>
                <a:latin charset="0" panose="020F0502020204030204" pitchFamily="34" typeface="Abadi"/>
              </a:rPr>
              <a:t>ATLIQ MEDIA</a:t>
            </a:r>
          </a:p>
        </p:txBody>
      </p:sp>
      <p:pic>
        <p:nvPicPr>
          <p:cNvPr descr="A logo with blue text&#10;&#10;Description automatically generated" id="38" name="Picture 37">
            <a:extLst>
              <a:ext uri="{FF2B5EF4-FFF2-40B4-BE49-F238E27FC236}">
                <a16:creationId xmlns:a16="http://schemas.microsoft.com/office/drawing/2014/main" id="{44999371-4099-E0A9-7B23-3B848B6C8B3C}"/>
              </a:ext>
            </a:extLst>
          </p:cNvPr>
          <p:cNvPicPr>
            <a:picLocks noChangeAspect="1"/>
          </p:cNvPicPr>
          <p:nvPr/>
        </p:nvPicPr>
        <p:blipFill>
          <a:blip r:embed="rId7"/>
          <a:stretch>
            <a:fillRect/>
          </a:stretch>
        </p:blipFill>
        <p:spPr>
          <a:xfrm>
            <a:off x="272913" y="236529"/>
            <a:ext cx="577600" cy="577600"/>
          </a:xfrm>
          <a:prstGeom prst="rect">
            <a:avLst/>
          </a:prstGeom>
        </p:spPr>
      </p:pic>
      <p:sp>
        <p:nvSpPr>
          <p:cNvPr id="39" name="TextBox 38">
            <a:extLst>
              <a:ext uri="{FF2B5EF4-FFF2-40B4-BE49-F238E27FC236}">
                <a16:creationId xmlns:a16="http://schemas.microsoft.com/office/drawing/2014/main" id="{2905A142-0F38-87DF-E927-998F63C83A94}"/>
              </a:ext>
            </a:extLst>
          </p:cNvPr>
          <p:cNvSpPr txBox="1"/>
          <p:nvPr/>
        </p:nvSpPr>
        <p:spPr>
          <a:xfrm>
            <a:off x="753762" y="372235"/>
            <a:ext cx="3003397" cy="461665"/>
          </a:xfrm>
          <a:prstGeom prst="rect">
            <a:avLst/>
          </a:prstGeom>
          <a:noFill/>
        </p:spPr>
        <p:txBody>
          <a:bodyPr rtlCol="0" wrap="square">
            <a:spAutoFit/>
          </a:bodyPr>
          <a:lstStyle/>
          <a:p>
            <a:pPr algn="ctr"/>
            <a:r>
              <a:rPr dirty="0" lang="en-US" sz="1200">
                <a:ln>
                  <a:solidFill>
                    <a:sysClr lastClr="000000" val="windowText"/>
                  </a:solidFill>
                </a:ln>
                <a:solidFill>
                  <a:srgbClr val="7030A0"/>
                </a:solidFill>
                <a:latin charset="0" panose="020B0604020202020204" pitchFamily="34" typeface="Arial"/>
                <a:cs charset="0" panose="020B0604020202020204" pitchFamily="34" typeface="Arial"/>
              </a:rPr>
              <a:t>RESUME PROJECT CHALLENGE #11</a:t>
            </a:r>
          </a:p>
          <a:p>
            <a:pPr algn="ctr"/>
            <a:endParaRPr dirty="0" lang="en-US" sz="1200"/>
          </a:p>
        </p:txBody>
      </p:sp>
      <p:pic>
        <p:nvPicPr>
          <p:cNvPr descr="A group of hands pointing up&#10;&#10;Description automatically generated" id="43" name="Picture 42">
            <a:extLst>
              <a:ext uri="{FF2B5EF4-FFF2-40B4-BE49-F238E27FC236}">
                <a16:creationId xmlns:a16="http://schemas.microsoft.com/office/drawing/2014/main" id="{4BBD7ABE-8672-FF33-064D-18D8B7926CC3}"/>
              </a:ext>
            </a:extLst>
          </p:cNvPr>
          <p:cNvPicPr>
            <a:picLocks noChangeAspect="1"/>
          </p:cNvPicPr>
          <p:nvPr/>
        </p:nvPicPr>
        <p:blipFill>
          <a:blip r:embed="rId8"/>
          <a:stretch>
            <a:fillRect/>
          </a:stretch>
        </p:blipFill>
        <p:spPr>
          <a:xfrm>
            <a:off x="-108599" y="1187487"/>
            <a:ext cx="4744995" cy="3409932"/>
          </a:xfrm>
          <a:prstGeom prst="rect">
            <a:avLst/>
          </a:prstGeom>
        </p:spPr>
      </p:pic>
      <p:pic>
        <p:nvPicPr>
          <p:cNvPr descr="A group of people with face paint&#10;&#10;Description automatically generated" id="45" name="Picture 44">
            <a:extLst>
              <a:ext uri="{FF2B5EF4-FFF2-40B4-BE49-F238E27FC236}">
                <a16:creationId xmlns:a16="http://schemas.microsoft.com/office/drawing/2014/main" id="{C3D00C2C-4707-B024-FF2B-F2E7B2F12C2A}"/>
              </a:ext>
            </a:extLst>
          </p:cNvPr>
          <p:cNvPicPr>
            <a:picLocks noChangeAspect="1"/>
          </p:cNvPicPr>
          <p:nvPr/>
        </p:nvPicPr>
        <p:blipFill>
          <a:blip r:embed="rId9"/>
          <a:stretch>
            <a:fillRect/>
          </a:stretch>
        </p:blipFill>
        <p:spPr>
          <a:xfrm>
            <a:off x="0" y="4597419"/>
            <a:ext cx="4230029" cy="2253564"/>
          </a:xfrm>
          <a:prstGeom prst="rect">
            <a:avLst/>
          </a:prstGeom>
        </p:spPr>
      </p:pic>
    </p:spTree>
    <p:extLst>
      <p:ext uri="{BB962C8B-B14F-4D97-AF65-F5344CB8AC3E}">
        <p14:creationId xmlns:p14="http://schemas.microsoft.com/office/powerpoint/2010/main" val="272750013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LIST TOP 5/ BOTTOM  5 STATES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652645" y="1910815"/>
            <a:ext cx="5025484" cy="369332"/>
          </a:xfrm>
          <a:prstGeom prst="rect">
            <a:avLst/>
          </a:prstGeom>
          <a:noFill/>
        </p:spPr>
        <p:txBody>
          <a:bodyPr wrap="square" rtlCol="0">
            <a:spAutoFit/>
          </a:bodyPr>
          <a:lstStyle/>
          <a:p>
            <a:pPr algn="ctr"/>
            <a:r>
              <a:rPr lang="en-US" dirty="0">
                <a:solidFill>
                  <a:schemeClr val="bg1"/>
                </a:solidFill>
              </a:rPr>
              <a:t>TOP  5 STATES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654529965"/>
              </p:ext>
            </p:extLst>
          </p:nvPr>
        </p:nvGraphicFramePr>
        <p:xfrm>
          <a:off x="639337" y="2494807"/>
          <a:ext cx="5025483" cy="2972268"/>
        </p:xfrm>
        <a:graphic>
          <a:graphicData uri="http://schemas.openxmlformats.org/drawingml/2006/table">
            <a:tbl>
              <a:tblPr firstRow="1" bandRow="1">
                <a:tableStyleId>{073A0DAA-6AF3-43AB-8588-CEC1D06C72B9}</a:tableStyleId>
              </a:tblPr>
              <a:tblGrid>
                <a:gridCol w="2332239">
                  <a:extLst>
                    <a:ext uri="{9D8B030D-6E8A-4147-A177-3AD203B41FA5}">
                      <a16:colId xmlns:a16="http://schemas.microsoft.com/office/drawing/2014/main" val="2686164601"/>
                    </a:ext>
                  </a:extLst>
                </a:gridCol>
                <a:gridCol w="2693244">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Nagaland</a:t>
                      </a:r>
                    </a:p>
                  </a:txBody>
                  <a:tcPr/>
                </a:tc>
                <a:tc>
                  <a:txBody>
                    <a:bodyPr/>
                    <a:lstStyle/>
                    <a:p>
                      <a:r>
                        <a:rPr lang="en-US" sz="1400" dirty="0"/>
                        <a:t>87.82%</a:t>
                      </a:r>
                    </a:p>
                  </a:txBody>
                  <a:tcPr/>
                </a:tc>
                <a:extLst>
                  <a:ext uri="{0D108BD9-81ED-4DB2-BD59-A6C34878D82A}">
                    <a16:rowId xmlns:a16="http://schemas.microsoft.com/office/drawing/2014/main" val="1657663507"/>
                  </a:ext>
                </a:extLst>
              </a:tr>
              <a:tr h="494214">
                <a:tc>
                  <a:txBody>
                    <a:bodyPr/>
                    <a:lstStyle/>
                    <a:p>
                      <a:r>
                        <a:rPr lang="en-US" sz="1400" dirty="0"/>
                        <a:t>Lakshadweep</a:t>
                      </a:r>
                    </a:p>
                  </a:txBody>
                  <a:tcPr/>
                </a:tc>
                <a:tc>
                  <a:txBody>
                    <a:bodyPr/>
                    <a:lstStyle/>
                    <a:p>
                      <a:r>
                        <a:rPr lang="en-US" sz="1400" dirty="0"/>
                        <a:t>86.61%</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Tripura</a:t>
                      </a:r>
                    </a:p>
                    <a:p>
                      <a:endParaRPr lang="en-US" sz="1400" dirty="0"/>
                    </a:p>
                  </a:txBody>
                  <a:tcPr/>
                </a:tc>
                <a:tc>
                  <a:txBody>
                    <a:bodyPr/>
                    <a:lstStyle/>
                    <a:p>
                      <a:r>
                        <a:rPr lang="en-US" sz="1400" dirty="0"/>
                        <a:t>84.72%</a:t>
                      </a:r>
                    </a:p>
                  </a:txBody>
                  <a:tcPr/>
                </a:tc>
                <a:extLst>
                  <a:ext uri="{0D108BD9-81ED-4DB2-BD59-A6C34878D82A}">
                    <a16:rowId xmlns:a16="http://schemas.microsoft.com/office/drawing/2014/main" val="1930050595"/>
                  </a:ext>
                </a:extLst>
              </a:tr>
              <a:tr h="313787">
                <a:tc>
                  <a:txBody>
                    <a:bodyPr/>
                    <a:lstStyle/>
                    <a:p>
                      <a:r>
                        <a:rPr lang="en-US" sz="1400" dirty="0"/>
                        <a:t>Dadra &amp; Nagar Haveli</a:t>
                      </a:r>
                    </a:p>
                  </a:txBody>
                  <a:tcPr/>
                </a:tc>
                <a:tc>
                  <a:txBody>
                    <a:bodyPr/>
                    <a:lstStyle/>
                    <a:p>
                      <a:r>
                        <a:rPr lang="en-US" sz="1400" dirty="0"/>
                        <a:t>84.07%</a:t>
                      </a:r>
                    </a:p>
                  </a:txBody>
                  <a:tcPr/>
                </a:tc>
                <a:extLst>
                  <a:ext uri="{0D108BD9-81ED-4DB2-BD59-A6C34878D82A}">
                    <a16:rowId xmlns:a16="http://schemas.microsoft.com/office/drawing/2014/main" val="2005368204"/>
                  </a:ext>
                </a:extLst>
              </a:tr>
              <a:tr h="313787">
                <a:tc>
                  <a:txBody>
                    <a:bodyPr/>
                    <a:lstStyle/>
                    <a:p>
                      <a:r>
                        <a:rPr lang="en-US" sz="1400" dirty="0"/>
                        <a:t>Sikkim</a:t>
                      </a:r>
                    </a:p>
                  </a:txBody>
                  <a:tcPr/>
                </a:tc>
                <a:tc>
                  <a:txBody>
                    <a:bodyPr/>
                    <a:lstStyle/>
                    <a:p>
                      <a:r>
                        <a:rPr lang="en-US" sz="1400" dirty="0"/>
                        <a:t>83.33%</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2300513742"/>
              </p:ext>
            </p:extLst>
          </p:nvPr>
        </p:nvGraphicFramePr>
        <p:xfrm>
          <a:off x="5980294" y="2494808"/>
          <a:ext cx="5416251" cy="2972268"/>
        </p:xfrm>
        <a:graphic>
          <a:graphicData uri="http://schemas.openxmlformats.org/drawingml/2006/table">
            <a:tbl>
              <a:tblPr firstRow="1" bandRow="1">
                <a:tableStyleId>{073A0DAA-6AF3-43AB-8588-CEC1D06C72B9}</a:tableStyleId>
              </a:tblPr>
              <a:tblGrid>
                <a:gridCol w="2659140">
                  <a:extLst>
                    <a:ext uri="{9D8B030D-6E8A-4147-A177-3AD203B41FA5}">
                      <a16:colId xmlns:a16="http://schemas.microsoft.com/office/drawing/2014/main" val="2686164601"/>
                    </a:ext>
                  </a:extLst>
                </a:gridCol>
                <a:gridCol w="2757111">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Lakshadweep</a:t>
                      </a:r>
                    </a:p>
                    <a:p>
                      <a:endParaRPr lang="en-US" sz="1400" dirty="0"/>
                    </a:p>
                  </a:txBody>
                  <a:tcPr/>
                </a:tc>
                <a:tc>
                  <a:txBody>
                    <a:bodyPr/>
                    <a:lstStyle/>
                    <a:p>
                      <a:r>
                        <a:rPr lang="en-US" sz="1400" dirty="0"/>
                        <a:t>85.18%</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Nagaland</a:t>
                      </a:r>
                    </a:p>
                    <a:p>
                      <a:endParaRPr lang="en-US" sz="1400" dirty="0"/>
                    </a:p>
                  </a:txBody>
                  <a:tcPr/>
                </a:tc>
                <a:tc>
                  <a:txBody>
                    <a:bodyPr/>
                    <a:lstStyle/>
                    <a:p>
                      <a:r>
                        <a:rPr lang="en-US" sz="1400" dirty="0"/>
                        <a:t>82.91%</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Manipur</a:t>
                      </a:r>
                    </a:p>
                    <a:p>
                      <a:endParaRPr lang="en-US" sz="1400" dirty="0"/>
                    </a:p>
                  </a:txBody>
                  <a:tcPr/>
                </a:tc>
                <a:tc>
                  <a:txBody>
                    <a:bodyPr/>
                    <a:lstStyle/>
                    <a:p>
                      <a:r>
                        <a:rPr lang="en-US" sz="1400" dirty="0"/>
                        <a:t>82.54%</a:t>
                      </a:r>
                    </a:p>
                  </a:txBody>
                  <a:tcPr/>
                </a:tc>
                <a:extLst>
                  <a:ext uri="{0D108BD9-81ED-4DB2-BD59-A6C34878D82A}">
                    <a16:rowId xmlns:a16="http://schemas.microsoft.com/office/drawing/2014/main" val="1930050595"/>
                  </a:ext>
                </a:extLst>
              </a:tr>
              <a:tr h="281565">
                <a:tc>
                  <a:txBody>
                    <a:bodyPr/>
                    <a:lstStyle/>
                    <a:p>
                      <a:r>
                        <a:rPr lang="en-US" sz="1400" dirty="0"/>
                        <a:t>Tripura</a:t>
                      </a:r>
                    </a:p>
                  </a:txBody>
                  <a:tcPr/>
                </a:tc>
                <a:tc>
                  <a:txBody>
                    <a:bodyPr/>
                    <a:lstStyle/>
                    <a:p>
                      <a:r>
                        <a:rPr lang="en-US" sz="1400" dirty="0"/>
                        <a:t>82.35%</a:t>
                      </a:r>
                    </a:p>
                  </a:txBody>
                  <a:tcPr/>
                </a:tc>
                <a:extLst>
                  <a:ext uri="{0D108BD9-81ED-4DB2-BD59-A6C34878D82A}">
                    <a16:rowId xmlns:a16="http://schemas.microsoft.com/office/drawing/2014/main" val="2005368204"/>
                  </a:ext>
                </a:extLst>
              </a:tr>
              <a:tr h="281565">
                <a:tc>
                  <a:txBody>
                    <a:bodyPr/>
                    <a:lstStyle/>
                    <a:p>
                      <a:r>
                        <a:rPr lang="en-US" sz="1400" dirty="0"/>
                        <a:t>West Bengal</a:t>
                      </a:r>
                    </a:p>
                  </a:txBody>
                  <a:tcPr/>
                </a:tc>
                <a:tc>
                  <a:txBody>
                    <a:bodyPr/>
                    <a:lstStyle/>
                    <a:p>
                      <a:r>
                        <a:rPr lang="en-US" sz="1400" dirty="0"/>
                        <a:t>81.72%</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5980294" y="1910815"/>
            <a:ext cx="5416250" cy="369332"/>
          </a:xfrm>
          <a:prstGeom prst="rect">
            <a:avLst/>
          </a:prstGeom>
          <a:noFill/>
        </p:spPr>
        <p:txBody>
          <a:bodyPr wrap="square" rtlCol="0">
            <a:spAutoFit/>
          </a:bodyPr>
          <a:lstStyle/>
          <a:p>
            <a:pPr algn="ctr"/>
            <a:r>
              <a:rPr lang="en-US" dirty="0">
                <a:solidFill>
                  <a:schemeClr val="bg1"/>
                </a:solidFill>
              </a:rPr>
              <a:t>TOP 5 STATES IN 2019</a:t>
            </a:r>
          </a:p>
        </p:txBody>
      </p:sp>
    </p:spTree>
    <p:extLst>
      <p:ext uri="{BB962C8B-B14F-4D97-AF65-F5344CB8AC3E}">
        <p14:creationId xmlns:p14="http://schemas.microsoft.com/office/powerpoint/2010/main" val="268550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LIST TOP 5 / BOTTOM  5 STATES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652645" y="1910815"/>
            <a:ext cx="5025484" cy="369332"/>
          </a:xfrm>
          <a:prstGeom prst="rect">
            <a:avLst/>
          </a:prstGeom>
          <a:noFill/>
        </p:spPr>
        <p:txBody>
          <a:bodyPr wrap="square" rtlCol="0">
            <a:spAutoFit/>
          </a:bodyPr>
          <a:lstStyle/>
          <a:p>
            <a:pPr algn="ctr"/>
            <a:r>
              <a:rPr lang="en-US" dirty="0">
                <a:solidFill>
                  <a:schemeClr val="bg1"/>
                </a:solidFill>
              </a:rPr>
              <a:t>BOTTOM  5 STATES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886530909"/>
              </p:ext>
            </p:extLst>
          </p:nvPr>
        </p:nvGraphicFramePr>
        <p:xfrm>
          <a:off x="639337" y="2494807"/>
          <a:ext cx="5025483" cy="2972268"/>
        </p:xfrm>
        <a:graphic>
          <a:graphicData uri="http://schemas.openxmlformats.org/drawingml/2006/table">
            <a:tbl>
              <a:tblPr firstRow="1" bandRow="1">
                <a:tableStyleId>{073A0DAA-6AF3-43AB-8588-CEC1D06C72B9}</a:tableStyleId>
              </a:tblPr>
              <a:tblGrid>
                <a:gridCol w="2332239">
                  <a:extLst>
                    <a:ext uri="{9D8B030D-6E8A-4147-A177-3AD203B41FA5}">
                      <a16:colId xmlns:a16="http://schemas.microsoft.com/office/drawing/2014/main" val="2686164601"/>
                    </a:ext>
                  </a:extLst>
                </a:gridCol>
                <a:gridCol w="2693244">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Jammu &amp; Kashmir</a:t>
                      </a:r>
                    </a:p>
                  </a:txBody>
                  <a:tcPr/>
                </a:tc>
                <a:tc>
                  <a:txBody>
                    <a:bodyPr/>
                    <a:lstStyle/>
                    <a:p>
                      <a:r>
                        <a:rPr lang="en-US" sz="1400" dirty="0"/>
                        <a:t>49.66%</a:t>
                      </a:r>
                    </a:p>
                  </a:txBody>
                  <a:tcPr/>
                </a:tc>
                <a:extLst>
                  <a:ext uri="{0D108BD9-81ED-4DB2-BD59-A6C34878D82A}">
                    <a16:rowId xmlns:a16="http://schemas.microsoft.com/office/drawing/2014/main" val="1657663507"/>
                  </a:ext>
                </a:extLst>
              </a:tr>
              <a:tr h="494214">
                <a:tc>
                  <a:txBody>
                    <a:bodyPr/>
                    <a:lstStyle/>
                    <a:p>
                      <a:r>
                        <a:rPr lang="en-US" sz="1400" dirty="0"/>
                        <a:t>Bihar</a:t>
                      </a:r>
                    </a:p>
                  </a:txBody>
                  <a:tcPr/>
                </a:tc>
                <a:tc>
                  <a:txBody>
                    <a:bodyPr/>
                    <a:lstStyle/>
                    <a:p>
                      <a:r>
                        <a:rPr lang="en-US" sz="1400" dirty="0"/>
                        <a:t>56.25%</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Uttar Pradesh</a:t>
                      </a:r>
                    </a:p>
                    <a:p>
                      <a:endParaRPr lang="en-US" sz="1400" dirty="0"/>
                    </a:p>
                  </a:txBody>
                  <a:tcPr/>
                </a:tc>
                <a:tc>
                  <a:txBody>
                    <a:bodyPr/>
                    <a:lstStyle/>
                    <a:p>
                      <a:r>
                        <a:rPr lang="en-US" sz="1400" dirty="0"/>
                        <a:t>58.42%</a:t>
                      </a:r>
                    </a:p>
                  </a:txBody>
                  <a:tcPr/>
                </a:tc>
                <a:extLst>
                  <a:ext uri="{0D108BD9-81ED-4DB2-BD59-A6C34878D82A}">
                    <a16:rowId xmlns:a16="http://schemas.microsoft.com/office/drawing/2014/main" val="1930050595"/>
                  </a:ext>
                </a:extLst>
              </a:tr>
              <a:tr h="313787">
                <a:tc>
                  <a:txBody>
                    <a:bodyPr/>
                    <a:lstStyle/>
                    <a:p>
                      <a:r>
                        <a:rPr lang="en-US" sz="1400" dirty="0"/>
                        <a:t>Maharashtra</a:t>
                      </a:r>
                    </a:p>
                  </a:txBody>
                  <a:tcPr/>
                </a:tc>
                <a:tc>
                  <a:txBody>
                    <a:bodyPr/>
                    <a:lstStyle/>
                    <a:p>
                      <a:r>
                        <a:rPr lang="en-US" sz="1400" dirty="0"/>
                        <a:t>60.29%</a:t>
                      </a:r>
                    </a:p>
                  </a:txBody>
                  <a:tcPr/>
                </a:tc>
                <a:extLst>
                  <a:ext uri="{0D108BD9-81ED-4DB2-BD59-A6C34878D82A}">
                    <a16:rowId xmlns:a16="http://schemas.microsoft.com/office/drawing/2014/main" val="2005368204"/>
                  </a:ext>
                </a:extLst>
              </a:tr>
              <a:tr h="313787">
                <a:tc>
                  <a:txBody>
                    <a:bodyPr/>
                    <a:lstStyle/>
                    <a:p>
                      <a:r>
                        <a:rPr lang="en-US" sz="1400" dirty="0"/>
                        <a:t>Madhya Pradesh</a:t>
                      </a:r>
                    </a:p>
                  </a:txBody>
                  <a:tcPr/>
                </a:tc>
                <a:tc>
                  <a:txBody>
                    <a:bodyPr/>
                    <a:lstStyle/>
                    <a:p>
                      <a:r>
                        <a:rPr lang="en-US" sz="1400" dirty="0"/>
                        <a:t>61.59%</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2433221604"/>
              </p:ext>
            </p:extLst>
          </p:nvPr>
        </p:nvGraphicFramePr>
        <p:xfrm>
          <a:off x="5980294" y="2494808"/>
          <a:ext cx="5416251" cy="2972268"/>
        </p:xfrm>
        <a:graphic>
          <a:graphicData uri="http://schemas.openxmlformats.org/drawingml/2006/table">
            <a:tbl>
              <a:tblPr firstRow="1" bandRow="1">
                <a:tableStyleId>{073A0DAA-6AF3-43AB-8588-CEC1D06C72B9}</a:tableStyleId>
              </a:tblPr>
              <a:tblGrid>
                <a:gridCol w="2659140">
                  <a:extLst>
                    <a:ext uri="{9D8B030D-6E8A-4147-A177-3AD203B41FA5}">
                      <a16:colId xmlns:a16="http://schemas.microsoft.com/office/drawing/2014/main" val="2686164601"/>
                    </a:ext>
                  </a:extLst>
                </a:gridCol>
                <a:gridCol w="2757111">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r>
                        <a:rPr lang="en-US" sz="1400" dirty="0"/>
                        <a:t>Jammu &amp; Kashmir</a:t>
                      </a:r>
                    </a:p>
                    <a:p>
                      <a:endParaRPr lang="en-US" sz="1400" dirty="0"/>
                    </a:p>
                  </a:txBody>
                  <a:tcPr/>
                </a:tc>
                <a:tc>
                  <a:txBody>
                    <a:bodyPr/>
                    <a:lstStyle/>
                    <a:p>
                      <a:r>
                        <a:rPr lang="en-US" sz="1400" dirty="0"/>
                        <a:t>44.84%</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Bihar</a:t>
                      </a:r>
                    </a:p>
                    <a:p>
                      <a:endParaRPr lang="en-US" sz="1400" dirty="0"/>
                    </a:p>
                  </a:txBody>
                  <a:tcPr/>
                </a:tc>
                <a:tc>
                  <a:txBody>
                    <a:bodyPr/>
                    <a:lstStyle/>
                    <a:p>
                      <a:r>
                        <a:rPr lang="en-US" sz="1400" dirty="0"/>
                        <a:t>57.30%</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Uttar Pradesh</a:t>
                      </a:r>
                    </a:p>
                    <a:p>
                      <a:endParaRPr lang="en-US" sz="1400" dirty="0"/>
                    </a:p>
                  </a:txBody>
                  <a:tcPr/>
                </a:tc>
                <a:tc>
                  <a:txBody>
                    <a:bodyPr/>
                    <a:lstStyle/>
                    <a:p>
                      <a:r>
                        <a:rPr lang="en-US" sz="1400" dirty="0"/>
                        <a:t>59.18%</a:t>
                      </a:r>
                    </a:p>
                  </a:txBody>
                  <a:tcPr/>
                </a:tc>
                <a:extLst>
                  <a:ext uri="{0D108BD9-81ED-4DB2-BD59-A6C34878D82A}">
                    <a16:rowId xmlns:a16="http://schemas.microsoft.com/office/drawing/2014/main" val="1930050595"/>
                  </a:ext>
                </a:extLst>
              </a:tr>
              <a:tr h="281565">
                <a:tc>
                  <a:txBody>
                    <a:bodyPr/>
                    <a:lstStyle/>
                    <a:p>
                      <a:r>
                        <a:rPr lang="en-US" sz="1400" dirty="0"/>
                        <a:t>NCT of Delhi</a:t>
                      </a:r>
                    </a:p>
                  </a:txBody>
                  <a:tcPr/>
                </a:tc>
                <a:tc>
                  <a:txBody>
                    <a:bodyPr/>
                    <a:lstStyle/>
                    <a:p>
                      <a:r>
                        <a:rPr lang="en-US" sz="1400" dirty="0"/>
                        <a:t>60.58%</a:t>
                      </a:r>
                    </a:p>
                  </a:txBody>
                  <a:tcPr/>
                </a:tc>
                <a:extLst>
                  <a:ext uri="{0D108BD9-81ED-4DB2-BD59-A6C34878D82A}">
                    <a16:rowId xmlns:a16="http://schemas.microsoft.com/office/drawing/2014/main" val="2005368204"/>
                  </a:ext>
                </a:extLst>
              </a:tr>
              <a:tr h="281565">
                <a:tc>
                  <a:txBody>
                    <a:bodyPr/>
                    <a:lstStyle/>
                    <a:p>
                      <a:r>
                        <a:rPr lang="en-US" sz="1400" dirty="0"/>
                        <a:t>Maharashtra</a:t>
                      </a:r>
                    </a:p>
                  </a:txBody>
                  <a:tcPr/>
                </a:tc>
                <a:tc>
                  <a:txBody>
                    <a:bodyPr/>
                    <a:lstStyle/>
                    <a:p>
                      <a:r>
                        <a:rPr lang="en-US" sz="1400" dirty="0"/>
                        <a:t>60.96%</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5980294" y="1910815"/>
            <a:ext cx="5416250" cy="369332"/>
          </a:xfrm>
          <a:prstGeom prst="rect">
            <a:avLst/>
          </a:prstGeom>
          <a:noFill/>
        </p:spPr>
        <p:txBody>
          <a:bodyPr wrap="square" rtlCol="0">
            <a:spAutoFit/>
          </a:bodyPr>
          <a:lstStyle/>
          <a:p>
            <a:pPr algn="ctr"/>
            <a:r>
              <a:rPr lang="en-US" dirty="0">
                <a:solidFill>
                  <a:schemeClr val="bg1"/>
                </a:solidFill>
              </a:rPr>
              <a:t>BOTTOM 5 STATES IN 2019</a:t>
            </a:r>
          </a:p>
        </p:txBody>
      </p:sp>
    </p:spTree>
    <p:extLst>
      <p:ext uri="{BB962C8B-B14F-4D97-AF65-F5344CB8AC3E}">
        <p14:creationId xmlns:p14="http://schemas.microsoft.com/office/powerpoint/2010/main" val="156871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9285249" cy="646331"/>
          </a:xfrm>
          <a:prstGeom prst="rect">
            <a:avLst/>
          </a:prstGeom>
          <a:noFill/>
        </p:spPr>
        <p:txBody>
          <a:bodyPr wrap="square" rtlCol="0">
            <a:spAutoFit/>
          </a:bodyPr>
          <a:lstStyle/>
          <a:p>
            <a:pPr algn="ctr"/>
            <a:r>
              <a:rPr lang="en-US" dirty="0">
                <a:solidFill>
                  <a:schemeClr val="bg1"/>
                </a:solidFill>
              </a:rPr>
              <a:t>Q3. WHICH CONSTITUENCIES HAVE ELECTED THE SAME PARTY FOR 2 CONSECUTIVE ELECTIONS, RANK THEM BY % OF VOTES TO THAT WINNING PARTY IN 2019.</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796697424"/>
              </p:ext>
            </p:extLst>
          </p:nvPr>
        </p:nvGraphicFramePr>
        <p:xfrm>
          <a:off x="959005" y="1694986"/>
          <a:ext cx="9285249" cy="2878905"/>
        </p:xfrm>
        <a:graphic>
          <a:graphicData uri="http://schemas.openxmlformats.org/drawingml/2006/table">
            <a:tbl>
              <a:tblPr firstRow="1" bandRow="1">
                <a:tableStyleId>{073A0DAA-6AF3-43AB-8588-CEC1D06C72B9}</a:tableStyleId>
              </a:tblPr>
              <a:tblGrid>
                <a:gridCol w="2079856">
                  <a:extLst>
                    <a:ext uri="{9D8B030D-6E8A-4147-A177-3AD203B41FA5}">
                      <a16:colId xmlns:a16="http://schemas.microsoft.com/office/drawing/2014/main" val="2686164601"/>
                    </a:ext>
                  </a:extLst>
                </a:gridCol>
                <a:gridCol w="3180869">
                  <a:extLst>
                    <a:ext uri="{9D8B030D-6E8A-4147-A177-3AD203B41FA5}">
                      <a16:colId xmlns:a16="http://schemas.microsoft.com/office/drawing/2014/main" val="1160774579"/>
                    </a:ext>
                  </a:extLst>
                </a:gridCol>
                <a:gridCol w="1622726">
                  <a:extLst>
                    <a:ext uri="{9D8B030D-6E8A-4147-A177-3AD203B41FA5}">
                      <a16:colId xmlns:a16="http://schemas.microsoft.com/office/drawing/2014/main" val="973895222"/>
                    </a:ext>
                  </a:extLst>
                </a:gridCol>
                <a:gridCol w="2401798">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Party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Winner % Votes in  2019</a:t>
                      </a:r>
                    </a:p>
                  </a:txBody>
                  <a:tcPr/>
                </a:tc>
                <a:extLst>
                  <a:ext uri="{0D108BD9-81ED-4DB2-BD59-A6C34878D82A}">
                    <a16:rowId xmlns:a16="http://schemas.microsoft.com/office/drawing/2014/main" val="2915477490"/>
                  </a:ext>
                </a:extLst>
              </a:tr>
              <a:tr h="406829">
                <a:tc>
                  <a:txBody>
                    <a:bodyPr/>
                    <a:lstStyle/>
                    <a:p>
                      <a:r>
                        <a:rPr lang="en-US" sz="1400" dirty="0"/>
                        <a:t>Gujarat</a:t>
                      </a:r>
                    </a:p>
                  </a:txBody>
                  <a:tcPr/>
                </a:tc>
                <a:tc>
                  <a:txBody>
                    <a:bodyPr/>
                    <a:lstStyle/>
                    <a:p>
                      <a:r>
                        <a:rPr lang="en-US" sz="1400" dirty="0"/>
                        <a:t>Surat</a:t>
                      </a:r>
                    </a:p>
                  </a:txBody>
                  <a:tcPr/>
                </a:tc>
                <a:tc>
                  <a:txBody>
                    <a:bodyPr/>
                    <a:lstStyle/>
                    <a:p>
                      <a:r>
                        <a:rPr lang="en-US" sz="1400" dirty="0"/>
                        <a:t>BJP</a:t>
                      </a:r>
                    </a:p>
                  </a:txBody>
                  <a:tcPr/>
                </a:tc>
                <a:tc>
                  <a:txBody>
                    <a:bodyPr/>
                    <a:lstStyle/>
                    <a:p>
                      <a:r>
                        <a:rPr lang="en-US" sz="1400" dirty="0"/>
                        <a:t>74.47%</a:t>
                      </a:r>
                    </a:p>
                  </a:txBody>
                  <a:tcPr/>
                </a:tc>
                <a:extLst>
                  <a:ext uri="{0D108BD9-81ED-4DB2-BD59-A6C34878D82A}">
                    <a16:rowId xmlns:a16="http://schemas.microsoft.com/office/drawing/2014/main" val="1657663507"/>
                  </a:ext>
                </a:extLst>
              </a:tr>
              <a:tr h="406829">
                <a:tc>
                  <a:txBody>
                    <a:bodyPr/>
                    <a:lstStyle/>
                    <a:p>
                      <a:r>
                        <a:rPr lang="en-US" sz="1400" dirty="0"/>
                        <a:t>Gujarat</a:t>
                      </a:r>
                    </a:p>
                  </a:txBody>
                  <a:tcPr/>
                </a:tc>
                <a:tc>
                  <a:txBody>
                    <a:bodyPr/>
                    <a:lstStyle/>
                    <a:p>
                      <a:r>
                        <a:rPr lang="en-US" sz="1400" dirty="0"/>
                        <a:t>Navsari</a:t>
                      </a:r>
                    </a:p>
                  </a:txBody>
                  <a:tcPr/>
                </a:tc>
                <a:tc>
                  <a:txBody>
                    <a:bodyPr/>
                    <a:lstStyle/>
                    <a:p>
                      <a:r>
                        <a:rPr lang="en-US" sz="1400" dirty="0"/>
                        <a:t>BJP</a:t>
                      </a:r>
                    </a:p>
                  </a:txBody>
                  <a:tcPr/>
                </a:tc>
                <a:tc>
                  <a:txBody>
                    <a:bodyPr/>
                    <a:lstStyle/>
                    <a:p>
                      <a:r>
                        <a:rPr lang="en-US" sz="1400" dirty="0"/>
                        <a:t>74.37%</a:t>
                      </a:r>
                    </a:p>
                  </a:txBody>
                  <a:tcPr/>
                </a:tc>
                <a:extLst>
                  <a:ext uri="{0D108BD9-81ED-4DB2-BD59-A6C34878D82A}">
                    <a16:rowId xmlns:a16="http://schemas.microsoft.com/office/drawing/2014/main" val="1087871807"/>
                  </a:ext>
                </a:extLst>
              </a:tr>
              <a:tr h="58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Gujarat</a:t>
                      </a:r>
                    </a:p>
                    <a:p>
                      <a:endParaRPr lang="en-US" sz="1400" dirty="0"/>
                    </a:p>
                  </a:txBody>
                  <a:tcPr/>
                </a:tc>
                <a:tc>
                  <a:txBody>
                    <a:bodyPr/>
                    <a:lstStyle/>
                    <a:p>
                      <a:r>
                        <a:rPr lang="en-US" sz="1400" dirty="0"/>
                        <a:t>Vadodara</a:t>
                      </a:r>
                    </a:p>
                  </a:txBody>
                  <a:tcPr/>
                </a:tc>
                <a:tc>
                  <a:txBody>
                    <a:bodyPr/>
                    <a:lstStyle/>
                    <a:p>
                      <a:r>
                        <a:rPr lang="en-US" sz="1400" dirty="0"/>
                        <a:t>BJP</a:t>
                      </a:r>
                    </a:p>
                  </a:txBody>
                  <a:tcPr/>
                </a:tc>
                <a:tc>
                  <a:txBody>
                    <a:bodyPr/>
                    <a:lstStyle/>
                    <a:p>
                      <a:r>
                        <a:rPr lang="en-US" sz="1400" dirty="0"/>
                        <a:t>72.30%</a:t>
                      </a:r>
                    </a:p>
                  </a:txBody>
                  <a:tcPr/>
                </a:tc>
                <a:extLst>
                  <a:ext uri="{0D108BD9-81ED-4DB2-BD59-A6C34878D82A}">
                    <a16:rowId xmlns:a16="http://schemas.microsoft.com/office/drawing/2014/main" val="1930050595"/>
                  </a:ext>
                </a:extLst>
              </a:tr>
              <a:tr h="426542">
                <a:tc>
                  <a:txBody>
                    <a:bodyPr/>
                    <a:lstStyle/>
                    <a:p>
                      <a:r>
                        <a:rPr lang="en-US" sz="1400" dirty="0"/>
                        <a:t>Himachal Pradesh</a:t>
                      </a:r>
                    </a:p>
                  </a:txBody>
                  <a:tcPr/>
                </a:tc>
                <a:tc>
                  <a:txBody>
                    <a:bodyPr/>
                    <a:lstStyle/>
                    <a:p>
                      <a:r>
                        <a:rPr lang="en-US" sz="1400" dirty="0" err="1"/>
                        <a:t>Kangra</a:t>
                      </a:r>
                      <a:endParaRPr lang="en-US" sz="1400" dirty="0"/>
                    </a:p>
                  </a:txBody>
                  <a:tcPr/>
                </a:tc>
                <a:tc>
                  <a:txBody>
                    <a:bodyPr/>
                    <a:lstStyle/>
                    <a:p>
                      <a:r>
                        <a:rPr lang="en-US" sz="1400" dirty="0"/>
                        <a:t>BJP</a:t>
                      </a:r>
                    </a:p>
                  </a:txBody>
                  <a:tcPr/>
                </a:tc>
                <a:tc>
                  <a:txBody>
                    <a:bodyPr/>
                    <a:lstStyle/>
                    <a:p>
                      <a:r>
                        <a:rPr lang="en-US" sz="1400" dirty="0"/>
                        <a:t>72.02%</a:t>
                      </a:r>
                    </a:p>
                  </a:txBody>
                  <a:tcPr/>
                </a:tc>
                <a:extLst>
                  <a:ext uri="{0D108BD9-81ED-4DB2-BD59-A6C34878D82A}">
                    <a16:rowId xmlns:a16="http://schemas.microsoft.com/office/drawing/2014/main" val="2005368204"/>
                  </a:ext>
                </a:extLst>
              </a:tr>
              <a:tr h="258305">
                <a:tc>
                  <a:txBody>
                    <a:bodyPr/>
                    <a:lstStyle/>
                    <a:p>
                      <a:r>
                        <a:rPr lang="en-US" sz="1400" dirty="0"/>
                        <a:t>Rajasthan</a:t>
                      </a:r>
                    </a:p>
                  </a:txBody>
                  <a:tcPr/>
                </a:tc>
                <a:tc>
                  <a:txBody>
                    <a:bodyPr/>
                    <a:lstStyle/>
                    <a:p>
                      <a:r>
                        <a:rPr lang="en-US" sz="1400" dirty="0"/>
                        <a:t>Bhilwara</a:t>
                      </a:r>
                    </a:p>
                  </a:txBody>
                  <a:tcPr/>
                </a:tc>
                <a:tc>
                  <a:txBody>
                    <a:bodyPr/>
                    <a:lstStyle/>
                    <a:p>
                      <a:r>
                        <a:rPr lang="en-US" sz="1400" dirty="0"/>
                        <a:t>BJP</a:t>
                      </a:r>
                    </a:p>
                  </a:txBody>
                  <a:tcPr/>
                </a:tc>
                <a:tc>
                  <a:txBody>
                    <a:bodyPr/>
                    <a:lstStyle/>
                    <a:p>
                      <a:r>
                        <a:rPr lang="en-US" sz="1400" dirty="0"/>
                        <a:t>71.59%</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2AB1D5C9-3DD1-A328-B6D3-CBE4BACBEB2C}"/>
              </a:ext>
            </a:extLst>
          </p:cNvPr>
          <p:cNvSpPr txBox="1"/>
          <p:nvPr/>
        </p:nvSpPr>
        <p:spPr>
          <a:xfrm>
            <a:off x="959006" y="5189033"/>
            <a:ext cx="9285248"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 2019, the top 5 winning parties by percentage of votes are listed, with a total of 336 constituencies re-electing the same party consecutively for the second time in the Lok Sabha elections.</a:t>
            </a:r>
            <a:r>
              <a:rPr lang="en-US" dirty="0">
                <a:solidFill>
                  <a:schemeClr val="bg1"/>
                </a:solidFill>
              </a:rPr>
              <a:t> </a:t>
            </a:r>
          </a:p>
        </p:txBody>
      </p:sp>
    </p:spTree>
    <p:extLst>
      <p:ext uri="{BB962C8B-B14F-4D97-AF65-F5344CB8AC3E}">
        <p14:creationId xmlns:p14="http://schemas.microsoft.com/office/powerpoint/2010/main" val="205309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9285249" cy="923330"/>
          </a:xfrm>
          <a:prstGeom prst="rect">
            <a:avLst/>
          </a:prstGeom>
          <a:noFill/>
        </p:spPr>
        <p:txBody>
          <a:bodyPr wrap="square" rtlCol="0">
            <a:spAutoFit/>
          </a:bodyPr>
          <a:lstStyle/>
          <a:p>
            <a:pPr algn="ctr"/>
            <a:r>
              <a:rPr lang="en-US" dirty="0">
                <a:solidFill>
                  <a:schemeClr val="bg1"/>
                </a:solidFill>
              </a:rPr>
              <a:t>Q4. WHICH CONSTITUENCIES HAVE VOTED FOR DIFFERENT PARTIES IN TWO  ELECTIONS (LIST TOP 10 BASED ON THE DIFFERENCE (2019-2014) IN WINNER VOTE PERCENTAGE IN TWO ELECTIONS).</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455514126"/>
              </p:ext>
            </p:extLst>
          </p:nvPr>
        </p:nvGraphicFramePr>
        <p:xfrm>
          <a:off x="1159727" y="1277290"/>
          <a:ext cx="9285249" cy="4402905"/>
        </p:xfrm>
        <a:graphic>
          <a:graphicData uri="http://schemas.openxmlformats.org/drawingml/2006/table">
            <a:tbl>
              <a:tblPr firstRow="1" bandRow="1">
                <a:tableStyleId>{073A0DAA-6AF3-43AB-8588-CEC1D06C72B9}</a:tableStyleId>
              </a:tblPr>
              <a:tblGrid>
                <a:gridCol w="1770446">
                  <a:extLst>
                    <a:ext uri="{9D8B030D-6E8A-4147-A177-3AD203B41FA5}">
                      <a16:colId xmlns:a16="http://schemas.microsoft.com/office/drawing/2014/main" val="2686164601"/>
                    </a:ext>
                  </a:extLst>
                </a:gridCol>
                <a:gridCol w="2707667">
                  <a:extLst>
                    <a:ext uri="{9D8B030D-6E8A-4147-A177-3AD203B41FA5}">
                      <a16:colId xmlns:a16="http://schemas.microsoft.com/office/drawing/2014/main" val="1160774579"/>
                    </a:ext>
                  </a:extLst>
                </a:gridCol>
                <a:gridCol w="1381321">
                  <a:extLst>
                    <a:ext uri="{9D8B030D-6E8A-4147-A177-3AD203B41FA5}">
                      <a16:colId xmlns:a16="http://schemas.microsoft.com/office/drawing/2014/main" val="973895222"/>
                    </a:ext>
                  </a:extLst>
                </a:gridCol>
                <a:gridCol w="1381321">
                  <a:extLst>
                    <a:ext uri="{9D8B030D-6E8A-4147-A177-3AD203B41FA5}">
                      <a16:colId xmlns:a16="http://schemas.microsoft.com/office/drawing/2014/main" val="4169031448"/>
                    </a:ext>
                  </a:extLst>
                </a:gridCol>
                <a:gridCol w="2044494">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Party 2014</a:t>
                      </a:r>
                    </a:p>
                  </a:txBody>
                  <a:tcPr/>
                </a:tc>
                <a:tc>
                  <a:txBody>
                    <a:bodyPr/>
                    <a:lstStyle/>
                    <a:p>
                      <a:pPr algn="ctr"/>
                      <a:r>
                        <a:rPr lang="en-US" dirty="0"/>
                        <a:t>Party 2019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Difference Winner Vote %</a:t>
                      </a:r>
                    </a:p>
                  </a:txBody>
                  <a:tcPr/>
                </a:tc>
                <a:extLst>
                  <a:ext uri="{0D108BD9-81ED-4DB2-BD59-A6C34878D82A}">
                    <a16:rowId xmlns:a16="http://schemas.microsoft.com/office/drawing/2014/main" val="2915477490"/>
                  </a:ext>
                </a:extLst>
              </a:tr>
              <a:tr h="406829">
                <a:tc>
                  <a:txBody>
                    <a:bodyPr/>
                    <a:lstStyle/>
                    <a:p>
                      <a:r>
                        <a:rPr lang="en-US" sz="1400" dirty="0"/>
                        <a:t>West Bengal</a:t>
                      </a:r>
                    </a:p>
                  </a:txBody>
                  <a:tcPr/>
                </a:tc>
                <a:tc>
                  <a:txBody>
                    <a:bodyPr/>
                    <a:lstStyle/>
                    <a:p>
                      <a:r>
                        <a:rPr lang="en-US" sz="1400" dirty="0"/>
                        <a:t>Alipurduars</a:t>
                      </a:r>
                    </a:p>
                  </a:txBody>
                  <a:tcPr/>
                </a:tc>
                <a:tc>
                  <a:txBody>
                    <a:bodyPr/>
                    <a:lstStyle/>
                    <a:p>
                      <a:r>
                        <a:rPr lang="en-US" sz="1400" dirty="0"/>
                        <a:t>AITC</a:t>
                      </a:r>
                    </a:p>
                  </a:txBody>
                  <a:tcPr/>
                </a:tc>
                <a:tc>
                  <a:txBody>
                    <a:bodyPr/>
                    <a:lstStyle/>
                    <a:p>
                      <a:r>
                        <a:rPr lang="en-US" sz="1400" dirty="0"/>
                        <a:t>BJP</a:t>
                      </a:r>
                    </a:p>
                  </a:txBody>
                  <a:tcPr/>
                </a:tc>
                <a:tc>
                  <a:txBody>
                    <a:bodyPr/>
                    <a:lstStyle/>
                    <a:p>
                      <a:r>
                        <a:rPr lang="en-US" sz="1400" dirty="0"/>
                        <a:t>24.77%</a:t>
                      </a:r>
                    </a:p>
                  </a:txBody>
                  <a:tcPr/>
                </a:tc>
                <a:extLst>
                  <a:ext uri="{0D108BD9-81ED-4DB2-BD59-A6C34878D82A}">
                    <a16:rowId xmlns:a16="http://schemas.microsoft.com/office/drawing/2014/main" val="1657663507"/>
                  </a:ext>
                </a:extLst>
              </a:tr>
              <a:tr h="406829">
                <a:tc>
                  <a:txBody>
                    <a:bodyPr/>
                    <a:lstStyle/>
                    <a:p>
                      <a:r>
                        <a:rPr lang="en-US" sz="1400" dirty="0"/>
                        <a:t>Assam</a:t>
                      </a:r>
                    </a:p>
                  </a:txBody>
                  <a:tcPr/>
                </a:tc>
                <a:tc>
                  <a:txBody>
                    <a:bodyPr/>
                    <a:lstStyle/>
                    <a:p>
                      <a:r>
                        <a:rPr lang="en-US" sz="1400" dirty="0"/>
                        <a:t>Autonomous District</a:t>
                      </a:r>
                    </a:p>
                  </a:txBody>
                  <a:tcPr/>
                </a:tc>
                <a:tc>
                  <a:txBody>
                    <a:bodyPr/>
                    <a:lstStyle/>
                    <a:p>
                      <a:r>
                        <a:rPr lang="en-US" sz="1400" dirty="0"/>
                        <a:t>INC</a:t>
                      </a:r>
                    </a:p>
                  </a:txBody>
                  <a:tcPr/>
                </a:tc>
                <a:tc>
                  <a:txBody>
                    <a:bodyPr/>
                    <a:lstStyle/>
                    <a:p>
                      <a:r>
                        <a:rPr lang="en-US" sz="1400" dirty="0"/>
                        <a:t>BJP</a:t>
                      </a:r>
                    </a:p>
                  </a:txBody>
                  <a:tcPr/>
                </a:tc>
                <a:tc>
                  <a:txBody>
                    <a:bodyPr/>
                    <a:lstStyle/>
                    <a:p>
                      <a:r>
                        <a:rPr lang="en-US" sz="1400" dirty="0"/>
                        <a:t>22.49%</a:t>
                      </a:r>
                    </a:p>
                  </a:txBody>
                  <a:tcPr/>
                </a:tc>
                <a:extLst>
                  <a:ext uri="{0D108BD9-81ED-4DB2-BD59-A6C34878D82A}">
                    <a16:rowId xmlns:a16="http://schemas.microsoft.com/office/drawing/2014/main" val="1087871807"/>
                  </a:ext>
                </a:extLst>
              </a:tr>
              <a:tr h="58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Tamil Nadu</a:t>
                      </a:r>
                    </a:p>
                    <a:p>
                      <a:endParaRPr lang="en-US" sz="1400" dirty="0"/>
                    </a:p>
                  </a:txBody>
                  <a:tcPr/>
                </a:tc>
                <a:tc>
                  <a:txBody>
                    <a:bodyPr/>
                    <a:lstStyle/>
                    <a:p>
                      <a:r>
                        <a:rPr lang="en-US" sz="1400" dirty="0"/>
                        <a:t>Kanyakumari</a:t>
                      </a:r>
                    </a:p>
                  </a:txBody>
                  <a:tcPr/>
                </a:tc>
                <a:tc>
                  <a:txBody>
                    <a:bodyPr/>
                    <a:lstStyle/>
                    <a:p>
                      <a:r>
                        <a:rPr lang="en-US" sz="1400" dirty="0"/>
                        <a:t>BJP</a:t>
                      </a:r>
                    </a:p>
                  </a:txBody>
                  <a:tcPr/>
                </a:tc>
                <a:tc>
                  <a:txBody>
                    <a:bodyPr/>
                    <a:lstStyle/>
                    <a:p>
                      <a:r>
                        <a:rPr lang="en-US" sz="1400" dirty="0"/>
                        <a:t>INC</a:t>
                      </a:r>
                    </a:p>
                  </a:txBody>
                  <a:tcPr/>
                </a:tc>
                <a:tc>
                  <a:txBody>
                    <a:bodyPr/>
                    <a:lstStyle/>
                    <a:p>
                      <a:r>
                        <a:rPr lang="en-US" sz="1400" dirty="0"/>
                        <a:t>22.19%</a:t>
                      </a:r>
                    </a:p>
                  </a:txBody>
                  <a:tcPr/>
                </a:tc>
                <a:extLst>
                  <a:ext uri="{0D108BD9-81ED-4DB2-BD59-A6C34878D82A}">
                    <a16:rowId xmlns:a16="http://schemas.microsoft.com/office/drawing/2014/main" val="1930050595"/>
                  </a:ext>
                </a:extLst>
              </a:tr>
              <a:tr h="426542">
                <a:tc>
                  <a:txBody>
                    <a:bodyPr/>
                    <a:lstStyle/>
                    <a:p>
                      <a:r>
                        <a:rPr lang="en-US" sz="1400" dirty="0"/>
                        <a:t>Puducherry</a:t>
                      </a:r>
                    </a:p>
                  </a:txBody>
                  <a:tcPr/>
                </a:tc>
                <a:tc>
                  <a:txBody>
                    <a:bodyPr/>
                    <a:lstStyle/>
                    <a:p>
                      <a:r>
                        <a:rPr lang="en-US" sz="1400" dirty="0"/>
                        <a:t>Puducherry</a:t>
                      </a:r>
                    </a:p>
                  </a:txBody>
                  <a:tcPr/>
                </a:tc>
                <a:tc>
                  <a:txBody>
                    <a:bodyPr/>
                    <a:lstStyle/>
                    <a:p>
                      <a:r>
                        <a:rPr lang="en-US" sz="1400" dirty="0"/>
                        <a:t>AINRC</a:t>
                      </a:r>
                    </a:p>
                  </a:txBody>
                  <a:tcPr/>
                </a:tc>
                <a:tc>
                  <a:txBody>
                    <a:bodyPr/>
                    <a:lstStyle/>
                    <a:p>
                      <a:r>
                        <a:rPr lang="en-US" sz="1400" dirty="0"/>
                        <a:t>INC</a:t>
                      </a:r>
                    </a:p>
                  </a:txBody>
                  <a:tcPr/>
                </a:tc>
                <a:tc>
                  <a:txBody>
                    <a:bodyPr/>
                    <a:lstStyle/>
                    <a:p>
                      <a:r>
                        <a:rPr lang="en-US" sz="1400" dirty="0"/>
                        <a:t>21.70%</a:t>
                      </a:r>
                    </a:p>
                  </a:txBody>
                  <a:tcPr/>
                </a:tc>
                <a:extLst>
                  <a:ext uri="{0D108BD9-81ED-4DB2-BD59-A6C34878D82A}">
                    <a16:rowId xmlns:a16="http://schemas.microsoft.com/office/drawing/2014/main" val="2005368204"/>
                  </a:ext>
                </a:extLst>
              </a:tr>
              <a:tr h="258305">
                <a:tc>
                  <a:txBody>
                    <a:bodyPr/>
                    <a:lstStyle/>
                    <a:p>
                      <a:r>
                        <a:rPr lang="en-US" sz="1400" dirty="0"/>
                        <a:t>Bihar</a:t>
                      </a:r>
                    </a:p>
                  </a:txBody>
                  <a:tcPr/>
                </a:tc>
                <a:tc>
                  <a:txBody>
                    <a:bodyPr/>
                    <a:lstStyle/>
                    <a:p>
                      <a:r>
                        <a:rPr lang="en-US" sz="1400" dirty="0"/>
                        <a:t>Bhagalpur</a:t>
                      </a:r>
                    </a:p>
                  </a:txBody>
                  <a:tcPr/>
                </a:tc>
                <a:tc>
                  <a:txBody>
                    <a:bodyPr/>
                    <a:lstStyle/>
                    <a:p>
                      <a:r>
                        <a:rPr lang="en-US" sz="1400" dirty="0"/>
                        <a:t>RJD</a:t>
                      </a:r>
                    </a:p>
                  </a:txBody>
                  <a:tcPr/>
                </a:tc>
                <a:tc>
                  <a:txBody>
                    <a:bodyPr/>
                    <a:lstStyle/>
                    <a:p>
                      <a:r>
                        <a:rPr lang="en-US" sz="1400" dirty="0"/>
                        <a:t>JD(U)</a:t>
                      </a:r>
                    </a:p>
                  </a:txBody>
                  <a:tcPr/>
                </a:tc>
                <a:tc>
                  <a:txBody>
                    <a:bodyPr/>
                    <a:lstStyle/>
                    <a:p>
                      <a:r>
                        <a:rPr lang="en-US" sz="1400" dirty="0"/>
                        <a:t>21.56%</a:t>
                      </a:r>
                    </a:p>
                  </a:txBody>
                  <a:tcPr/>
                </a:tc>
                <a:extLst>
                  <a:ext uri="{0D108BD9-81ED-4DB2-BD59-A6C34878D82A}">
                    <a16:rowId xmlns:a16="http://schemas.microsoft.com/office/drawing/2014/main" val="75244924"/>
                  </a:ext>
                </a:extLst>
              </a:tr>
              <a:tr h="258305">
                <a:tc>
                  <a:txBody>
                    <a:bodyPr/>
                    <a:lstStyle/>
                    <a:p>
                      <a:r>
                        <a:rPr lang="en-US" sz="1400" dirty="0"/>
                        <a:t>Uttar Pradesh</a:t>
                      </a:r>
                    </a:p>
                  </a:txBody>
                  <a:tcPr/>
                </a:tc>
                <a:tc>
                  <a:txBody>
                    <a:bodyPr/>
                    <a:lstStyle/>
                    <a:p>
                      <a:r>
                        <a:rPr lang="en-US" sz="1400" dirty="0"/>
                        <a:t>Sambhal</a:t>
                      </a:r>
                    </a:p>
                  </a:txBody>
                  <a:tcPr/>
                </a:tc>
                <a:tc>
                  <a:txBody>
                    <a:bodyPr/>
                    <a:lstStyle/>
                    <a:p>
                      <a:r>
                        <a:rPr lang="en-US" sz="1400" dirty="0"/>
                        <a:t>BJP</a:t>
                      </a:r>
                    </a:p>
                  </a:txBody>
                  <a:tcPr/>
                </a:tc>
                <a:tc>
                  <a:txBody>
                    <a:bodyPr/>
                    <a:lstStyle/>
                    <a:p>
                      <a:r>
                        <a:rPr lang="en-US" sz="1400" dirty="0"/>
                        <a:t>SP</a:t>
                      </a:r>
                    </a:p>
                  </a:txBody>
                  <a:tcPr/>
                </a:tc>
                <a:tc>
                  <a:txBody>
                    <a:bodyPr/>
                    <a:lstStyle/>
                    <a:p>
                      <a:r>
                        <a:rPr lang="en-US" sz="1400" dirty="0"/>
                        <a:t>21.52%</a:t>
                      </a:r>
                    </a:p>
                  </a:txBody>
                  <a:tcPr/>
                </a:tc>
                <a:extLst>
                  <a:ext uri="{0D108BD9-81ED-4DB2-BD59-A6C34878D82A}">
                    <a16:rowId xmlns:a16="http://schemas.microsoft.com/office/drawing/2014/main" val="172716473"/>
                  </a:ext>
                </a:extLst>
              </a:tr>
              <a:tr h="258305">
                <a:tc>
                  <a:txBody>
                    <a:bodyPr/>
                    <a:lstStyle/>
                    <a:p>
                      <a:r>
                        <a:rPr lang="en-US" sz="1400" dirty="0"/>
                        <a:t>Bihar</a:t>
                      </a:r>
                    </a:p>
                  </a:txBody>
                  <a:tcPr/>
                </a:tc>
                <a:tc>
                  <a:txBody>
                    <a:bodyPr/>
                    <a:lstStyle/>
                    <a:p>
                      <a:r>
                        <a:rPr lang="en-US" sz="1400" dirty="0" err="1"/>
                        <a:t>Jhanjharpur</a:t>
                      </a:r>
                      <a:endParaRPr lang="en-US" sz="1400" dirty="0"/>
                    </a:p>
                  </a:txBody>
                  <a:tcPr/>
                </a:tc>
                <a:tc>
                  <a:txBody>
                    <a:bodyPr/>
                    <a:lstStyle/>
                    <a:p>
                      <a:r>
                        <a:rPr lang="en-US" sz="1400" dirty="0"/>
                        <a:t>BJP</a:t>
                      </a:r>
                    </a:p>
                  </a:txBody>
                  <a:tcPr/>
                </a:tc>
                <a:tc>
                  <a:txBody>
                    <a:bodyPr/>
                    <a:lstStyle/>
                    <a:p>
                      <a:r>
                        <a:rPr lang="en-US" sz="1400" dirty="0"/>
                        <a:t>JD(U)</a:t>
                      </a:r>
                    </a:p>
                  </a:txBody>
                  <a:tcPr/>
                </a:tc>
                <a:tc>
                  <a:txBody>
                    <a:bodyPr/>
                    <a:lstStyle/>
                    <a:p>
                      <a:r>
                        <a:rPr lang="en-US" sz="1400" dirty="0"/>
                        <a:t>21.16%</a:t>
                      </a:r>
                    </a:p>
                  </a:txBody>
                  <a:tcPr/>
                </a:tc>
                <a:extLst>
                  <a:ext uri="{0D108BD9-81ED-4DB2-BD59-A6C34878D82A}">
                    <a16:rowId xmlns:a16="http://schemas.microsoft.com/office/drawing/2014/main" val="4185465949"/>
                  </a:ext>
                </a:extLst>
              </a:tr>
              <a:tr h="258305">
                <a:tc>
                  <a:txBody>
                    <a:bodyPr/>
                    <a:lstStyle/>
                    <a:p>
                      <a:r>
                        <a:rPr lang="en-US" sz="1400" dirty="0"/>
                        <a:t>Karnataka</a:t>
                      </a:r>
                    </a:p>
                  </a:txBody>
                  <a:tcPr/>
                </a:tc>
                <a:tc>
                  <a:txBody>
                    <a:bodyPr/>
                    <a:lstStyle/>
                    <a:p>
                      <a:r>
                        <a:rPr lang="en-US" sz="1400" dirty="0" err="1"/>
                        <a:t>Chikkballapur</a:t>
                      </a:r>
                      <a:endParaRPr lang="en-US" sz="1400" dirty="0"/>
                    </a:p>
                  </a:txBody>
                  <a:tcPr/>
                </a:tc>
                <a:tc>
                  <a:txBody>
                    <a:bodyPr/>
                    <a:lstStyle/>
                    <a:p>
                      <a:r>
                        <a:rPr lang="en-US" sz="1400" dirty="0"/>
                        <a:t>INC</a:t>
                      </a:r>
                    </a:p>
                  </a:txBody>
                  <a:tcPr/>
                </a:tc>
                <a:tc>
                  <a:txBody>
                    <a:bodyPr/>
                    <a:lstStyle/>
                    <a:p>
                      <a:r>
                        <a:rPr lang="en-US" sz="1400" dirty="0"/>
                        <a:t>BJP</a:t>
                      </a:r>
                    </a:p>
                  </a:txBody>
                  <a:tcPr/>
                </a:tc>
                <a:tc>
                  <a:txBody>
                    <a:bodyPr/>
                    <a:lstStyle/>
                    <a:p>
                      <a:r>
                        <a:rPr lang="en-US" sz="1400" dirty="0"/>
                        <a:t>20.15%</a:t>
                      </a:r>
                    </a:p>
                  </a:txBody>
                  <a:tcPr/>
                </a:tc>
                <a:extLst>
                  <a:ext uri="{0D108BD9-81ED-4DB2-BD59-A6C34878D82A}">
                    <a16:rowId xmlns:a16="http://schemas.microsoft.com/office/drawing/2014/main" val="365171966"/>
                  </a:ext>
                </a:extLst>
              </a:tr>
              <a:tr h="258305">
                <a:tc>
                  <a:txBody>
                    <a:bodyPr/>
                    <a:lstStyle/>
                    <a:p>
                      <a:r>
                        <a:rPr lang="en-US" sz="1400" dirty="0"/>
                        <a:t>Uttar Pradesh</a:t>
                      </a:r>
                    </a:p>
                  </a:txBody>
                  <a:tcPr/>
                </a:tc>
                <a:tc>
                  <a:txBody>
                    <a:bodyPr/>
                    <a:lstStyle/>
                    <a:p>
                      <a:r>
                        <a:rPr lang="en-US" sz="1400" dirty="0"/>
                        <a:t>Ghazipur</a:t>
                      </a:r>
                    </a:p>
                  </a:txBody>
                  <a:tcPr/>
                </a:tc>
                <a:tc>
                  <a:txBody>
                    <a:bodyPr/>
                    <a:lstStyle/>
                    <a:p>
                      <a:r>
                        <a:rPr lang="en-US" sz="1400" dirty="0"/>
                        <a:t>BJP</a:t>
                      </a:r>
                    </a:p>
                  </a:txBody>
                  <a:tcPr/>
                </a:tc>
                <a:tc>
                  <a:txBody>
                    <a:bodyPr/>
                    <a:lstStyle/>
                    <a:p>
                      <a:r>
                        <a:rPr lang="en-US" sz="1400" dirty="0"/>
                        <a:t>BSP</a:t>
                      </a:r>
                    </a:p>
                  </a:txBody>
                  <a:tcPr/>
                </a:tc>
                <a:tc>
                  <a:txBody>
                    <a:bodyPr/>
                    <a:lstStyle/>
                    <a:p>
                      <a:r>
                        <a:rPr lang="en-US" sz="1400" dirty="0"/>
                        <a:t>20.09%</a:t>
                      </a:r>
                    </a:p>
                  </a:txBody>
                  <a:tcPr/>
                </a:tc>
                <a:extLst>
                  <a:ext uri="{0D108BD9-81ED-4DB2-BD59-A6C34878D82A}">
                    <a16:rowId xmlns:a16="http://schemas.microsoft.com/office/drawing/2014/main" val="413949326"/>
                  </a:ext>
                </a:extLst>
              </a:tr>
              <a:tr h="258305">
                <a:tc>
                  <a:txBody>
                    <a:bodyPr/>
                    <a:lstStyle/>
                    <a:p>
                      <a:r>
                        <a:rPr lang="en-US" sz="1400" dirty="0"/>
                        <a:t>Bihar</a:t>
                      </a:r>
                    </a:p>
                  </a:txBody>
                  <a:tcPr/>
                </a:tc>
                <a:tc>
                  <a:txBody>
                    <a:bodyPr/>
                    <a:lstStyle/>
                    <a:p>
                      <a:r>
                        <a:rPr lang="en-US" sz="1400" dirty="0" err="1"/>
                        <a:t>Supaul</a:t>
                      </a:r>
                      <a:endParaRPr lang="en-US" sz="1400" dirty="0"/>
                    </a:p>
                  </a:txBody>
                  <a:tcPr/>
                </a:tc>
                <a:tc>
                  <a:txBody>
                    <a:bodyPr/>
                    <a:lstStyle/>
                    <a:p>
                      <a:r>
                        <a:rPr lang="en-US" sz="1400" dirty="0"/>
                        <a:t>INC</a:t>
                      </a:r>
                    </a:p>
                  </a:txBody>
                  <a:tcPr/>
                </a:tc>
                <a:tc>
                  <a:txBody>
                    <a:bodyPr/>
                    <a:lstStyle/>
                    <a:p>
                      <a:r>
                        <a:rPr lang="en-US" sz="1400" dirty="0"/>
                        <a:t>JD(U)</a:t>
                      </a:r>
                    </a:p>
                  </a:txBody>
                  <a:tcPr/>
                </a:tc>
                <a:tc>
                  <a:txBody>
                    <a:bodyPr/>
                    <a:lstStyle/>
                    <a:p>
                      <a:r>
                        <a:rPr lang="en-US" sz="1400" dirty="0"/>
                        <a:t>19.48%</a:t>
                      </a:r>
                    </a:p>
                  </a:txBody>
                  <a:tcPr/>
                </a:tc>
                <a:extLst>
                  <a:ext uri="{0D108BD9-81ED-4DB2-BD59-A6C34878D82A}">
                    <a16:rowId xmlns:a16="http://schemas.microsoft.com/office/drawing/2014/main" val="174428924"/>
                  </a:ext>
                </a:extLst>
              </a:tr>
            </a:tbl>
          </a:graphicData>
        </a:graphic>
      </p:graphicFrame>
      <p:sp>
        <p:nvSpPr>
          <p:cNvPr id="6" name="TextBox 5">
            <a:extLst>
              <a:ext uri="{FF2B5EF4-FFF2-40B4-BE49-F238E27FC236}">
                <a16:creationId xmlns:a16="http://schemas.microsoft.com/office/drawing/2014/main" id="{2AB1D5C9-3DD1-A328-B6D3-CBE4BACBEB2C}"/>
              </a:ext>
            </a:extLst>
          </p:cNvPr>
          <p:cNvSpPr txBox="1"/>
          <p:nvPr/>
        </p:nvSpPr>
        <p:spPr>
          <a:xfrm>
            <a:off x="583581" y="5813502"/>
            <a:ext cx="1102483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are top 10 Constituencies by difference in winner vote %.</a:t>
            </a:r>
          </a:p>
          <a:p>
            <a:pPr marL="285750" indent="-285750">
              <a:buFont typeface="Arial" panose="020B0604020202020204" pitchFamily="34" charset="0"/>
              <a:buChar char="•"/>
            </a:pPr>
            <a:r>
              <a:rPr lang="en-US" dirty="0">
                <a:solidFill>
                  <a:schemeClr val="bg1"/>
                </a:solidFill>
              </a:rPr>
              <a:t>In total there are 175 constituencies which elected different party in 2019 </a:t>
            </a:r>
            <a:r>
              <a:rPr lang="en-US" dirty="0" err="1">
                <a:solidFill>
                  <a:schemeClr val="bg1"/>
                </a:solidFill>
              </a:rPr>
              <a:t>Loksabha</a:t>
            </a:r>
            <a:r>
              <a:rPr lang="en-US" dirty="0">
                <a:solidFill>
                  <a:schemeClr val="bg1"/>
                </a:solidFill>
              </a:rPr>
              <a:t> elections.</a:t>
            </a:r>
          </a:p>
          <a:p>
            <a:pPr marL="285750" indent="-285750">
              <a:buFont typeface="Arial" panose="020B0604020202020204" pitchFamily="34" charset="0"/>
              <a:buChar char="•"/>
            </a:pPr>
            <a:r>
              <a:rPr lang="en-US" dirty="0">
                <a:solidFill>
                  <a:schemeClr val="bg1"/>
                </a:solidFill>
              </a:rPr>
              <a:t>48 out of these 175 constituencies elected BJP candidate in 2019. </a:t>
            </a:r>
          </a:p>
        </p:txBody>
      </p:sp>
    </p:spTree>
    <p:extLst>
      <p:ext uri="{BB962C8B-B14F-4D97-AF65-F5344CB8AC3E}">
        <p14:creationId xmlns:p14="http://schemas.microsoft.com/office/powerpoint/2010/main" val="3768489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Q5. TOP 5 CANDIDATES BASED ON MARGIN DIFFERENCE WITH RUNNERS IN 2014 AND 2019.</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24672417"/>
              </p:ext>
            </p:extLst>
          </p:nvPr>
        </p:nvGraphicFramePr>
        <p:xfrm>
          <a:off x="512956" y="1710983"/>
          <a:ext cx="5412060" cy="3508574"/>
        </p:xfrm>
        <a:graphic>
          <a:graphicData uri="http://schemas.openxmlformats.org/drawingml/2006/table">
            <a:tbl>
              <a:tblPr firstRow="1" bandRow="1">
                <a:tableStyleId>{073A0DAA-6AF3-43AB-8588-CEC1D06C72B9}</a:tableStyleId>
              </a:tblPr>
              <a:tblGrid>
                <a:gridCol w="1038080">
                  <a:extLst>
                    <a:ext uri="{9D8B030D-6E8A-4147-A177-3AD203B41FA5}">
                      <a16:colId xmlns:a16="http://schemas.microsoft.com/office/drawing/2014/main" val="2686164601"/>
                    </a:ext>
                  </a:extLst>
                </a:gridCol>
                <a:gridCol w="1587608">
                  <a:extLst>
                    <a:ext uri="{9D8B030D-6E8A-4147-A177-3AD203B41FA5}">
                      <a16:colId xmlns:a16="http://schemas.microsoft.com/office/drawing/2014/main" val="1160774579"/>
                    </a:ext>
                  </a:extLst>
                </a:gridCol>
                <a:gridCol w="1327409">
                  <a:extLst>
                    <a:ext uri="{9D8B030D-6E8A-4147-A177-3AD203B41FA5}">
                      <a16:colId xmlns:a16="http://schemas.microsoft.com/office/drawing/2014/main" val="544675296"/>
                    </a:ext>
                  </a:extLst>
                </a:gridCol>
                <a:gridCol w="1458963">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Candidate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Margin Difference</a:t>
                      </a:r>
                    </a:p>
                  </a:txBody>
                  <a:tcPr/>
                </a:tc>
                <a:extLst>
                  <a:ext uri="{0D108BD9-81ED-4DB2-BD59-A6C34878D82A}">
                    <a16:rowId xmlns:a16="http://schemas.microsoft.com/office/drawing/2014/main" val="2915477490"/>
                  </a:ext>
                </a:extLst>
              </a:tr>
              <a:tr h="406829">
                <a:tc>
                  <a:txBody>
                    <a:bodyPr/>
                    <a:lstStyle/>
                    <a:p>
                      <a:r>
                        <a:rPr lang="en-US" sz="1400" dirty="0"/>
                        <a:t>Gujarat</a:t>
                      </a:r>
                    </a:p>
                  </a:txBody>
                  <a:tcPr/>
                </a:tc>
                <a:tc>
                  <a:txBody>
                    <a:bodyPr/>
                    <a:lstStyle/>
                    <a:p>
                      <a:r>
                        <a:rPr lang="en-US" sz="1400" dirty="0"/>
                        <a:t>Vadodara</a:t>
                      </a:r>
                    </a:p>
                  </a:txBody>
                  <a:tcPr/>
                </a:tc>
                <a:tc>
                  <a:txBody>
                    <a:bodyPr/>
                    <a:lstStyle/>
                    <a:p>
                      <a:r>
                        <a:rPr lang="en-US" sz="1400" dirty="0"/>
                        <a:t>Narendra Modi</a:t>
                      </a:r>
                    </a:p>
                  </a:txBody>
                  <a:tcPr/>
                </a:tc>
                <a:tc>
                  <a:txBody>
                    <a:bodyPr/>
                    <a:lstStyle/>
                    <a:p>
                      <a:r>
                        <a:rPr lang="en-US" sz="1400" dirty="0"/>
                        <a:t>570128</a:t>
                      </a:r>
                    </a:p>
                  </a:txBody>
                  <a:tcPr/>
                </a:tc>
                <a:extLst>
                  <a:ext uri="{0D108BD9-81ED-4DB2-BD59-A6C34878D82A}">
                    <a16:rowId xmlns:a16="http://schemas.microsoft.com/office/drawing/2014/main" val="1657663507"/>
                  </a:ext>
                </a:extLst>
              </a:tr>
              <a:tr h="406829">
                <a:tc>
                  <a:txBody>
                    <a:bodyPr/>
                    <a:lstStyle/>
                    <a:p>
                      <a:r>
                        <a:rPr lang="en-US" sz="1400" dirty="0"/>
                        <a:t>Uttar Pradesh</a:t>
                      </a:r>
                    </a:p>
                  </a:txBody>
                  <a:tcPr/>
                </a:tc>
                <a:tc>
                  <a:txBody>
                    <a:bodyPr/>
                    <a:lstStyle/>
                    <a:p>
                      <a:r>
                        <a:rPr lang="en-US" sz="1400" dirty="0"/>
                        <a:t>Ghaziabad</a:t>
                      </a:r>
                    </a:p>
                  </a:txBody>
                  <a:tcPr/>
                </a:tc>
                <a:tc>
                  <a:txBody>
                    <a:bodyPr/>
                    <a:lstStyle/>
                    <a:p>
                      <a:r>
                        <a:rPr lang="en-US" sz="1400" dirty="0"/>
                        <a:t>Vijay Kumar Singh</a:t>
                      </a:r>
                    </a:p>
                  </a:txBody>
                  <a:tcPr/>
                </a:tc>
                <a:tc>
                  <a:txBody>
                    <a:bodyPr/>
                    <a:lstStyle/>
                    <a:p>
                      <a:r>
                        <a:rPr lang="en-US" sz="1400" dirty="0"/>
                        <a:t>567260</a:t>
                      </a:r>
                    </a:p>
                  </a:txBody>
                  <a:tcPr/>
                </a:tc>
                <a:extLst>
                  <a:ext uri="{0D108BD9-81ED-4DB2-BD59-A6C34878D82A}">
                    <a16:rowId xmlns:a16="http://schemas.microsoft.com/office/drawing/2014/main" val="1087871807"/>
                  </a:ext>
                </a:extLst>
              </a:tr>
              <a:tr h="581185">
                <a:tc>
                  <a:txBody>
                    <a:bodyPr/>
                    <a:lstStyle/>
                    <a:p>
                      <a:r>
                        <a:rPr lang="en-US" sz="1400" dirty="0"/>
                        <a:t>Gujarat</a:t>
                      </a:r>
                    </a:p>
                  </a:txBody>
                  <a:tcPr/>
                </a:tc>
                <a:tc>
                  <a:txBody>
                    <a:bodyPr/>
                    <a:lstStyle/>
                    <a:p>
                      <a:r>
                        <a:rPr lang="en-US" sz="1400" dirty="0"/>
                        <a:t>Navsari</a:t>
                      </a:r>
                    </a:p>
                  </a:txBody>
                  <a:tcPr/>
                </a:tc>
                <a:tc>
                  <a:txBody>
                    <a:bodyPr/>
                    <a:lstStyle/>
                    <a:p>
                      <a:r>
                        <a:rPr lang="en-US" sz="1400" dirty="0"/>
                        <a:t>C. R. Patil</a:t>
                      </a:r>
                    </a:p>
                  </a:txBody>
                  <a:tcPr/>
                </a:tc>
                <a:tc>
                  <a:txBody>
                    <a:bodyPr/>
                    <a:lstStyle/>
                    <a:p>
                      <a:r>
                        <a:rPr lang="en-US" sz="1400" dirty="0"/>
                        <a:t>558116</a:t>
                      </a:r>
                    </a:p>
                  </a:txBody>
                  <a:tcPr/>
                </a:tc>
                <a:extLst>
                  <a:ext uri="{0D108BD9-81ED-4DB2-BD59-A6C34878D82A}">
                    <a16:rowId xmlns:a16="http://schemas.microsoft.com/office/drawing/2014/main" val="1930050595"/>
                  </a:ext>
                </a:extLst>
              </a:tr>
              <a:tr h="426542">
                <a:tc>
                  <a:txBody>
                    <a:bodyPr/>
                    <a:lstStyle/>
                    <a:p>
                      <a:r>
                        <a:rPr lang="en-US" sz="1400" dirty="0"/>
                        <a:t>Rajasthan</a:t>
                      </a:r>
                    </a:p>
                  </a:txBody>
                  <a:tcPr/>
                </a:tc>
                <a:tc>
                  <a:txBody>
                    <a:bodyPr/>
                    <a:lstStyle/>
                    <a:p>
                      <a:r>
                        <a:rPr lang="en-US" sz="1400" dirty="0"/>
                        <a:t>Jaipur</a:t>
                      </a:r>
                    </a:p>
                  </a:txBody>
                  <a:tcPr/>
                </a:tc>
                <a:tc>
                  <a:txBody>
                    <a:bodyPr/>
                    <a:lstStyle/>
                    <a:p>
                      <a:r>
                        <a:rPr lang="en-US" sz="1400" dirty="0"/>
                        <a:t>Ramcharan Bohra</a:t>
                      </a:r>
                    </a:p>
                  </a:txBody>
                  <a:tcPr/>
                </a:tc>
                <a:tc>
                  <a:txBody>
                    <a:bodyPr/>
                    <a:lstStyle/>
                    <a:p>
                      <a:r>
                        <a:rPr lang="en-US" sz="1400" dirty="0"/>
                        <a:t>539345</a:t>
                      </a:r>
                    </a:p>
                  </a:txBody>
                  <a:tcPr/>
                </a:tc>
                <a:extLst>
                  <a:ext uri="{0D108BD9-81ED-4DB2-BD59-A6C34878D82A}">
                    <a16:rowId xmlns:a16="http://schemas.microsoft.com/office/drawing/2014/main" val="2005368204"/>
                  </a:ext>
                </a:extLst>
              </a:tr>
              <a:tr h="258305">
                <a:tc>
                  <a:txBody>
                    <a:bodyPr/>
                    <a:lstStyle/>
                    <a:p>
                      <a:r>
                        <a:rPr lang="en-US" sz="1400" dirty="0"/>
                        <a:t>Gujarat</a:t>
                      </a:r>
                    </a:p>
                  </a:txBody>
                  <a:tcPr/>
                </a:tc>
                <a:tc>
                  <a:txBody>
                    <a:bodyPr/>
                    <a:lstStyle/>
                    <a:p>
                      <a:r>
                        <a:rPr lang="en-US" sz="1400" dirty="0"/>
                        <a:t>Surat</a:t>
                      </a:r>
                    </a:p>
                  </a:txBody>
                  <a:tcPr/>
                </a:tc>
                <a:tc>
                  <a:txBody>
                    <a:bodyPr/>
                    <a:lstStyle/>
                    <a:p>
                      <a:r>
                        <a:rPr lang="en-US" sz="1400" dirty="0"/>
                        <a:t>Darshana Vikram </a:t>
                      </a:r>
                      <a:r>
                        <a:rPr lang="en-US" sz="1400" dirty="0" err="1"/>
                        <a:t>Jardosh</a:t>
                      </a:r>
                      <a:endParaRPr lang="en-US" sz="1400" dirty="0"/>
                    </a:p>
                  </a:txBody>
                  <a:tcPr/>
                </a:tc>
                <a:tc>
                  <a:txBody>
                    <a:bodyPr/>
                    <a:lstStyle/>
                    <a:p>
                      <a:r>
                        <a:rPr lang="en-US" sz="1400" dirty="0"/>
                        <a:t>533190</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E5B691D3-87F0-2A6E-D3A0-02A8AFFA9D57}"/>
              </a:ext>
            </a:extLst>
          </p:cNvPr>
          <p:cNvGraphicFramePr>
            <a:graphicFrameLocks noGrp="1"/>
          </p:cNvGraphicFramePr>
          <p:nvPr>
            <p:extLst>
              <p:ext uri="{D42A27DB-BD31-4B8C-83A1-F6EECF244321}">
                <p14:modId xmlns:p14="http://schemas.microsoft.com/office/powerpoint/2010/main" val="11753643"/>
              </p:ext>
            </p:extLst>
          </p:nvPr>
        </p:nvGraphicFramePr>
        <p:xfrm>
          <a:off x="6266986" y="1710984"/>
          <a:ext cx="5642516" cy="3487774"/>
        </p:xfrm>
        <a:graphic>
          <a:graphicData uri="http://schemas.openxmlformats.org/drawingml/2006/table">
            <a:tbl>
              <a:tblPr firstRow="1" bandRow="1">
                <a:tableStyleId>{073A0DAA-6AF3-43AB-8588-CEC1D06C72B9}</a:tableStyleId>
              </a:tblPr>
              <a:tblGrid>
                <a:gridCol w="1082283">
                  <a:extLst>
                    <a:ext uri="{9D8B030D-6E8A-4147-A177-3AD203B41FA5}">
                      <a16:colId xmlns:a16="http://schemas.microsoft.com/office/drawing/2014/main" val="2686164601"/>
                    </a:ext>
                  </a:extLst>
                </a:gridCol>
                <a:gridCol w="1655211">
                  <a:extLst>
                    <a:ext uri="{9D8B030D-6E8A-4147-A177-3AD203B41FA5}">
                      <a16:colId xmlns:a16="http://schemas.microsoft.com/office/drawing/2014/main" val="1160774579"/>
                    </a:ext>
                  </a:extLst>
                </a:gridCol>
                <a:gridCol w="1499969">
                  <a:extLst>
                    <a:ext uri="{9D8B030D-6E8A-4147-A177-3AD203B41FA5}">
                      <a16:colId xmlns:a16="http://schemas.microsoft.com/office/drawing/2014/main" val="544675296"/>
                    </a:ext>
                  </a:extLst>
                </a:gridCol>
                <a:gridCol w="1405053">
                  <a:extLst>
                    <a:ext uri="{9D8B030D-6E8A-4147-A177-3AD203B41FA5}">
                      <a16:colId xmlns:a16="http://schemas.microsoft.com/office/drawing/2014/main" val="1084988745"/>
                    </a:ext>
                  </a:extLst>
                </a:gridCol>
              </a:tblGrid>
              <a:tr h="78338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Candidate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Margin Difference</a:t>
                      </a:r>
                    </a:p>
                  </a:txBody>
                  <a:tcPr/>
                </a:tc>
                <a:extLst>
                  <a:ext uri="{0D108BD9-81ED-4DB2-BD59-A6C34878D82A}">
                    <a16:rowId xmlns:a16="http://schemas.microsoft.com/office/drawing/2014/main" val="2915477490"/>
                  </a:ext>
                </a:extLst>
              </a:tr>
              <a:tr h="508579">
                <a:tc>
                  <a:txBody>
                    <a:bodyPr/>
                    <a:lstStyle/>
                    <a:p>
                      <a:r>
                        <a:rPr lang="en-US" sz="1400" dirty="0"/>
                        <a:t>Gujarat</a:t>
                      </a:r>
                    </a:p>
                  </a:txBody>
                  <a:tcPr/>
                </a:tc>
                <a:tc>
                  <a:txBody>
                    <a:bodyPr/>
                    <a:lstStyle/>
                    <a:p>
                      <a:r>
                        <a:rPr lang="en-US" sz="1400" dirty="0"/>
                        <a:t>Navsari</a:t>
                      </a:r>
                    </a:p>
                  </a:txBody>
                  <a:tcPr/>
                </a:tc>
                <a:tc>
                  <a:txBody>
                    <a:bodyPr/>
                    <a:lstStyle/>
                    <a:p>
                      <a:r>
                        <a:rPr lang="en-US" sz="1400" dirty="0"/>
                        <a:t>C. R. Patil</a:t>
                      </a:r>
                    </a:p>
                  </a:txBody>
                  <a:tcPr/>
                </a:tc>
                <a:tc>
                  <a:txBody>
                    <a:bodyPr/>
                    <a:lstStyle/>
                    <a:p>
                      <a:r>
                        <a:rPr lang="en-US" sz="1400" dirty="0"/>
                        <a:t>689668</a:t>
                      </a:r>
                    </a:p>
                  </a:txBody>
                  <a:tcPr/>
                </a:tc>
                <a:extLst>
                  <a:ext uri="{0D108BD9-81ED-4DB2-BD59-A6C34878D82A}">
                    <a16:rowId xmlns:a16="http://schemas.microsoft.com/office/drawing/2014/main" val="1657663507"/>
                  </a:ext>
                </a:extLst>
              </a:tr>
              <a:tr h="472775">
                <a:tc>
                  <a:txBody>
                    <a:bodyPr/>
                    <a:lstStyle/>
                    <a:p>
                      <a:r>
                        <a:rPr lang="en-US" sz="1400" dirty="0"/>
                        <a:t>Haryana</a:t>
                      </a:r>
                    </a:p>
                  </a:txBody>
                  <a:tcPr/>
                </a:tc>
                <a:tc>
                  <a:txBody>
                    <a:bodyPr/>
                    <a:lstStyle/>
                    <a:p>
                      <a:r>
                        <a:rPr lang="en-US" sz="1400" dirty="0"/>
                        <a:t>Karnal</a:t>
                      </a:r>
                    </a:p>
                  </a:txBody>
                  <a:tcPr/>
                </a:tc>
                <a:tc>
                  <a:txBody>
                    <a:bodyPr/>
                    <a:lstStyle/>
                    <a:p>
                      <a:r>
                        <a:rPr lang="en-US" sz="1400" dirty="0"/>
                        <a:t>Sanjay Bhatia</a:t>
                      </a:r>
                    </a:p>
                  </a:txBody>
                  <a:tcPr/>
                </a:tc>
                <a:tc>
                  <a:txBody>
                    <a:bodyPr/>
                    <a:lstStyle/>
                    <a:p>
                      <a:r>
                        <a:rPr lang="en-US" sz="1400" dirty="0"/>
                        <a:t>656142</a:t>
                      </a:r>
                    </a:p>
                  </a:txBody>
                  <a:tcPr/>
                </a:tc>
                <a:extLst>
                  <a:ext uri="{0D108BD9-81ED-4DB2-BD59-A6C34878D82A}">
                    <a16:rowId xmlns:a16="http://schemas.microsoft.com/office/drawing/2014/main" val="1087871807"/>
                  </a:ext>
                </a:extLst>
              </a:tr>
              <a:tr h="626703">
                <a:tc>
                  <a:txBody>
                    <a:bodyPr/>
                    <a:lstStyle/>
                    <a:p>
                      <a:r>
                        <a:rPr lang="en-US" sz="1400" dirty="0"/>
                        <a:t>Haryana</a:t>
                      </a:r>
                    </a:p>
                  </a:txBody>
                  <a:tcPr/>
                </a:tc>
                <a:tc>
                  <a:txBody>
                    <a:bodyPr/>
                    <a:lstStyle/>
                    <a:p>
                      <a:r>
                        <a:rPr lang="en-US" sz="1400" dirty="0"/>
                        <a:t>Faridabad</a:t>
                      </a:r>
                    </a:p>
                  </a:txBody>
                  <a:tcPr/>
                </a:tc>
                <a:tc>
                  <a:txBody>
                    <a:bodyPr/>
                    <a:lstStyle/>
                    <a:p>
                      <a:r>
                        <a:rPr lang="en-US" sz="1400" dirty="0"/>
                        <a:t>Krishan Pal</a:t>
                      </a:r>
                    </a:p>
                  </a:txBody>
                  <a:tcPr/>
                </a:tc>
                <a:tc>
                  <a:txBody>
                    <a:bodyPr/>
                    <a:lstStyle/>
                    <a:p>
                      <a:r>
                        <a:rPr lang="en-US" sz="1400" dirty="0"/>
                        <a:t>638239</a:t>
                      </a:r>
                    </a:p>
                  </a:txBody>
                  <a:tcPr/>
                </a:tc>
                <a:extLst>
                  <a:ext uri="{0D108BD9-81ED-4DB2-BD59-A6C34878D82A}">
                    <a16:rowId xmlns:a16="http://schemas.microsoft.com/office/drawing/2014/main" val="1930050595"/>
                  </a:ext>
                </a:extLst>
              </a:tr>
              <a:tr h="508434">
                <a:tc>
                  <a:txBody>
                    <a:bodyPr/>
                    <a:lstStyle/>
                    <a:p>
                      <a:r>
                        <a:rPr lang="en-US" sz="1400" dirty="0"/>
                        <a:t>Rajasthan</a:t>
                      </a:r>
                    </a:p>
                  </a:txBody>
                  <a:tcPr/>
                </a:tc>
                <a:tc>
                  <a:txBody>
                    <a:bodyPr/>
                    <a:lstStyle/>
                    <a:p>
                      <a:r>
                        <a:rPr lang="en-US" sz="1400" dirty="0"/>
                        <a:t>Bhilwara</a:t>
                      </a:r>
                    </a:p>
                  </a:txBody>
                  <a:tcPr/>
                </a:tc>
                <a:tc>
                  <a:txBody>
                    <a:bodyPr/>
                    <a:lstStyle/>
                    <a:p>
                      <a:r>
                        <a:rPr lang="en-US" sz="1400" dirty="0"/>
                        <a:t>Subhash Chandra </a:t>
                      </a:r>
                      <a:r>
                        <a:rPr lang="en-US" sz="1400" dirty="0" err="1"/>
                        <a:t>Baheria</a:t>
                      </a:r>
                      <a:endParaRPr lang="en-US" sz="1400" dirty="0"/>
                    </a:p>
                  </a:txBody>
                  <a:tcPr/>
                </a:tc>
                <a:tc>
                  <a:txBody>
                    <a:bodyPr/>
                    <a:lstStyle/>
                    <a:p>
                      <a:r>
                        <a:rPr lang="en-US" sz="1400" dirty="0"/>
                        <a:t>612000</a:t>
                      </a:r>
                    </a:p>
                  </a:txBody>
                  <a:tcPr/>
                </a:tc>
                <a:extLst>
                  <a:ext uri="{0D108BD9-81ED-4DB2-BD59-A6C34878D82A}">
                    <a16:rowId xmlns:a16="http://schemas.microsoft.com/office/drawing/2014/main" val="2005368204"/>
                  </a:ext>
                </a:extLst>
              </a:tr>
              <a:tr h="578177">
                <a:tc>
                  <a:txBody>
                    <a:bodyPr/>
                    <a:lstStyle/>
                    <a:p>
                      <a:r>
                        <a:rPr lang="en-US" sz="1400" dirty="0"/>
                        <a:t>Gujarat</a:t>
                      </a:r>
                    </a:p>
                  </a:txBody>
                  <a:tcPr/>
                </a:tc>
                <a:tc>
                  <a:txBody>
                    <a:bodyPr/>
                    <a:lstStyle/>
                    <a:p>
                      <a:r>
                        <a:rPr lang="en-US" sz="1400" dirty="0"/>
                        <a:t>Vadodara</a:t>
                      </a:r>
                    </a:p>
                  </a:txBody>
                  <a:tcPr/>
                </a:tc>
                <a:tc>
                  <a:txBody>
                    <a:bodyPr/>
                    <a:lstStyle/>
                    <a:p>
                      <a:r>
                        <a:rPr lang="en-US" sz="1400" dirty="0" err="1"/>
                        <a:t>Ranjanben</a:t>
                      </a:r>
                      <a:r>
                        <a:rPr lang="en-US" sz="1400" dirty="0"/>
                        <a:t> Bhatt</a:t>
                      </a:r>
                    </a:p>
                  </a:txBody>
                  <a:tcPr/>
                </a:tc>
                <a:tc>
                  <a:txBody>
                    <a:bodyPr/>
                    <a:lstStyle/>
                    <a:p>
                      <a:r>
                        <a:rPr lang="en-US" sz="1400" dirty="0"/>
                        <a:t>589177</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AD8AF2EB-3211-60FC-EA05-7ED3382BFAD3}"/>
              </a:ext>
            </a:extLst>
          </p:cNvPr>
          <p:cNvSpPr txBox="1"/>
          <p:nvPr/>
        </p:nvSpPr>
        <p:spPr>
          <a:xfrm>
            <a:off x="512955" y="1360449"/>
            <a:ext cx="5412059" cy="369332"/>
          </a:xfrm>
          <a:prstGeom prst="rect">
            <a:avLst/>
          </a:prstGeom>
          <a:noFill/>
        </p:spPr>
        <p:txBody>
          <a:bodyPr wrap="square" rtlCol="0">
            <a:spAutoFit/>
          </a:bodyPr>
          <a:lstStyle/>
          <a:p>
            <a:pPr algn="ctr"/>
            <a:r>
              <a:rPr lang="en-US" dirty="0">
                <a:solidFill>
                  <a:schemeClr val="bg1"/>
                </a:solidFill>
              </a:rPr>
              <a:t>TOP 5 CANDIDATES BY MARGIN  IN 2014</a:t>
            </a:r>
          </a:p>
        </p:txBody>
      </p:sp>
      <p:sp>
        <p:nvSpPr>
          <p:cNvPr id="8" name="TextBox 7">
            <a:extLst>
              <a:ext uri="{FF2B5EF4-FFF2-40B4-BE49-F238E27FC236}">
                <a16:creationId xmlns:a16="http://schemas.microsoft.com/office/drawing/2014/main" id="{6E802EC9-DEBC-0160-EA85-5FF32920A9DA}"/>
              </a:ext>
            </a:extLst>
          </p:cNvPr>
          <p:cNvSpPr txBox="1"/>
          <p:nvPr/>
        </p:nvSpPr>
        <p:spPr>
          <a:xfrm>
            <a:off x="6326458" y="1360449"/>
            <a:ext cx="5412059" cy="369332"/>
          </a:xfrm>
          <a:prstGeom prst="rect">
            <a:avLst/>
          </a:prstGeom>
          <a:noFill/>
        </p:spPr>
        <p:txBody>
          <a:bodyPr wrap="square" rtlCol="0">
            <a:spAutoFit/>
          </a:bodyPr>
          <a:lstStyle/>
          <a:p>
            <a:pPr algn="ctr"/>
            <a:r>
              <a:rPr lang="en-US" dirty="0">
                <a:solidFill>
                  <a:schemeClr val="bg1"/>
                </a:solidFill>
              </a:rPr>
              <a:t>TOP 5 CANDIDATES BY MARGIN  IN 2019</a:t>
            </a:r>
          </a:p>
        </p:txBody>
      </p:sp>
    </p:spTree>
    <p:extLst>
      <p:ext uri="{BB962C8B-B14F-4D97-AF65-F5344CB8AC3E}">
        <p14:creationId xmlns:p14="http://schemas.microsoft.com/office/powerpoint/2010/main" val="2238264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81777" y="353960"/>
            <a:ext cx="11589834" cy="369332"/>
          </a:xfrm>
          <a:prstGeom prst="rect">
            <a:avLst/>
          </a:prstGeom>
          <a:noFill/>
        </p:spPr>
        <p:txBody>
          <a:bodyPr wrap="square" rtlCol="0">
            <a:spAutoFit/>
          </a:bodyPr>
          <a:lstStyle/>
          <a:p>
            <a:pPr algn="ctr"/>
            <a:r>
              <a:rPr lang="en-US" dirty="0">
                <a:solidFill>
                  <a:schemeClr val="bg1"/>
                </a:solidFill>
              </a:rPr>
              <a:t>Q6. % SPLIT OF VOTES OF PARTIES  BETWEEN 2014 VS 2019 AT NATIONAL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512954" y="1314657"/>
            <a:ext cx="5412059" cy="369332"/>
          </a:xfrm>
          <a:prstGeom prst="rect">
            <a:avLst/>
          </a:prstGeom>
          <a:noFill/>
        </p:spPr>
        <p:txBody>
          <a:bodyPr wrap="square" rtlCol="0">
            <a:spAutoFit/>
          </a:bodyPr>
          <a:lstStyle/>
          <a:p>
            <a:pPr algn="ctr"/>
            <a:r>
              <a:rPr lang="en-US" dirty="0">
                <a:solidFill>
                  <a:schemeClr val="bg1"/>
                </a:solidFill>
              </a:rPr>
              <a:t>PARTY WISE VOTE % SPLIT 2014</a:t>
            </a:r>
          </a:p>
        </p:txBody>
      </p:sp>
      <p:graphicFrame>
        <p:nvGraphicFramePr>
          <p:cNvPr id="9" name="Chart 8">
            <a:extLst>
              <a:ext uri="{FF2B5EF4-FFF2-40B4-BE49-F238E27FC236}">
                <a16:creationId xmlns:a16="http://schemas.microsoft.com/office/drawing/2014/main" id="{79BD38DC-625D-546B-C134-8A27780652C7}"/>
              </a:ext>
            </a:extLst>
          </p:cNvPr>
          <p:cNvGraphicFramePr/>
          <p:nvPr>
            <p:extLst>
              <p:ext uri="{D42A27DB-BD31-4B8C-83A1-F6EECF244321}">
                <p14:modId xmlns:p14="http://schemas.microsoft.com/office/powerpoint/2010/main" val="2270983026"/>
              </p:ext>
            </p:extLst>
          </p:nvPr>
        </p:nvGraphicFramePr>
        <p:xfrm>
          <a:off x="1779235" y="1873407"/>
          <a:ext cx="2879495" cy="2386359"/>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CEF47C2-0A65-6394-0B02-3E1EE47E9EE8}"/>
              </a:ext>
            </a:extLst>
          </p:cNvPr>
          <p:cNvSpPr txBox="1"/>
          <p:nvPr/>
        </p:nvSpPr>
        <p:spPr>
          <a:xfrm>
            <a:off x="5109735" y="1333397"/>
            <a:ext cx="5412059" cy="369332"/>
          </a:xfrm>
          <a:prstGeom prst="rect">
            <a:avLst/>
          </a:prstGeom>
          <a:noFill/>
        </p:spPr>
        <p:txBody>
          <a:bodyPr wrap="square" rtlCol="0">
            <a:spAutoFit/>
          </a:bodyPr>
          <a:lstStyle/>
          <a:p>
            <a:pPr algn="ctr"/>
            <a:r>
              <a:rPr lang="en-US" dirty="0">
                <a:solidFill>
                  <a:schemeClr val="bg1"/>
                </a:solidFill>
              </a:rPr>
              <a:t>PARTY WISE VOTE % SPLIT 2019</a:t>
            </a:r>
          </a:p>
        </p:txBody>
      </p:sp>
      <p:sp>
        <p:nvSpPr>
          <p:cNvPr id="12" name="TextBox 11">
            <a:extLst>
              <a:ext uri="{FF2B5EF4-FFF2-40B4-BE49-F238E27FC236}">
                <a16:creationId xmlns:a16="http://schemas.microsoft.com/office/drawing/2014/main" id="{C2AC3F33-A0E1-7E5A-FF2F-6C03FA024F34}"/>
              </a:ext>
            </a:extLst>
          </p:cNvPr>
          <p:cNvSpPr txBox="1"/>
          <p:nvPr/>
        </p:nvSpPr>
        <p:spPr>
          <a:xfrm>
            <a:off x="713679" y="4564566"/>
            <a:ext cx="10601092"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 both the 2014 and 2019 Lok Sabha elections, BJP secured the maximum vote share in India.</a:t>
            </a:r>
          </a:p>
          <a:p>
            <a:pPr marL="285750" indent="-285750">
              <a:buFont typeface="Arial" panose="020B0604020202020204" pitchFamily="34" charset="0"/>
              <a:buChar char="•"/>
            </a:pPr>
            <a:r>
              <a:rPr lang="en-IN" dirty="0">
                <a:solidFill>
                  <a:schemeClr val="bg1"/>
                </a:solidFill>
              </a:rPr>
              <a:t>Following the BJP, the Indian National Congress (INC) also achieved a significant share of votes.</a:t>
            </a:r>
          </a:p>
          <a:p>
            <a:pPr marL="285750" indent="-285750">
              <a:buFont typeface="Arial" panose="020B0604020202020204" pitchFamily="34" charset="0"/>
              <a:buChar char="•"/>
            </a:pPr>
            <a:r>
              <a:rPr lang="en-IN" dirty="0">
                <a:solidFill>
                  <a:schemeClr val="bg1"/>
                </a:solidFill>
              </a:rPr>
              <a:t>BJP and INC together account for nearly half of the total vote share.</a:t>
            </a:r>
          </a:p>
          <a:p>
            <a:pPr marL="285750" indent="-285750">
              <a:buFont typeface="Arial" panose="020B0604020202020204" pitchFamily="34" charset="0"/>
              <a:buChar char="•"/>
            </a:pPr>
            <a:r>
              <a:rPr lang="en-IN" dirty="0">
                <a:solidFill>
                  <a:schemeClr val="bg1"/>
                </a:solidFill>
              </a:rPr>
              <a:t>This dominance underscores their status as the two major national parties in India.</a:t>
            </a:r>
            <a:endParaRPr lang="en-US" dirty="0">
              <a:solidFill>
                <a:schemeClr val="bg1"/>
              </a:solidFill>
            </a:endParaRPr>
          </a:p>
        </p:txBody>
      </p:sp>
      <p:graphicFrame>
        <p:nvGraphicFramePr>
          <p:cNvPr id="13" name="Chart 12">
            <a:extLst>
              <a:ext uri="{FF2B5EF4-FFF2-40B4-BE49-F238E27FC236}">
                <a16:creationId xmlns:a16="http://schemas.microsoft.com/office/drawing/2014/main" id="{59F19805-C7A0-FD68-9508-1901AED20AAE}"/>
              </a:ext>
            </a:extLst>
          </p:cNvPr>
          <p:cNvGraphicFramePr/>
          <p:nvPr>
            <p:extLst>
              <p:ext uri="{D42A27DB-BD31-4B8C-83A1-F6EECF244321}">
                <p14:modId xmlns:p14="http://schemas.microsoft.com/office/powerpoint/2010/main" val="2573565298"/>
              </p:ext>
            </p:extLst>
          </p:nvPr>
        </p:nvGraphicFramePr>
        <p:xfrm>
          <a:off x="6315307" y="1873406"/>
          <a:ext cx="2879495" cy="23863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03361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Q7. % SPLIT OF VOTES OF PARTIES  BETWEEN 2014 VS 2019 AT STATE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233123" y="1032159"/>
            <a:ext cx="11426096" cy="400110"/>
          </a:xfrm>
          <a:prstGeom prst="rect">
            <a:avLst/>
          </a:prstGeom>
          <a:noFill/>
        </p:spPr>
        <p:txBody>
          <a:bodyPr wrap="square" rtlCol="0">
            <a:spAutoFit/>
          </a:bodyPr>
          <a:lstStyle/>
          <a:p>
            <a:pPr algn="ctr"/>
            <a:r>
              <a:rPr lang="en-US" sz="2000" dirty="0">
                <a:solidFill>
                  <a:schemeClr val="bg1"/>
                </a:solidFill>
              </a:rPr>
              <a:t>PARTY WISE VOTE % SPLIT 2014</a:t>
            </a:r>
          </a:p>
        </p:txBody>
      </p:sp>
      <p:graphicFrame>
        <p:nvGraphicFramePr>
          <p:cNvPr id="13" name="Chart 12">
            <a:extLst>
              <a:ext uri="{FF2B5EF4-FFF2-40B4-BE49-F238E27FC236}">
                <a16:creationId xmlns:a16="http://schemas.microsoft.com/office/drawing/2014/main" id="{4C954FC3-581C-A5A2-1305-EFB1037DAAF9}"/>
              </a:ext>
            </a:extLst>
          </p:cNvPr>
          <p:cNvGraphicFramePr/>
          <p:nvPr>
            <p:extLst>
              <p:ext uri="{D42A27DB-BD31-4B8C-83A1-F6EECF244321}">
                <p14:modId xmlns:p14="http://schemas.microsoft.com/office/powerpoint/2010/main" val="2146985035"/>
              </p:ext>
            </p:extLst>
          </p:nvPr>
        </p:nvGraphicFramePr>
        <p:xfrm>
          <a:off x="5704466" y="1628078"/>
          <a:ext cx="5967142" cy="1144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6247D005-E844-F434-AE1F-A2AE929C592A}"/>
              </a:ext>
            </a:extLst>
          </p:cNvPr>
          <p:cNvGraphicFramePr/>
          <p:nvPr>
            <p:extLst>
              <p:ext uri="{D42A27DB-BD31-4B8C-83A1-F6EECF244321}">
                <p14:modId xmlns:p14="http://schemas.microsoft.com/office/powerpoint/2010/main" val="3375072184"/>
              </p:ext>
            </p:extLst>
          </p:nvPr>
        </p:nvGraphicFramePr>
        <p:xfrm>
          <a:off x="4527395" y="3236183"/>
          <a:ext cx="7131824" cy="11448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5A0FAFCB-62FB-A3BF-9F06-0E2EC51DDB09}"/>
              </a:ext>
            </a:extLst>
          </p:cNvPr>
          <p:cNvGraphicFramePr/>
          <p:nvPr>
            <p:extLst>
              <p:ext uri="{D42A27DB-BD31-4B8C-83A1-F6EECF244321}">
                <p14:modId xmlns:p14="http://schemas.microsoft.com/office/powerpoint/2010/main" val="791381100"/>
              </p:ext>
            </p:extLst>
          </p:nvPr>
        </p:nvGraphicFramePr>
        <p:xfrm>
          <a:off x="2497873" y="4698380"/>
          <a:ext cx="9173735" cy="1517353"/>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479739B9-0CC3-B3B2-4625-1B482AE1D089}"/>
              </a:ext>
            </a:extLst>
          </p:cNvPr>
          <p:cNvSpPr txBox="1"/>
          <p:nvPr/>
        </p:nvSpPr>
        <p:spPr>
          <a:xfrm>
            <a:off x="3263589" y="1786571"/>
            <a:ext cx="1862754" cy="369332"/>
          </a:xfrm>
          <a:prstGeom prst="rect">
            <a:avLst/>
          </a:prstGeom>
          <a:noFill/>
        </p:spPr>
        <p:txBody>
          <a:bodyPr wrap="none" rtlCol="0">
            <a:spAutoFit/>
          </a:bodyPr>
          <a:lstStyle/>
          <a:p>
            <a:r>
              <a:rPr lang="en-US" dirty="0">
                <a:solidFill>
                  <a:schemeClr val="bg1"/>
                </a:solidFill>
              </a:rPr>
              <a:t>UTTAR PRADESH</a:t>
            </a:r>
          </a:p>
        </p:txBody>
      </p:sp>
      <p:sp>
        <p:nvSpPr>
          <p:cNvPr id="17" name="TextBox 16">
            <a:extLst>
              <a:ext uri="{FF2B5EF4-FFF2-40B4-BE49-F238E27FC236}">
                <a16:creationId xmlns:a16="http://schemas.microsoft.com/office/drawing/2014/main" id="{1EA0BF41-B962-E3F1-4E7F-4320118366BD}"/>
              </a:ext>
            </a:extLst>
          </p:cNvPr>
          <p:cNvSpPr txBox="1"/>
          <p:nvPr/>
        </p:nvSpPr>
        <p:spPr>
          <a:xfrm>
            <a:off x="3263589" y="2031230"/>
            <a:ext cx="1914792" cy="338554"/>
          </a:xfrm>
          <a:prstGeom prst="rect">
            <a:avLst/>
          </a:prstGeom>
          <a:noFill/>
        </p:spPr>
        <p:txBody>
          <a:bodyPr wrap="square" rtlCol="0">
            <a:spAutoFit/>
          </a:bodyPr>
          <a:lstStyle/>
          <a:p>
            <a:r>
              <a:rPr lang="en-US" sz="1600" dirty="0">
                <a:solidFill>
                  <a:schemeClr val="bg1"/>
                </a:solidFill>
              </a:rPr>
              <a:t>Constituencies: 80</a:t>
            </a:r>
          </a:p>
        </p:txBody>
      </p:sp>
      <p:sp>
        <p:nvSpPr>
          <p:cNvPr id="18" name="TextBox 17">
            <a:extLst>
              <a:ext uri="{FF2B5EF4-FFF2-40B4-BE49-F238E27FC236}">
                <a16:creationId xmlns:a16="http://schemas.microsoft.com/office/drawing/2014/main" id="{8459E915-BE6F-EC6A-5F58-38FD7824C432}"/>
              </a:ext>
            </a:extLst>
          </p:cNvPr>
          <p:cNvSpPr txBox="1"/>
          <p:nvPr/>
        </p:nvSpPr>
        <p:spPr>
          <a:xfrm>
            <a:off x="3289608" y="1776761"/>
            <a:ext cx="1862754" cy="765717"/>
          </a:xfrm>
          <a:prstGeom prst="rect">
            <a:avLst/>
          </a:prstGeom>
          <a:noFill/>
          <a:ln>
            <a:solidFill>
              <a:schemeClr val="bg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0EED2291-2C03-DAE8-0D0D-FA8BDBBC32F8}"/>
              </a:ext>
            </a:extLst>
          </p:cNvPr>
          <p:cNvSpPr txBox="1"/>
          <p:nvPr/>
        </p:nvSpPr>
        <p:spPr>
          <a:xfrm>
            <a:off x="2289717" y="3439280"/>
            <a:ext cx="1756763" cy="369332"/>
          </a:xfrm>
          <a:prstGeom prst="rect">
            <a:avLst/>
          </a:prstGeom>
          <a:noFill/>
        </p:spPr>
        <p:txBody>
          <a:bodyPr wrap="none" rtlCol="0">
            <a:spAutoFit/>
          </a:bodyPr>
          <a:lstStyle/>
          <a:p>
            <a:r>
              <a:rPr lang="en-US" dirty="0">
                <a:solidFill>
                  <a:schemeClr val="bg1"/>
                </a:solidFill>
              </a:rPr>
              <a:t>MAHARASHTRA</a:t>
            </a:r>
          </a:p>
        </p:txBody>
      </p:sp>
      <p:sp>
        <p:nvSpPr>
          <p:cNvPr id="20" name="TextBox 19">
            <a:extLst>
              <a:ext uri="{FF2B5EF4-FFF2-40B4-BE49-F238E27FC236}">
                <a16:creationId xmlns:a16="http://schemas.microsoft.com/office/drawing/2014/main" id="{5287E8FF-7A9C-76AC-E1EC-1D3547E8EF73}"/>
              </a:ext>
            </a:extLst>
          </p:cNvPr>
          <p:cNvSpPr txBox="1"/>
          <p:nvPr/>
        </p:nvSpPr>
        <p:spPr>
          <a:xfrm>
            <a:off x="2289717" y="3699498"/>
            <a:ext cx="1853777" cy="338554"/>
          </a:xfrm>
          <a:prstGeom prst="rect">
            <a:avLst/>
          </a:prstGeom>
          <a:noFill/>
        </p:spPr>
        <p:txBody>
          <a:bodyPr wrap="none" rtlCol="0">
            <a:spAutoFit/>
          </a:bodyPr>
          <a:lstStyle/>
          <a:p>
            <a:r>
              <a:rPr lang="en-US" sz="1600" dirty="0">
                <a:solidFill>
                  <a:schemeClr val="bg1"/>
                </a:solidFill>
              </a:rPr>
              <a:t>Constituencies: 48</a:t>
            </a:r>
          </a:p>
        </p:txBody>
      </p:sp>
      <p:sp>
        <p:nvSpPr>
          <p:cNvPr id="21" name="TextBox 20">
            <a:extLst>
              <a:ext uri="{FF2B5EF4-FFF2-40B4-BE49-F238E27FC236}">
                <a16:creationId xmlns:a16="http://schemas.microsoft.com/office/drawing/2014/main" id="{BC6DDE42-C156-62FC-A401-CF8B22A0C9D3}"/>
              </a:ext>
            </a:extLst>
          </p:cNvPr>
          <p:cNvSpPr txBox="1"/>
          <p:nvPr/>
        </p:nvSpPr>
        <p:spPr>
          <a:xfrm>
            <a:off x="2332212" y="3394131"/>
            <a:ext cx="1862754" cy="765717"/>
          </a:xfrm>
          <a:prstGeom prst="rect">
            <a:avLst/>
          </a:prstGeom>
          <a:noFill/>
          <a:ln>
            <a:solidFill>
              <a:schemeClr val="bg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770AE47-1C74-864A-0191-F3009DFC9792}"/>
              </a:ext>
            </a:extLst>
          </p:cNvPr>
          <p:cNvSpPr txBox="1"/>
          <p:nvPr/>
        </p:nvSpPr>
        <p:spPr>
          <a:xfrm>
            <a:off x="223026" y="5199133"/>
            <a:ext cx="822661" cy="369332"/>
          </a:xfrm>
          <a:prstGeom prst="rect">
            <a:avLst/>
          </a:prstGeom>
          <a:noFill/>
        </p:spPr>
        <p:txBody>
          <a:bodyPr wrap="none" rtlCol="0">
            <a:spAutoFit/>
          </a:bodyPr>
          <a:lstStyle/>
          <a:p>
            <a:r>
              <a:rPr lang="en-US" dirty="0">
                <a:solidFill>
                  <a:schemeClr val="bg1"/>
                </a:solidFill>
              </a:rPr>
              <a:t>BIHAR</a:t>
            </a:r>
          </a:p>
        </p:txBody>
      </p:sp>
      <p:sp>
        <p:nvSpPr>
          <p:cNvPr id="23" name="TextBox 22">
            <a:extLst>
              <a:ext uri="{FF2B5EF4-FFF2-40B4-BE49-F238E27FC236}">
                <a16:creationId xmlns:a16="http://schemas.microsoft.com/office/drawing/2014/main" id="{34E0B104-F372-F7B4-DD70-9583BE8F2F06}"/>
              </a:ext>
            </a:extLst>
          </p:cNvPr>
          <p:cNvSpPr txBox="1"/>
          <p:nvPr/>
        </p:nvSpPr>
        <p:spPr>
          <a:xfrm>
            <a:off x="223026" y="5443962"/>
            <a:ext cx="1853777" cy="338554"/>
          </a:xfrm>
          <a:prstGeom prst="rect">
            <a:avLst/>
          </a:prstGeom>
          <a:noFill/>
        </p:spPr>
        <p:txBody>
          <a:bodyPr wrap="none" rtlCol="0">
            <a:spAutoFit/>
          </a:bodyPr>
          <a:lstStyle/>
          <a:p>
            <a:r>
              <a:rPr lang="en-US" sz="1600" dirty="0">
                <a:solidFill>
                  <a:schemeClr val="bg1"/>
                </a:solidFill>
              </a:rPr>
              <a:t>Constituencies: 40</a:t>
            </a:r>
          </a:p>
        </p:txBody>
      </p:sp>
      <p:sp>
        <p:nvSpPr>
          <p:cNvPr id="24" name="TextBox 23">
            <a:extLst>
              <a:ext uri="{FF2B5EF4-FFF2-40B4-BE49-F238E27FC236}">
                <a16:creationId xmlns:a16="http://schemas.microsoft.com/office/drawing/2014/main" id="{042212DB-8401-90F8-A0D7-6BFB9BCA79BC}"/>
              </a:ext>
            </a:extLst>
          </p:cNvPr>
          <p:cNvSpPr txBox="1"/>
          <p:nvPr/>
        </p:nvSpPr>
        <p:spPr>
          <a:xfrm>
            <a:off x="233123" y="5185606"/>
            <a:ext cx="1862754" cy="765717"/>
          </a:xfrm>
          <a:prstGeom prst="rect">
            <a:avLst/>
          </a:prstGeom>
          <a:no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3388959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Q7. % SPLIT OF VOTES OF PARTIES  BETWEEN 2014 VS 2019 AT STATE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233123" y="1032159"/>
            <a:ext cx="11426096" cy="400110"/>
          </a:xfrm>
          <a:prstGeom prst="rect">
            <a:avLst/>
          </a:prstGeom>
          <a:noFill/>
          <a:ln>
            <a:noFill/>
          </a:ln>
        </p:spPr>
        <p:txBody>
          <a:bodyPr wrap="square" rtlCol="0">
            <a:spAutoFit/>
          </a:bodyPr>
          <a:lstStyle/>
          <a:p>
            <a:pPr algn="ctr"/>
            <a:r>
              <a:rPr lang="en-US" sz="2000" dirty="0">
                <a:solidFill>
                  <a:schemeClr val="bg1"/>
                </a:solidFill>
              </a:rPr>
              <a:t>PARTY WISE VOTE % SPLIT 2019</a:t>
            </a:r>
          </a:p>
        </p:txBody>
      </p:sp>
      <p:graphicFrame>
        <p:nvGraphicFramePr>
          <p:cNvPr id="14" name="Chart 13">
            <a:extLst>
              <a:ext uri="{FF2B5EF4-FFF2-40B4-BE49-F238E27FC236}">
                <a16:creationId xmlns:a16="http://schemas.microsoft.com/office/drawing/2014/main" id="{6247D005-E844-F434-AE1F-A2AE929C592A}"/>
              </a:ext>
            </a:extLst>
          </p:cNvPr>
          <p:cNvGraphicFramePr/>
          <p:nvPr>
            <p:extLst>
              <p:ext uri="{D42A27DB-BD31-4B8C-83A1-F6EECF244321}">
                <p14:modId xmlns:p14="http://schemas.microsoft.com/office/powerpoint/2010/main" val="3820003213"/>
              </p:ext>
            </p:extLst>
          </p:nvPr>
        </p:nvGraphicFramePr>
        <p:xfrm>
          <a:off x="4527395" y="3236183"/>
          <a:ext cx="7131824" cy="11448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5A0FAFCB-62FB-A3BF-9F06-0E2EC51DDB09}"/>
              </a:ext>
            </a:extLst>
          </p:cNvPr>
          <p:cNvGraphicFramePr/>
          <p:nvPr>
            <p:extLst>
              <p:ext uri="{D42A27DB-BD31-4B8C-83A1-F6EECF244321}">
                <p14:modId xmlns:p14="http://schemas.microsoft.com/office/powerpoint/2010/main" val="325389238"/>
              </p:ext>
            </p:extLst>
          </p:nvPr>
        </p:nvGraphicFramePr>
        <p:xfrm>
          <a:off x="2497873" y="4698380"/>
          <a:ext cx="9173735" cy="1517353"/>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a:extLst>
              <a:ext uri="{FF2B5EF4-FFF2-40B4-BE49-F238E27FC236}">
                <a16:creationId xmlns:a16="http://schemas.microsoft.com/office/drawing/2014/main" id="{479739B9-0CC3-B3B2-4625-1B482AE1D089}"/>
              </a:ext>
            </a:extLst>
          </p:cNvPr>
          <p:cNvSpPr txBox="1"/>
          <p:nvPr/>
        </p:nvSpPr>
        <p:spPr>
          <a:xfrm>
            <a:off x="2667858" y="1964894"/>
            <a:ext cx="1862754" cy="369332"/>
          </a:xfrm>
          <a:prstGeom prst="rect">
            <a:avLst/>
          </a:prstGeom>
          <a:noFill/>
        </p:spPr>
        <p:txBody>
          <a:bodyPr wrap="none" rtlCol="0">
            <a:spAutoFit/>
          </a:bodyPr>
          <a:lstStyle/>
          <a:p>
            <a:r>
              <a:rPr lang="en-US" dirty="0">
                <a:solidFill>
                  <a:schemeClr val="bg1"/>
                </a:solidFill>
              </a:rPr>
              <a:t>UTTAR PRADESH</a:t>
            </a:r>
          </a:p>
        </p:txBody>
      </p:sp>
      <p:sp>
        <p:nvSpPr>
          <p:cNvPr id="17" name="TextBox 16">
            <a:extLst>
              <a:ext uri="{FF2B5EF4-FFF2-40B4-BE49-F238E27FC236}">
                <a16:creationId xmlns:a16="http://schemas.microsoft.com/office/drawing/2014/main" id="{1EA0BF41-B962-E3F1-4E7F-4320118366BD}"/>
              </a:ext>
            </a:extLst>
          </p:cNvPr>
          <p:cNvSpPr txBox="1"/>
          <p:nvPr/>
        </p:nvSpPr>
        <p:spPr>
          <a:xfrm>
            <a:off x="2667858" y="2253304"/>
            <a:ext cx="1914792" cy="338554"/>
          </a:xfrm>
          <a:prstGeom prst="rect">
            <a:avLst/>
          </a:prstGeom>
          <a:noFill/>
        </p:spPr>
        <p:txBody>
          <a:bodyPr wrap="square" rtlCol="0">
            <a:spAutoFit/>
          </a:bodyPr>
          <a:lstStyle/>
          <a:p>
            <a:r>
              <a:rPr lang="en-US" sz="1600" dirty="0">
                <a:solidFill>
                  <a:schemeClr val="bg1"/>
                </a:solidFill>
              </a:rPr>
              <a:t>Constituencies: 80</a:t>
            </a:r>
          </a:p>
        </p:txBody>
      </p:sp>
      <p:sp>
        <p:nvSpPr>
          <p:cNvPr id="18" name="TextBox 17">
            <a:extLst>
              <a:ext uri="{FF2B5EF4-FFF2-40B4-BE49-F238E27FC236}">
                <a16:creationId xmlns:a16="http://schemas.microsoft.com/office/drawing/2014/main" id="{8459E915-BE6F-EC6A-5F58-38FD7824C432}"/>
              </a:ext>
            </a:extLst>
          </p:cNvPr>
          <p:cNvSpPr txBox="1"/>
          <p:nvPr/>
        </p:nvSpPr>
        <p:spPr>
          <a:xfrm>
            <a:off x="2664641" y="1900705"/>
            <a:ext cx="1862754" cy="765717"/>
          </a:xfrm>
          <a:prstGeom prst="rect">
            <a:avLst/>
          </a:prstGeom>
          <a:noFill/>
          <a:ln>
            <a:solidFill>
              <a:schemeClr val="bg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0EED2291-2C03-DAE8-0D0D-FA8BDBBC32F8}"/>
              </a:ext>
            </a:extLst>
          </p:cNvPr>
          <p:cNvSpPr txBox="1"/>
          <p:nvPr/>
        </p:nvSpPr>
        <p:spPr>
          <a:xfrm>
            <a:off x="2289717" y="3439280"/>
            <a:ext cx="1756763" cy="369332"/>
          </a:xfrm>
          <a:prstGeom prst="rect">
            <a:avLst/>
          </a:prstGeom>
          <a:noFill/>
        </p:spPr>
        <p:txBody>
          <a:bodyPr wrap="none" rtlCol="0">
            <a:spAutoFit/>
          </a:bodyPr>
          <a:lstStyle/>
          <a:p>
            <a:r>
              <a:rPr lang="en-US" dirty="0">
                <a:solidFill>
                  <a:schemeClr val="bg1"/>
                </a:solidFill>
              </a:rPr>
              <a:t>MAHARASHTRA</a:t>
            </a:r>
          </a:p>
        </p:txBody>
      </p:sp>
      <p:sp>
        <p:nvSpPr>
          <p:cNvPr id="20" name="TextBox 19">
            <a:extLst>
              <a:ext uri="{FF2B5EF4-FFF2-40B4-BE49-F238E27FC236}">
                <a16:creationId xmlns:a16="http://schemas.microsoft.com/office/drawing/2014/main" id="{5287E8FF-7A9C-76AC-E1EC-1D3547E8EF73}"/>
              </a:ext>
            </a:extLst>
          </p:cNvPr>
          <p:cNvSpPr txBox="1"/>
          <p:nvPr/>
        </p:nvSpPr>
        <p:spPr>
          <a:xfrm>
            <a:off x="2289717" y="3699498"/>
            <a:ext cx="1853777" cy="338554"/>
          </a:xfrm>
          <a:prstGeom prst="rect">
            <a:avLst/>
          </a:prstGeom>
          <a:noFill/>
        </p:spPr>
        <p:txBody>
          <a:bodyPr wrap="none" rtlCol="0">
            <a:spAutoFit/>
          </a:bodyPr>
          <a:lstStyle/>
          <a:p>
            <a:r>
              <a:rPr lang="en-US" sz="1600" dirty="0">
                <a:solidFill>
                  <a:schemeClr val="bg1"/>
                </a:solidFill>
              </a:rPr>
              <a:t>Constituencies: 48</a:t>
            </a:r>
          </a:p>
        </p:txBody>
      </p:sp>
      <p:sp>
        <p:nvSpPr>
          <p:cNvPr id="21" name="TextBox 20">
            <a:extLst>
              <a:ext uri="{FF2B5EF4-FFF2-40B4-BE49-F238E27FC236}">
                <a16:creationId xmlns:a16="http://schemas.microsoft.com/office/drawing/2014/main" id="{BC6DDE42-C156-62FC-A401-CF8B22A0C9D3}"/>
              </a:ext>
            </a:extLst>
          </p:cNvPr>
          <p:cNvSpPr txBox="1"/>
          <p:nvPr/>
        </p:nvSpPr>
        <p:spPr>
          <a:xfrm>
            <a:off x="2332212" y="3394131"/>
            <a:ext cx="1862754" cy="765717"/>
          </a:xfrm>
          <a:prstGeom prst="rect">
            <a:avLst/>
          </a:prstGeom>
          <a:noFill/>
          <a:ln>
            <a:solidFill>
              <a:schemeClr val="bg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770AE47-1C74-864A-0191-F3009DFC9792}"/>
              </a:ext>
            </a:extLst>
          </p:cNvPr>
          <p:cNvSpPr txBox="1"/>
          <p:nvPr/>
        </p:nvSpPr>
        <p:spPr>
          <a:xfrm>
            <a:off x="223026" y="5199133"/>
            <a:ext cx="822661" cy="369332"/>
          </a:xfrm>
          <a:prstGeom prst="rect">
            <a:avLst/>
          </a:prstGeom>
          <a:noFill/>
        </p:spPr>
        <p:txBody>
          <a:bodyPr wrap="none" rtlCol="0">
            <a:spAutoFit/>
          </a:bodyPr>
          <a:lstStyle/>
          <a:p>
            <a:r>
              <a:rPr lang="en-US" dirty="0">
                <a:solidFill>
                  <a:schemeClr val="bg1"/>
                </a:solidFill>
              </a:rPr>
              <a:t>BIHAR</a:t>
            </a:r>
          </a:p>
        </p:txBody>
      </p:sp>
      <p:sp>
        <p:nvSpPr>
          <p:cNvPr id="23" name="TextBox 22">
            <a:extLst>
              <a:ext uri="{FF2B5EF4-FFF2-40B4-BE49-F238E27FC236}">
                <a16:creationId xmlns:a16="http://schemas.microsoft.com/office/drawing/2014/main" id="{34E0B104-F372-F7B4-DD70-9583BE8F2F06}"/>
              </a:ext>
            </a:extLst>
          </p:cNvPr>
          <p:cNvSpPr txBox="1"/>
          <p:nvPr/>
        </p:nvSpPr>
        <p:spPr>
          <a:xfrm>
            <a:off x="223026" y="5443962"/>
            <a:ext cx="1853777" cy="338554"/>
          </a:xfrm>
          <a:prstGeom prst="rect">
            <a:avLst/>
          </a:prstGeom>
          <a:noFill/>
        </p:spPr>
        <p:txBody>
          <a:bodyPr wrap="none" rtlCol="0">
            <a:spAutoFit/>
          </a:bodyPr>
          <a:lstStyle/>
          <a:p>
            <a:r>
              <a:rPr lang="en-US" sz="1600" dirty="0">
                <a:solidFill>
                  <a:schemeClr val="bg1"/>
                </a:solidFill>
              </a:rPr>
              <a:t>Constituencies: 40</a:t>
            </a:r>
          </a:p>
        </p:txBody>
      </p:sp>
      <p:sp>
        <p:nvSpPr>
          <p:cNvPr id="24" name="TextBox 23">
            <a:extLst>
              <a:ext uri="{FF2B5EF4-FFF2-40B4-BE49-F238E27FC236}">
                <a16:creationId xmlns:a16="http://schemas.microsoft.com/office/drawing/2014/main" id="{042212DB-8401-90F8-A0D7-6BFB9BCA79BC}"/>
              </a:ext>
            </a:extLst>
          </p:cNvPr>
          <p:cNvSpPr txBox="1"/>
          <p:nvPr/>
        </p:nvSpPr>
        <p:spPr>
          <a:xfrm>
            <a:off x="233123" y="5185606"/>
            <a:ext cx="1862754" cy="765717"/>
          </a:xfrm>
          <a:prstGeom prst="rect">
            <a:avLst/>
          </a:prstGeom>
          <a:noFill/>
          <a:ln>
            <a:solidFill>
              <a:schemeClr val="bg1"/>
            </a:solidFill>
          </a:ln>
        </p:spPr>
        <p:txBody>
          <a:bodyPr wrap="square" rtlCol="0">
            <a:spAutoFit/>
          </a:bodyPr>
          <a:lstStyle/>
          <a:p>
            <a:endParaRPr lang="en-US" dirty="0"/>
          </a:p>
        </p:txBody>
      </p:sp>
      <p:graphicFrame>
        <p:nvGraphicFramePr>
          <p:cNvPr id="3" name="Chart 2">
            <a:extLst>
              <a:ext uri="{FF2B5EF4-FFF2-40B4-BE49-F238E27FC236}">
                <a16:creationId xmlns:a16="http://schemas.microsoft.com/office/drawing/2014/main" id="{76A6E14D-8AD1-607B-C4EA-4E4246242BF4}"/>
              </a:ext>
            </a:extLst>
          </p:cNvPr>
          <p:cNvGraphicFramePr/>
          <p:nvPr>
            <p:extLst>
              <p:ext uri="{D42A27DB-BD31-4B8C-83A1-F6EECF244321}">
                <p14:modId xmlns:p14="http://schemas.microsoft.com/office/powerpoint/2010/main" val="2935206720"/>
              </p:ext>
            </p:extLst>
          </p:nvPr>
        </p:nvGraphicFramePr>
        <p:xfrm>
          <a:off x="4884233" y="1726239"/>
          <a:ext cx="6774985" cy="114485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5634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Q8. LIST TOP 5 CONSTITUENCIES FOR TWO MAJOR NATIONAL PARTIES WHERE THEY HAVE GAINED VOTE SHARE IN 2019 AS COMPARED TO 2014.</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49584"/>
            <a:ext cx="5259896" cy="369332"/>
          </a:xfrm>
          <a:prstGeom prst="rect">
            <a:avLst/>
          </a:prstGeom>
          <a:noFill/>
        </p:spPr>
        <p:txBody>
          <a:bodyPr wrap="square" rtlCol="0">
            <a:spAutoFit/>
          </a:bodyPr>
          <a:lstStyle/>
          <a:p>
            <a:pPr algn="ctr"/>
            <a:r>
              <a:rPr lang="en-US" dirty="0">
                <a:solidFill>
                  <a:schemeClr val="bg1"/>
                </a:solidFill>
              </a:rPr>
              <a:t>BHARATIYA JANTA PARTY</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931518624"/>
              </p:ext>
            </p:extLst>
          </p:nvPr>
        </p:nvGraphicFramePr>
        <p:xfrm>
          <a:off x="590777" y="2494806"/>
          <a:ext cx="5259896" cy="2381994"/>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1713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Gain in Vote Share</a:t>
                      </a:r>
                    </a:p>
                  </a:txBody>
                  <a:tcPr/>
                </a:tc>
                <a:extLst>
                  <a:ext uri="{0D108BD9-81ED-4DB2-BD59-A6C34878D82A}">
                    <a16:rowId xmlns:a16="http://schemas.microsoft.com/office/drawing/2014/main" val="2915477490"/>
                  </a:ext>
                </a:extLst>
              </a:tr>
              <a:tr h="339590">
                <a:tc>
                  <a:txBody>
                    <a:bodyPr/>
                    <a:lstStyle/>
                    <a:p>
                      <a:r>
                        <a:rPr lang="en-US" sz="1400" dirty="0"/>
                        <a:t> Tripura</a:t>
                      </a:r>
                    </a:p>
                  </a:txBody>
                  <a:tcPr/>
                </a:tc>
                <a:tc>
                  <a:txBody>
                    <a:bodyPr/>
                    <a:lstStyle/>
                    <a:p>
                      <a:r>
                        <a:rPr lang="en-US" sz="1400" dirty="0"/>
                        <a:t>Tripura West</a:t>
                      </a:r>
                    </a:p>
                  </a:txBody>
                  <a:tcPr/>
                </a:tc>
                <a:tc>
                  <a:txBody>
                    <a:bodyPr/>
                    <a:lstStyle/>
                    <a:p>
                      <a:r>
                        <a:rPr lang="en-US" sz="1400" dirty="0"/>
                        <a:t>46.67%</a:t>
                      </a:r>
                    </a:p>
                  </a:txBody>
                  <a:tcPr/>
                </a:tc>
                <a:extLst>
                  <a:ext uri="{0D108BD9-81ED-4DB2-BD59-A6C34878D82A}">
                    <a16:rowId xmlns:a16="http://schemas.microsoft.com/office/drawing/2014/main" val="1657663507"/>
                  </a:ext>
                </a:extLst>
              </a:tr>
              <a:tr h="339590">
                <a:tc>
                  <a:txBody>
                    <a:bodyPr/>
                    <a:lstStyle/>
                    <a:p>
                      <a:r>
                        <a:rPr lang="en-US" sz="1400" dirty="0"/>
                        <a:t>West Bengal</a:t>
                      </a:r>
                    </a:p>
                  </a:txBody>
                  <a:tcPr/>
                </a:tc>
                <a:tc>
                  <a:txBody>
                    <a:bodyPr/>
                    <a:lstStyle/>
                    <a:p>
                      <a:r>
                        <a:rPr lang="en-US" sz="1400" dirty="0"/>
                        <a:t>Purulia</a:t>
                      </a:r>
                    </a:p>
                  </a:txBody>
                  <a:tcPr/>
                </a:tc>
                <a:tc>
                  <a:txBody>
                    <a:bodyPr/>
                    <a:lstStyle/>
                    <a:p>
                      <a:r>
                        <a:rPr lang="en-US" sz="1400" dirty="0"/>
                        <a:t>42.14%</a:t>
                      </a:r>
                    </a:p>
                  </a:txBody>
                  <a:tcPr/>
                </a:tc>
                <a:extLst>
                  <a:ext uri="{0D108BD9-81ED-4DB2-BD59-A6C34878D82A}">
                    <a16:rowId xmlns:a16="http://schemas.microsoft.com/office/drawing/2014/main" val="1087871807"/>
                  </a:ext>
                </a:extLst>
              </a:tr>
              <a:tr h="339590">
                <a:tc>
                  <a:txBody>
                    <a:bodyPr/>
                    <a:lstStyle/>
                    <a:p>
                      <a:r>
                        <a:rPr lang="en-US" sz="1400" dirty="0"/>
                        <a:t>Tripura</a:t>
                      </a:r>
                    </a:p>
                  </a:txBody>
                  <a:tcPr/>
                </a:tc>
                <a:tc>
                  <a:txBody>
                    <a:bodyPr/>
                    <a:lstStyle/>
                    <a:p>
                      <a:r>
                        <a:rPr lang="en-US" sz="1400" dirty="0"/>
                        <a:t>Tripura East</a:t>
                      </a:r>
                    </a:p>
                  </a:txBody>
                  <a:tcPr/>
                </a:tc>
                <a:tc>
                  <a:txBody>
                    <a:bodyPr/>
                    <a:lstStyle/>
                    <a:p>
                      <a:r>
                        <a:rPr lang="en-US" sz="1400" dirty="0"/>
                        <a:t>39.74%</a:t>
                      </a:r>
                    </a:p>
                  </a:txBody>
                  <a:tcPr/>
                </a:tc>
                <a:extLst>
                  <a:ext uri="{0D108BD9-81ED-4DB2-BD59-A6C34878D82A}">
                    <a16:rowId xmlns:a16="http://schemas.microsoft.com/office/drawing/2014/main" val="1930050595"/>
                  </a:ext>
                </a:extLst>
              </a:tr>
              <a:tr h="339590">
                <a:tc>
                  <a:txBody>
                    <a:bodyPr/>
                    <a:lstStyle/>
                    <a:p>
                      <a:r>
                        <a:rPr lang="en-US" sz="1400" dirty="0"/>
                        <a:t>West Bengal</a:t>
                      </a:r>
                    </a:p>
                  </a:txBody>
                  <a:tcPr/>
                </a:tc>
                <a:tc>
                  <a:txBody>
                    <a:bodyPr/>
                    <a:lstStyle/>
                    <a:p>
                      <a:r>
                        <a:rPr lang="en-US" sz="1400" dirty="0" err="1"/>
                        <a:t>Ranaghat</a:t>
                      </a:r>
                      <a:endParaRPr lang="en-US" sz="1400" dirty="0"/>
                    </a:p>
                  </a:txBody>
                  <a:tcPr/>
                </a:tc>
                <a:tc>
                  <a:txBody>
                    <a:bodyPr/>
                    <a:lstStyle/>
                    <a:p>
                      <a:r>
                        <a:rPr lang="en-US" sz="1400" dirty="0"/>
                        <a:t>35.51%</a:t>
                      </a:r>
                    </a:p>
                  </a:txBody>
                  <a:tcPr/>
                </a:tc>
                <a:extLst>
                  <a:ext uri="{0D108BD9-81ED-4DB2-BD59-A6C34878D82A}">
                    <a16:rowId xmlns:a16="http://schemas.microsoft.com/office/drawing/2014/main" val="2005368204"/>
                  </a:ext>
                </a:extLst>
              </a:tr>
              <a:tr h="383554">
                <a:tc>
                  <a:txBody>
                    <a:bodyPr/>
                    <a:lstStyle/>
                    <a:p>
                      <a:r>
                        <a:rPr lang="en-US" sz="1400" dirty="0"/>
                        <a:t>West Bengal</a:t>
                      </a:r>
                    </a:p>
                  </a:txBody>
                  <a:tcPr/>
                </a:tc>
                <a:tc>
                  <a:txBody>
                    <a:bodyPr/>
                    <a:lstStyle/>
                    <a:p>
                      <a:r>
                        <a:rPr lang="en-US" sz="1400" dirty="0" err="1"/>
                        <a:t>Jhargram</a:t>
                      </a:r>
                      <a:endParaRPr lang="en-US" sz="1400" dirty="0"/>
                    </a:p>
                  </a:txBody>
                  <a:tcPr/>
                </a:tc>
                <a:tc>
                  <a:txBody>
                    <a:bodyPr/>
                    <a:lstStyle/>
                    <a:p>
                      <a:r>
                        <a:rPr lang="en-US" sz="1400" dirty="0"/>
                        <a:t>34.82%</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4178451963"/>
              </p:ext>
            </p:extLst>
          </p:nvPr>
        </p:nvGraphicFramePr>
        <p:xfrm>
          <a:off x="6557277" y="2494805"/>
          <a:ext cx="4906177" cy="2381994"/>
        </p:xfrm>
        <a:graphic>
          <a:graphicData uri="http://schemas.openxmlformats.org/drawingml/2006/table">
            <a:tbl>
              <a:tblPr firstRow="1" bandRow="1">
                <a:tableStyleId>{073A0DAA-6AF3-43AB-8588-CEC1D06C72B9}</a:tableStyleId>
              </a:tblPr>
              <a:tblGrid>
                <a:gridCol w="1624001">
                  <a:extLst>
                    <a:ext uri="{9D8B030D-6E8A-4147-A177-3AD203B41FA5}">
                      <a16:colId xmlns:a16="http://schemas.microsoft.com/office/drawing/2014/main" val="2686164601"/>
                    </a:ext>
                  </a:extLst>
                </a:gridCol>
                <a:gridCol w="1598342">
                  <a:extLst>
                    <a:ext uri="{9D8B030D-6E8A-4147-A177-3AD203B41FA5}">
                      <a16:colId xmlns:a16="http://schemas.microsoft.com/office/drawing/2014/main" val="3277175571"/>
                    </a:ext>
                  </a:extLst>
                </a:gridCol>
                <a:gridCol w="1683834">
                  <a:extLst>
                    <a:ext uri="{9D8B030D-6E8A-4147-A177-3AD203B41FA5}">
                      <a16:colId xmlns:a16="http://schemas.microsoft.com/office/drawing/2014/main" val="1084988745"/>
                    </a:ext>
                  </a:extLst>
                </a:gridCol>
              </a:tblGrid>
              <a:tr h="704534">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Gain in Vote Share</a:t>
                      </a:r>
                    </a:p>
                  </a:txBody>
                  <a:tcPr/>
                </a:tc>
                <a:extLst>
                  <a:ext uri="{0D108BD9-81ED-4DB2-BD59-A6C34878D82A}">
                    <a16:rowId xmlns:a16="http://schemas.microsoft.com/office/drawing/2014/main" val="2915477490"/>
                  </a:ext>
                </a:extLst>
              </a:tr>
              <a:tr h="335492">
                <a:tc>
                  <a:txBody>
                    <a:bodyPr/>
                    <a:lstStyle/>
                    <a:p>
                      <a:r>
                        <a:rPr lang="en-US" sz="1400" dirty="0"/>
                        <a:t>Tamil Nadu</a:t>
                      </a:r>
                    </a:p>
                  </a:txBody>
                  <a:tcPr/>
                </a:tc>
                <a:tc>
                  <a:txBody>
                    <a:bodyPr/>
                    <a:lstStyle/>
                    <a:p>
                      <a:r>
                        <a:rPr lang="en-US" sz="1400" dirty="0"/>
                        <a:t>Karur</a:t>
                      </a:r>
                    </a:p>
                  </a:txBody>
                  <a:tcPr/>
                </a:tc>
                <a:tc>
                  <a:txBody>
                    <a:bodyPr/>
                    <a:lstStyle/>
                    <a:p>
                      <a:r>
                        <a:rPr lang="en-US" sz="1400" dirty="0"/>
                        <a:t>60.15%</a:t>
                      </a:r>
                    </a:p>
                  </a:txBody>
                  <a:tcPr/>
                </a:tc>
                <a:extLst>
                  <a:ext uri="{0D108BD9-81ED-4DB2-BD59-A6C34878D82A}">
                    <a16:rowId xmlns:a16="http://schemas.microsoft.com/office/drawing/2014/main" val="1657663507"/>
                  </a:ext>
                </a:extLst>
              </a:tr>
              <a:tr h="335492">
                <a:tc>
                  <a:txBody>
                    <a:bodyPr/>
                    <a:lstStyle/>
                    <a:p>
                      <a:r>
                        <a:rPr lang="en-US" sz="1400" dirty="0"/>
                        <a:t>Tamil Nadu</a:t>
                      </a:r>
                    </a:p>
                  </a:txBody>
                  <a:tcPr/>
                </a:tc>
                <a:tc>
                  <a:txBody>
                    <a:bodyPr/>
                    <a:lstStyle/>
                    <a:p>
                      <a:r>
                        <a:rPr lang="en-US" sz="1400" dirty="0" err="1"/>
                        <a:t>Tiruchirapalli</a:t>
                      </a:r>
                      <a:endParaRPr lang="en-US" sz="1400" dirty="0"/>
                    </a:p>
                  </a:txBody>
                  <a:tcPr/>
                </a:tc>
                <a:tc>
                  <a:txBody>
                    <a:bodyPr/>
                    <a:lstStyle/>
                    <a:p>
                      <a:r>
                        <a:rPr lang="en-US" sz="1400" dirty="0"/>
                        <a:t>54.06%</a:t>
                      </a:r>
                    </a:p>
                  </a:txBody>
                  <a:tcPr/>
                </a:tc>
                <a:extLst>
                  <a:ext uri="{0D108BD9-81ED-4DB2-BD59-A6C34878D82A}">
                    <a16:rowId xmlns:a16="http://schemas.microsoft.com/office/drawing/2014/main" val="1087871807"/>
                  </a:ext>
                </a:extLst>
              </a:tr>
              <a:tr h="335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Tamil Nadu</a:t>
                      </a:r>
                    </a:p>
                  </a:txBody>
                  <a:tcPr/>
                </a:tc>
                <a:tc>
                  <a:txBody>
                    <a:bodyPr/>
                    <a:lstStyle/>
                    <a:p>
                      <a:r>
                        <a:rPr lang="en-US" sz="1400" dirty="0"/>
                        <a:t>Arani</a:t>
                      </a:r>
                    </a:p>
                  </a:txBody>
                  <a:tcPr/>
                </a:tc>
                <a:tc>
                  <a:txBody>
                    <a:bodyPr/>
                    <a:lstStyle/>
                    <a:p>
                      <a:r>
                        <a:rPr lang="en-US" sz="1400" dirty="0"/>
                        <a:t>51.48%</a:t>
                      </a:r>
                    </a:p>
                  </a:txBody>
                  <a:tcPr/>
                </a:tc>
                <a:extLst>
                  <a:ext uri="{0D108BD9-81ED-4DB2-BD59-A6C34878D82A}">
                    <a16:rowId xmlns:a16="http://schemas.microsoft.com/office/drawing/2014/main" val="1930050595"/>
                  </a:ext>
                </a:extLst>
              </a:tr>
              <a:tr h="335492">
                <a:tc>
                  <a:txBody>
                    <a:bodyPr/>
                    <a:lstStyle/>
                    <a:p>
                      <a:r>
                        <a:rPr lang="en-US" sz="1400" dirty="0"/>
                        <a:t>Tamil Nadu</a:t>
                      </a:r>
                    </a:p>
                  </a:txBody>
                  <a:tcPr/>
                </a:tc>
                <a:tc>
                  <a:txBody>
                    <a:bodyPr/>
                    <a:lstStyle/>
                    <a:p>
                      <a:r>
                        <a:rPr lang="en-US" sz="1400" dirty="0" err="1"/>
                        <a:t>Thiruvallur</a:t>
                      </a:r>
                      <a:endParaRPr lang="en-US" sz="1400" dirty="0"/>
                    </a:p>
                  </a:txBody>
                  <a:tcPr/>
                </a:tc>
                <a:tc>
                  <a:txBody>
                    <a:bodyPr/>
                    <a:lstStyle/>
                    <a:p>
                      <a:r>
                        <a:rPr lang="en-US" sz="1400" dirty="0"/>
                        <a:t>50.98%</a:t>
                      </a:r>
                    </a:p>
                  </a:txBody>
                  <a:tcPr/>
                </a:tc>
                <a:extLst>
                  <a:ext uri="{0D108BD9-81ED-4DB2-BD59-A6C34878D82A}">
                    <a16:rowId xmlns:a16="http://schemas.microsoft.com/office/drawing/2014/main" val="2005368204"/>
                  </a:ext>
                </a:extLst>
              </a:tr>
              <a:tr h="335492">
                <a:tc>
                  <a:txBody>
                    <a:bodyPr/>
                    <a:lstStyle/>
                    <a:p>
                      <a:r>
                        <a:rPr lang="en-US" sz="1400" dirty="0"/>
                        <a:t>Tamil Nadu</a:t>
                      </a:r>
                    </a:p>
                  </a:txBody>
                  <a:tcPr/>
                </a:tc>
                <a:tc>
                  <a:txBody>
                    <a:bodyPr/>
                    <a:lstStyle/>
                    <a:p>
                      <a:r>
                        <a:rPr lang="en-US" sz="1400" dirty="0" err="1"/>
                        <a:t>Krishnagiri</a:t>
                      </a:r>
                      <a:endParaRPr lang="en-US" sz="1400" dirty="0"/>
                    </a:p>
                  </a:txBody>
                  <a:tcPr/>
                </a:tc>
                <a:tc>
                  <a:txBody>
                    <a:bodyPr/>
                    <a:lstStyle/>
                    <a:p>
                      <a:r>
                        <a:rPr lang="en-US" sz="1400" dirty="0"/>
                        <a:t>49.00%</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45EF5536-CBEB-B293-032B-D2C0DC26E7F0}"/>
              </a:ext>
            </a:extLst>
          </p:cNvPr>
          <p:cNvSpPr txBox="1"/>
          <p:nvPr/>
        </p:nvSpPr>
        <p:spPr>
          <a:xfrm>
            <a:off x="1003609" y="5597912"/>
            <a:ext cx="10459845"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BJP has a strong and growing influence in West Bengal.</a:t>
            </a:r>
          </a:p>
          <a:p>
            <a:pPr marL="285750" indent="-285750">
              <a:buFont typeface="Arial" panose="020B0604020202020204" pitchFamily="34" charset="0"/>
              <a:buChar char="•"/>
            </a:pPr>
            <a:r>
              <a:rPr lang="en-IN" dirty="0">
                <a:solidFill>
                  <a:schemeClr val="bg1"/>
                </a:solidFill>
              </a:rPr>
              <a:t>INC has a significant foothold in South India, especially in Tamil Nadu.</a:t>
            </a:r>
          </a:p>
          <a:p>
            <a:endParaRPr lang="en-US" dirty="0"/>
          </a:p>
        </p:txBody>
      </p:sp>
      <p:sp>
        <p:nvSpPr>
          <p:cNvPr id="8" name="TextBox 7">
            <a:extLst>
              <a:ext uri="{FF2B5EF4-FFF2-40B4-BE49-F238E27FC236}">
                <a16:creationId xmlns:a16="http://schemas.microsoft.com/office/drawing/2014/main" id="{C8F4862A-0B96-73D5-5720-A51E28D6BAC3}"/>
              </a:ext>
            </a:extLst>
          </p:cNvPr>
          <p:cNvSpPr txBox="1"/>
          <p:nvPr/>
        </p:nvSpPr>
        <p:spPr>
          <a:xfrm>
            <a:off x="6557276" y="1949584"/>
            <a:ext cx="4906177" cy="369332"/>
          </a:xfrm>
          <a:prstGeom prst="rect">
            <a:avLst/>
          </a:prstGeom>
          <a:noFill/>
        </p:spPr>
        <p:txBody>
          <a:bodyPr wrap="square" rtlCol="0">
            <a:spAutoFit/>
          </a:bodyPr>
          <a:lstStyle/>
          <a:p>
            <a:pPr algn="ctr"/>
            <a:r>
              <a:rPr lang="en-US" dirty="0">
                <a:solidFill>
                  <a:schemeClr val="bg1"/>
                </a:solidFill>
              </a:rPr>
              <a:t>INDIAN NATIONAL CONGRESS</a:t>
            </a:r>
          </a:p>
        </p:txBody>
      </p:sp>
    </p:spTree>
    <p:extLst>
      <p:ext uri="{BB962C8B-B14F-4D97-AF65-F5344CB8AC3E}">
        <p14:creationId xmlns:p14="http://schemas.microsoft.com/office/powerpoint/2010/main" val="404887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Q9. LIST TOP 5 CONSTITUENCIES FOR TWO MAJOR NATIONAL PARTIES WHERE THEY HAVE LOST  VOTE SHARE IN 2019 AS COMPARED TO 2014.</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49584"/>
            <a:ext cx="5259896" cy="369332"/>
          </a:xfrm>
          <a:prstGeom prst="rect">
            <a:avLst/>
          </a:prstGeom>
          <a:noFill/>
        </p:spPr>
        <p:txBody>
          <a:bodyPr wrap="square" rtlCol="0">
            <a:spAutoFit/>
          </a:bodyPr>
          <a:lstStyle/>
          <a:p>
            <a:pPr algn="ctr"/>
            <a:r>
              <a:rPr lang="en-US" dirty="0">
                <a:solidFill>
                  <a:schemeClr val="bg1"/>
                </a:solidFill>
              </a:rPr>
              <a:t>BHARATIYA JANTA PARTY</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712437963"/>
              </p:ext>
            </p:extLst>
          </p:nvPr>
        </p:nvGraphicFramePr>
        <p:xfrm>
          <a:off x="590777" y="2494806"/>
          <a:ext cx="5259896" cy="2531841"/>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70360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Loss in Vote Share</a:t>
                      </a:r>
                    </a:p>
                  </a:txBody>
                  <a:tcPr/>
                </a:tc>
                <a:extLst>
                  <a:ext uri="{0D108BD9-81ED-4DB2-BD59-A6C34878D82A}">
                    <a16:rowId xmlns:a16="http://schemas.microsoft.com/office/drawing/2014/main" val="2915477490"/>
                  </a:ext>
                </a:extLst>
              </a:tr>
              <a:tr h="373295">
                <a:tc>
                  <a:txBody>
                    <a:bodyPr/>
                    <a:lstStyle/>
                    <a:p>
                      <a:r>
                        <a:rPr lang="en-US" sz="1400" dirty="0"/>
                        <a:t>Andhra Pradesh</a:t>
                      </a:r>
                    </a:p>
                  </a:txBody>
                  <a:tcPr/>
                </a:tc>
                <a:tc>
                  <a:txBody>
                    <a:bodyPr/>
                    <a:lstStyle/>
                    <a:p>
                      <a:r>
                        <a:rPr lang="en-US" sz="1400" dirty="0" err="1"/>
                        <a:t>Narsapuram</a:t>
                      </a:r>
                      <a:endParaRPr lang="en-US" sz="1400" dirty="0"/>
                    </a:p>
                  </a:txBody>
                  <a:tcPr/>
                </a:tc>
                <a:tc>
                  <a:txBody>
                    <a:bodyPr/>
                    <a:lstStyle/>
                    <a:p>
                      <a:r>
                        <a:rPr lang="en-US" sz="1400" dirty="0"/>
                        <a:t>48.56%</a:t>
                      </a:r>
                    </a:p>
                  </a:txBody>
                  <a:tcPr/>
                </a:tc>
                <a:extLst>
                  <a:ext uri="{0D108BD9-81ED-4DB2-BD59-A6C34878D82A}">
                    <a16:rowId xmlns:a16="http://schemas.microsoft.com/office/drawing/2014/main" val="1657663507"/>
                  </a:ext>
                </a:extLst>
              </a:tr>
              <a:tr h="373295">
                <a:tc>
                  <a:txBody>
                    <a:bodyPr/>
                    <a:lstStyle/>
                    <a:p>
                      <a:r>
                        <a:rPr lang="en-US" sz="1400" dirty="0"/>
                        <a:t>Andhra Pradesh</a:t>
                      </a:r>
                    </a:p>
                  </a:txBody>
                  <a:tcPr/>
                </a:tc>
                <a:tc>
                  <a:txBody>
                    <a:bodyPr/>
                    <a:lstStyle/>
                    <a:p>
                      <a:r>
                        <a:rPr lang="en-US" sz="1400" dirty="0"/>
                        <a:t>Visakhapatnam</a:t>
                      </a:r>
                    </a:p>
                  </a:txBody>
                  <a:tcPr/>
                </a:tc>
                <a:tc>
                  <a:txBody>
                    <a:bodyPr/>
                    <a:lstStyle/>
                    <a:p>
                      <a:r>
                        <a:rPr lang="en-US" sz="1400" dirty="0"/>
                        <a:t>45.98%</a:t>
                      </a:r>
                    </a:p>
                  </a:txBody>
                  <a:tcPr/>
                </a:tc>
                <a:extLst>
                  <a:ext uri="{0D108BD9-81ED-4DB2-BD59-A6C34878D82A}">
                    <a16:rowId xmlns:a16="http://schemas.microsoft.com/office/drawing/2014/main" val="1087871807"/>
                  </a:ext>
                </a:extLst>
              </a:tr>
              <a:tr h="373295">
                <a:tc>
                  <a:txBody>
                    <a:bodyPr/>
                    <a:lstStyle/>
                    <a:p>
                      <a:r>
                        <a:rPr lang="en-US" sz="1400" dirty="0"/>
                        <a:t>Andhra Pradesh</a:t>
                      </a:r>
                    </a:p>
                  </a:txBody>
                  <a:tcPr/>
                </a:tc>
                <a:tc>
                  <a:txBody>
                    <a:bodyPr/>
                    <a:lstStyle/>
                    <a:p>
                      <a:r>
                        <a:rPr lang="en-US" sz="1400" dirty="0"/>
                        <a:t>Tirupati</a:t>
                      </a:r>
                    </a:p>
                  </a:txBody>
                  <a:tcPr/>
                </a:tc>
                <a:tc>
                  <a:txBody>
                    <a:bodyPr/>
                    <a:lstStyle/>
                    <a:p>
                      <a:r>
                        <a:rPr lang="en-US" sz="1400" dirty="0"/>
                        <a:t>43.53%</a:t>
                      </a:r>
                    </a:p>
                  </a:txBody>
                  <a:tcPr/>
                </a:tc>
                <a:extLst>
                  <a:ext uri="{0D108BD9-81ED-4DB2-BD59-A6C34878D82A}">
                    <a16:rowId xmlns:a16="http://schemas.microsoft.com/office/drawing/2014/main" val="1930050595"/>
                  </a:ext>
                </a:extLst>
              </a:tr>
              <a:tr h="373295">
                <a:tc>
                  <a:txBody>
                    <a:bodyPr/>
                    <a:lstStyle/>
                    <a:p>
                      <a:r>
                        <a:rPr lang="en-US" sz="1400" dirty="0"/>
                        <a:t>Maharashtra</a:t>
                      </a:r>
                    </a:p>
                  </a:txBody>
                  <a:tcPr/>
                </a:tc>
                <a:tc>
                  <a:txBody>
                    <a:bodyPr/>
                    <a:lstStyle/>
                    <a:p>
                      <a:r>
                        <a:rPr lang="en-US" sz="1400" dirty="0" err="1"/>
                        <a:t>Sangli</a:t>
                      </a:r>
                      <a:endParaRPr lang="en-US" sz="1400" dirty="0"/>
                    </a:p>
                  </a:txBody>
                  <a:tcPr/>
                </a:tc>
                <a:tc>
                  <a:txBody>
                    <a:bodyPr/>
                    <a:lstStyle/>
                    <a:p>
                      <a:r>
                        <a:rPr lang="en-US" sz="1400" dirty="0"/>
                        <a:t>15.66%</a:t>
                      </a:r>
                    </a:p>
                  </a:txBody>
                  <a:tcPr/>
                </a:tc>
                <a:extLst>
                  <a:ext uri="{0D108BD9-81ED-4DB2-BD59-A6C34878D82A}">
                    <a16:rowId xmlns:a16="http://schemas.microsoft.com/office/drawing/2014/main" val="2005368204"/>
                  </a:ext>
                </a:extLst>
              </a:tr>
              <a:tr h="335052">
                <a:tc>
                  <a:txBody>
                    <a:bodyPr/>
                    <a:lstStyle/>
                    <a:p>
                      <a:r>
                        <a:rPr lang="en-US" sz="1400" dirty="0"/>
                        <a:t>Daman &amp; Diu</a:t>
                      </a:r>
                    </a:p>
                  </a:txBody>
                  <a:tcPr/>
                </a:tc>
                <a:tc>
                  <a:txBody>
                    <a:bodyPr/>
                    <a:lstStyle/>
                    <a:p>
                      <a:r>
                        <a:rPr lang="en-US" sz="1400" dirty="0"/>
                        <a:t>Daman &amp; Diu</a:t>
                      </a:r>
                    </a:p>
                  </a:txBody>
                  <a:tcPr/>
                </a:tc>
                <a:tc>
                  <a:txBody>
                    <a:bodyPr/>
                    <a:lstStyle/>
                    <a:p>
                      <a:r>
                        <a:rPr lang="en-US" sz="1400" dirty="0"/>
                        <a:t>10.85%</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1069004623"/>
              </p:ext>
            </p:extLst>
          </p:nvPr>
        </p:nvGraphicFramePr>
        <p:xfrm>
          <a:off x="6207512" y="2494805"/>
          <a:ext cx="5501265" cy="2531843"/>
        </p:xfrm>
        <a:graphic>
          <a:graphicData uri="http://schemas.openxmlformats.org/drawingml/2006/table">
            <a:tbl>
              <a:tblPr firstRow="1" bandRow="1">
                <a:tableStyleId>{073A0DAA-6AF3-43AB-8588-CEC1D06C72B9}</a:tableStyleId>
              </a:tblPr>
              <a:tblGrid>
                <a:gridCol w="1820982">
                  <a:extLst>
                    <a:ext uri="{9D8B030D-6E8A-4147-A177-3AD203B41FA5}">
                      <a16:colId xmlns:a16="http://schemas.microsoft.com/office/drawing/2014/main" val="2686164601"/>
                    </a:ext>
                  </a:extLst>
                </a:gridCol>
                <a:gridCol w="2045948">
                  <a:extLst>
                    <a:ext uri="{9D8B030D-6E8A-4147-A177-3AD203B41FA5}">
                      <a16:colId xmlns:a16="http://schemas.microsoft.com/office/drawing/2014/main" val="3277175571"/>
                    </a:ext>
                  </a:extLst>
                </a:gridCol>
                <a:gridCol w="1634335">
                  <a:extLst>
                    <a:ext uri="{9D8B030D-6E8A-4147-A177-3AD203B41FA5}">
                      <a16:colId xmlns:a16="http://schemas.microsoft.com/office/drawing/2014/main" val="1084988745"/>
                    </a:ext>
                  </a:extLst>
                </a:gridCol>
              </a:tblGrid>
              <a:tr h="588493">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Loss in Vote Share</a:t>
                      </a:r>
                    </a:p>
                  </a:txBody>
                  <a:tcPr/>
                </a:tc>
                <a:extLst>
                  <a:ext uri="{0D108BD9-81ED-4DB2-BD59-A6C34878D82A}">
                    <a16:rowId xmlns:a16="http://schemas.microsoft.com/office/drawing/2014/main" val="2915477490"/>
                  </a:ext>
                </a:extLst>
              </a:tr>
              <a:tr h="672563">
                <a:tc>
                  <a:txBody>
                    <a:bodyPr/>
                    <a:lstStyle/>
                    <a:p>
                      <a:r>
                        <a:rPr lang="en-US" sz="1400" dirty="0"/>
                        <a:t>Dadra &amp; Nagar Haveli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Dadra &amp; Nagar Haveli</a:t>
                      </a:r>
                    </a:p>
                  </a:txBody>
                  <a:tcPr/>
                </a:tc>
                <a:tc>
                  <a:txBody>
                    <a:bodyPr/>
                    <a:lstStyle/>
                    <a:p>
                      <a:r>
                        <a:rPr lang="en-US" sz="1400" dirty="0"/>
                        <a:t>40.79%</a:t>
                      </a:r>
                    </a:p>
                  </a:txBody>
                  <a:tcPr/>
                </a:tc>
                <a:extLst>
                  <a:ext uri="{0D108BD9-81ED-4DB2-BD59-A6C34878D82A}">
                    <a16:rowId xmlns:a16="http://schemas.microsoft.com/office/drawing/2014/main" val="1657663507"/>
                  </a:ext>
                </a:extLst>
              </a:tr>
              <a:tr h="280235">
                <a:tc>
                  <a:txBody>
                    <a:bodyPr/>
                    <a:lstStyle/>
                    <a:p>
                      <a:r>
                        <a:rPr lang="en-US" sz="1400" dirty="0"/>
                        <a:t>Maharashtra</a:t>
                      </a:r>
                    </a:p>
                  </a:txBody>
                  <a:tcPr/>
                </a:tc>
                <a:tc>
                  <a:txBody>
                    <a:bodyPr/>
                    <a:lstStyle/>
                    <a:p>
                      <a:r>
                        <a:rPr lang="en-US" sz="1400" dirty="0"/>
                        <a:t>Ratnagiri Sindhudurg</a:t>
                      </a:r>
                    </a:p>
                  </a:txBody>
                  <a:tcPr/>
                </a:tc>
                <a:tc>
                  <a:txBody>
                    <a:bodyPr/>
                    <a:lstStyle/>
                    <a:p>
                      <a:r>
                        <a:rPr lang="en-US" sz="1400" dirty="0"/>
                        <a:t>31.25%</a:t>
                      </a:r>
                    </a:p>
                  </a:txBody>
                  <a:tcPr/>
                </a:tc>
                <a:extLst>
                  <a:ext uri="{0D108BD9-81ED-4DB2-BD59-A6C34878D82A}">
                    <a16:rowId xmlns:a16="http://schemas.microsoft.com/office/drawing/2014/main" val="1087871807"/>
                  </a:ext>
                </a:extLst>
              </a:tr>
              <a:tr h="280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Maharashtra</a:t>
                      </a:r>
                    </a:p>
                  </a:txBody>
                  <a:tcPr/>
                </a:tc>
                <a:tc>
                  <a:txBody>
                    <a:bodyPr/>
                    <a:lstStyle/>
                    <a:p>
                      <a:r>
                        <a:rPr lang="en-US" sz="1400" dirty="0"/>
                        <a:t>Aurangabad</a:t>
                      </a:r>
                    </a:p>
                  </a:txBody>
                  <a:tcPr/>
                </a:tc>
                <a:tc>
                  <a:txBody>
                    <a:bodyPr/>
                    <a:lstStyle/>
                    <a:p>
                      <a:r>
                        <a:rPr lang="en-US" sz="1400" dirty="0"/>
                        <a:t>28.85%</a:t>
                      </a:r>
                    </a:p>
                  </a:txBody>
                  <a:tcPr/>
                </a:tc>
                <a:extLst>
                  <a:ext uri="{0D108BD9-81ED-4DB2-BD59-A6C34878D82A}">
                    <a16:rowId xmlns:a16="http://schemas.microsoft.com/office/drawing/2014/main" val="1930050595"/>
                  </a:ext>
                </a:extLst>
              </a:tr>
              <a:tr h="280235">
                <a:tc>
                  <a:txBody>
                    <a:bodyPr/>
                    <a:lstStyle/>
                    <a:p>
                      <a:r>
                        <a:rPr lang="en-US" sz="1400" dirty="0"/>
                        <a:t>Arunachal Pradesh</a:t>
                      </a:r>
                    </a:p>
                  </a:txBody>
                  <a:tcPr/>
                </a:tc>
                <a:tc>
                  <a:txBody>
                    <a:bodyPr/>
                    <a:lstStyle/>
                    <a:p>
                      <a:r>
                        <a:rPr lang="en-US" sz="1400" dirty="0"/>
                        <a:t>Arunachal West</a:t>
                      </a:r>
                    </a:p>
                  </a:txBody>
                  <a:tcPr/>
                </a:tc>
                <a:tc>
                  <a:txBody>
                    <a:bodyPr/>
                    <a:lstStyle/>
                    <a:p>
                      <a:r>
                        <a:rPr lang="en-US" sz="1400" dirty="0"/>
                        <a:t>23.80</a:t>
                      </a:r>
                    </a:p>
                  </a:txBody>
                  <a:tcPr/>
                </a:tc>
                <a:extLst>
                  <a:ext uri="{0D108BD9-81ED-4DB2-BD59-A6C34878D82A}">
                    <a16:rowId xmlns:a16="http://schemas.microsoft.com/office/drawing/2014/main" val="2005368204"/>
                  </a:ext>
                </a:extLst>
              </a:tr>
              <a:tr h="280235">
                <a:tc>
                  <a:txBody>
                    <a:bodyPr/>
                    <a:lstStyle/>
                    <a:p>
                      <a:r>
                        <a:rPr lang="en-US" sz="1400" dirty="0"/>
                        <a:t>West Bengal</a:t>
                      </a:r>
                    </a:p>
                  </a:txBody>
                  <a:tcPr/>
                </a:tc>
                <a:tc>
                  <a:txBody>
                    <a:bodyPr/>
                    <a:lstStyle/>
                    <a:p>
                      <a:r>
                        <a:rPr lang="en-US" sz="1400" dirty="0" err="1"/>
                        <a:t>Raiganj</a:t>
                      </a:r>
                      <a:endParaRPr lang="en-US" sz="1400" dirty="0"/>
                    </a:p>
                  </a:txBody>
                  <a:tcPr/>
                </a:tc>
                <a:tc>
                  <a:txBody>
                    <a:bodyPr/>
                    <a:lstStyle/>
                    <a:p>
                      <a:r>
                        <a:rPr lang="en-US" sz="1400" dirty="0"/>
                        <a:t>21.95</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45EF5536-CBEB-B293-032B-D2C0DC26E7F0}"/>
              </a:ext>
            </a:extLst>
          </p:cNvPr>
          <p:cNvSpPr txBox="1"/>
          <p:nvPr/>
        </p:nvSpPr>
        <p:spPr>
          <a:xfrm>
            <a:off x="796413" y="5228580"/>
            <a:ext cx="11217167"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BJP is experiencing a significant loss in vote share primarily in Andhra Pradesh constituencies. </a:t>
            </a:r>
          </a:p>
          <a:p>
            <a:pPr marL="285750" indent="-285750">
              <a:buFont typeface="Arial" panose="020B0604020202020204" pitchFamily="34" charset="0"/>
              <a:buChar char="•"/>
            </a:pPr>
            <a:r>
              <a:rPr lang="en-IN" dirty="0">
                <a:solidFill>
                  <a:schemeClr val="bg1"/>
                </a:solidFill>
              </a:rPr>
              <a:t>INC is losing its vote share across various states, reflecting a broader challenge in maintaining its voter base nationwide.</a:t>
            </a:r>
          </a:p>
        </p:txBody>
      </p:sp>
      <p:sp>
        <p:nvSpPr>
          <p:cNvPr id="8" name="TextBox 7">
            <a:extLst>
              <a:ext uri="{FF2B5EF4-FFF2-40B4-BE49-F238E27FC236}">
                <a16:creationId xmlns:a16="http://schemas.microsoft.com/office/drawing/2014/main" id="{C8F4862A-0B96-73D5-5720-A51E28D6BAC3}"/>
              </a:ext>
            </a:extLst>
          </p:cNvPr>
          <p:cNvSpPr txBox="1"/>
          <p:nvPr/>
        </p:nvSpPr>
        <p:spPr>
          <a:xfrm>
            <a:off x="6557276" y="1949584"/>
            <a:ext cx="4906177" cy="369332"/>
          </a:xfrm>
          <a:prstGeom prst="rect">
            <a:avLst/>
          </a:prstGeom>
          <a:noFill/>
        </p:spPr>
        <p:txBody>
          <a:bodyPr wrap="square" rtlCol="0">
            <a:spAutoFit/>
          </a:bodyPr>
          <a:lstStyle/>
          <a:p>
            <a:pPr algn="ctr"/>
            <a:r>
              <a:rPr lang="en-US" dirty="0">
                <a:solidFill>
                  <a:schemeClr val="bg1"/>
                </a:solidFill>
              </a:rPr>
              <a:t>INDIAN NATIONAL CONGRESS</a:t>
            </a:r>
          </a:p>
        </p:txBody>
      </p:sp>
    </p:spTree>
    <p:extLst>
      <p:ext uri="{BB962C8B-B14F-4D97-AF65-F5344CB8AC3E}">
        <p14:creationId xmlns:p14="http://schemas.microsoft.com/office/powerpoint/2010/main" val="76674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84E38-71D0-F5A3-F9DF-70BCDCD148FE}"/>
              </a:ext>
            </a:extLst>
          </p:cNvPr>
          <p:cNvSpPr txBox="1"/>
          <p:nvPr/>
        </p:nvSpPr>
        <p:spPr>
          <a:xfrm>
            <a:off x="5881814" y="2054482"/>
            <a:ext cx="5267195" cy="2616101"/>
          </a:xfrm>
          <a:prstGeom prst="rect">
            <a:avLst/>
          </a:prstGeom>
          <a:noFill/>
        </p:spPr>
        <p:txBody>
          <a:bodyPr wrap="square" rtlCol="0">
            <a:spAutoFit/>
          </a:bodyPr>
          <a:lstStyle/>
          <a:p>
            <a:pPr algn="ctr"/>
            <a:r>
              <a:rPr lang="en-IN" sz="4400" b="0" i="0">
                <a:solidFill>
                  <a:schemeClr val="bg1"/>
                </a:solidFill>
                <a:effectLst/>
                <a:latin typeface="Aldhabi" pitchFamily="2" charset="-78"/>
                <a:cs typeface="Aldhabi" pitchFamily="2" charset="-78"/>
              </a:rPr>
              <a:t>Provide insights from Lok Sabha elections data to a media company.</a:t>
            </a:r>
            <a:br>
              <a:rPr lang="en-IN" sz="3200"/>
            </a:br>
            <a:endParaRPr lang="en-US" sz="3200" dirty="0">
              <a:solidFill>
                <a:schemeClr val="bg1"/>
              </a:solidFill>
            </a:endParaRPr>
          </a:p>
        </p:txBody>
      </p:sp>
      <p:sp>
        <p:nvSpPr>
          <p:cNvPr id="4" name="Rectangle 3">
            <a:extLst>
              <a:ext uri="{FF2B5EF4-FFF2-40B4-BE49-F238E27FC236}">
                <a16:creationId xmlns:a16="http://schemas.microsoft.com/office/drawing/2014/main" id="{575520BC-214B-E892-DAE0-5086D737089E}"/>
              </a:ext>
            </a:extLst>
          </p:cNvPr>
          <p:cNvSpPr/>
          <p:nvPr/>
        </p:nvSpPr>
        <p:spPr>
          <a:xfrm>
            <a:off x="173772" y="1560212"/>
            <a:ext cx="5102564" cy="3416320"/>
          </a:xfrm>
          <a:prstGeom prst="rect">
            <a:avLst/>
          </a:prstGeom>
          <a:noFill/>
        </p:spPr>
        <p:txBody>
          <a:bodyPr wrap="square" lIns="91440" tIns="45720" rIns="91440" bIns="45720">
            <a:spAutoFit/>
          </a:bodyPr>
          <a:lstStyle/>
          <a:p>
            <a:pPr algn="ctr"/>
            <a:r>
              <a:rPr lang="en-US" sz="5400" b="1" cap="none" spc="50">
                <a:ln w="9525" cmpd="sng">
                  <a:solidFill>
                    <a:schemeClr val="accent1"/>
                  </a:solidFill>
                  <a:prstDash val="solid"/>
                </a:ln>
                <a:solidFill>
                  <a:srgbClr val="70AD47">
                    <a:tint val="1000"/>
                  </a:srgbClr>
                </a:solidFill>
                <a:effectLst>
                  <a:glow rad="38100">
                    <a:schemeClr val="accent1">
                      <a:alpha val="40000"/>
                    </a:schemeClr>
                  </a:glow>
                </a:effectLst>
                <a:latin typeface="Aparajita" panose="02020603050405020304" pitchFamily="18" charset="0"/>
                <a:cs typeface="Aparajita" panose="02020603050405020304" pitchFamily="18" charset="0"/>
              </a:rPr>
              <a:t>CODEBASICS RESUME PROJECT CHALLENGE #11</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6" name="Straight Connector 5">
            <a:extLst>
              <a:ext uri="{FF2B5EF4-FFF2-40B4-BE49-F238E27FC236}">
                <a16:creationId xmlns:a16="http://schemas.microsoft.com/office/drawing/2014/main" id="{8CC6CC07-9B25-9E5C-EEC6-3FB889D7E3EB}"/>
              </a:ext>
            </a:extLst>
          </p:cNvPr>
          <p:cNvCxnSpPr>
            <a:cxnSpLocks/>
          </p:cNvCxnSpPr>
          <p:nvPr/>
        </p:nvCxnSpPr>
        <p:spPr>
          <a:xfrm>
            <a:off x="5622324" y="825190"/>
            <a:ext cx="0" cy="511990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07211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Q10. WHICH CONSTITUENCY HAS VOTED THE MOST FOR NOTA?</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589051959"/>
              </p:ext>
            </p:extLst>
          </p:nvPr>
        </p:nvGraphicFramePr>
        <p:xfrm>
          <a:off x="1880838" y="2126166"/>
          <a:ext cx="7850457" cy="2157954"/>
        </p:xfrm>
        <a:graphic>
          <a:graphicData uri="http://schemas.openxmlformats.org/drawingml/2006/table">
            <a:tbl>
              <a:tblPr firstRow="1" bandRow="1">
                <a:tableStyleId>{073A0DAA-6AF3-43AB-8588-CEC1D06C72B9}</a:tableStyleId>
              </a:tblPr>
              <a:tblGrid>
                <a:gridCol w="1467587">
                  <a:extLst>
                    <a:ext uri="{9D8B030D-6E8A-4147-A177-3AD203B41FA5}">
                      <a16:colId xmlns:a16="http://schemas.microsoft.com/office/drawing/2014/main" val="2686164601"/>
                    </a:ext>
                  </a:extLst>
                </a:gridCol>
                <a:gridCol w="1444399">
                  <a:extLst>
                    <a:ext uri="{9D8B030D-6E8A-4147-A177-3AD203B41FA5}">
                      <a16:colId xmlns:a16="http://schemas.microsoft.com/office/drawing/2014/main" val="3277175571"/>
                    </a:ext>
                  </a:extLst>
                </a:gridCol>
                <a:gridCol w="1646157">
                  <a:extLst>
                    <a:ext uri="{9D8B030D-6E8A-4147-A177-3AD203B41FA5}">
                      <a16:colId xmlns:a16="http://schemas.microsoft.com/office/drawing/2014/main" val="1583007514"/>
                    </a:ext>
                  </a:extLst>
                </a:gridCol>
                <a:gridCol w="1646157">
                  <a:extLst>
                    <a:ext uri="{9D8B030D-6E8A-4147-A177-3AD203B41FA5}">
                      <a16:colId xmlns:a16="http://schemas.microsoft.com/office/drawing/2014/main" val="1404378625"/>
                    </a:ext>
                  </a:extLst>
                </a:gridCol>
                <a:gridCol w="1646157">
                  <a:extLst>
                    <a:ext uri="{9D8B030D-6E8A-4147-A177-3AD203B41FA5}">
                      <a16:colId xmlns:a16="http://schemas.microsoft.com/office/drawing/2014/main" val="1084988745"/>
                    </a:ext>
                  </a:extLst>
                </a:gridCol>
              </a:tblGrid>
              <a:tr h="562942">
                <a:tc>
                  <a:txBody>
                    <a:bodyPr/>
                    <a:lstStyle/>
                    <a:p>
                      <a:pPr algn="ctr"/>
                      <a:r>
                        <a:rPr lang="en-US" dirty="0">
                          <a:solidFill>
                            <a:schemeClr val="bg1"/>
                          </a:solidFill>
                        </a:rPr>
                        <a:t>Year</a:t>
                      </a:r>
                    </a:p>
                  </a:txBody>
                  <a:tcPr/>
                </a:tc>
                <a:tc>
                  <a:txBody>
                    <a:bodyPr/>
                    <a:lstStyle/>
                    <a:p>
                      <a:pPr algn="ctr"/>
                      <a:r>
                        <a:rPr lang="en-US" dirty="0"/>
                        <a:t>State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Constituency</a:t>
                      </a:r>
                    </a:p>
                    <a:p>
                      <a:pPr algn="ctr"/>
                      <a:endParaRPr lang="en-US" dirty="0"/>
                    </a:p>
                  </a:txBody>
                  <a:tcPr/>
                </a:tc>
                <a:tc>
                  <a:txBody>
                    <a:bodyPr/>
                    <a:lstStyle/>
                    <a:p>
                      <a:pPr algn="ctr"/>
                      <a:r>
                        <a:rPr lang="en-US" dirty="0"/>
                        <a:t>No. of Votes</a:t>
                      </a:r>
                    </a:p>
                  </a:txBody>
                  <a:tcPr/>
                </a:tc>
                <a:tc>
                  <a:txBody>
                    <a:bodyPr/>
                    <a:lstStyle/>
                    <a:p>
                      <a:pPr algn="ctr"/>
                      <a:r>
                        <a:rPr lang="en-US" dirty="0"/>
                        <a:t>NOTA Vote Share % in Constituency</a:t>
                      </a:r>
                    </a:p>
                  </a:txBody>
                  <a:tcPr/>
                </a:tc>
                <a:extLst>
                  <a:ext uri="{0D108BD9-81ED-4DB2-BD59-A6C34878D82A}">
                    <a16:rowId xmlns:a16="http://schemas.microsoft.com/office/drawing/2014/main" val="2915477490"/>
                  </a:ext>
                </a:extLst>
              </a:tr>
              <a:tr h="621777">
                <a:tc>
                  <a:txBody>
                    <a:bodyPr/>
                    <a:lstStyle/>
                    <a:p>
                      <a:r>
                        <a:rPr lang="en-US" sz="1400" dirty="0"/>
                        <a:t>2014</a:t>
                      </a:r>
                    </a:p>
                  </a:txBody>
                  <a:tcPr/>
                </a:tc>
                <a:tc>
                  <a:txBody>
                    <a:bodyPr/>
                    <a:lstStyle/>
                    <a:p>
                      <a:r>
                        <a:rPr lang="en-US" sz="1400" dirty="0"/>
                        <a:t>Tamil Nadu</a:t>
                      </a:r>
                    </a:p>
                  </a:txBody>
                  <a:tcPr/>
                </a:tc>
                <a:tc>
                  <a:txBody>
                    <a:bodyPr/>
                    <a:lstStyle/>
                    <a:p>
                      <a:r>
                        <a:rPr lang="en-US" sz="1400" dirty="0"/>
                        <a:t>Nilgiris</a:t>
                      </a:r>
                    </a:p>
                  </a:txBody>
                  <a:tcPr/>
                </a:tc>
                <a:tc>
                  <a:txBody>
                    <a:bodyPr/>
                    <a:lstStyle/>
                    <a:p>
                      <a:r>
                        <a:rPr lang="en-US" sz="1400" dirty="0"/>
                        <a:t>46559</a:t>
                      </a:r>
                    </a:p>
                  </a:txBody>
                  <a:tcPr/>
                </a:tc>
                <a:tc>
                  <a:txBody>
                    <a:bodyPr/>
                    <a:lstStyle/>
                    <a:p>
                      <a:r>
                        <a:rPr lang="en-US" sz="1400" dirty="0"/>
                        <a:t>4.99%</a:t>
                      </a:r>
                    </a:p>
                  </a:txBody>
                  <a:tcPr/>
                </a:tc>
                <a:extLst>
                  <a:ext uri="{0D108BD9-81ED-4DB2-BD59-A6C34878D82A}">
                    <a16:rowId xmlns:a16="http://schemas.microsoft.com/office/drawing/2014/main" val="1657663507"/>
                  </a:ext>
                </a:extLst>
              </a:tr>
              <a:tr h="621777">
                <a:tc>
                  <a:txBody>
                    <a:bodyPr/>
                    <a:lstStyle/>
                    <a:p>
                      <a:r>
                        <a:rPr lang="en-US" sz="1400" dirty="0"/>
                        <a:t>2019</a:t>
                      </a:r>
                    </a:p>
                  </a:txBody>
                  <a:tcPr/>
                </a:tc>
                <a:tc>
                  <a:txBody>
                    <a:bodyPr/>
                    <a:lstStyle/>
                    <a:p>
                      <a:r>
                        <a:rPr lang="en-US" sz="1400" dirty="0"/>
                        <a:t>Bihar</a:t>
                      </a:r>
                    </a:p>
                  </a:txBody>
                  <a:tcPr/>
                </a:tc>
                <a:tc>
                  <a:txBody>
                    <a:bodyPr/>
                    <a:lstStyle/>
                    <a:p>
                      <a:r>
                        <a:rPr lang="en-US" sz="1400" dirty="0"/>
                        <a:t>Gopalganj</a:t>
                      </a:r>
                    </a:p>
                  </a:txBody>
                  <a:tcPr/>
                </a:tc>
                <a:tc>
                  <a:txBody>
                    <a:bodyPr/>
                    <a:lstStyle/>
                    <a:p>
                      <a:r>
                        <a:rPr lang="en-US" sz="1400" dirty="0"/>
                        <a:t>51660</a:t>
                      </a:r>
                    </a:p>
                  </a:txBody>
                  <a:tcPr/>
                </a:tc>
                <a:tc>
                  <a:txBody>
                    <a:bodyPr/>
                    <a:lstStyle/>
                    <a:p>
                      <a:r>
                        <a:rPr lang="en-US" sz="1400" dirty="0"/>
                        <a:t>5.04%</a:t>
                      </a:r>
                    </a:p>
                  </a:txBody>
                  <a:tcPr/>
                </a:tc>
                <a:extLst>
                  <a:ext uri="{0D108BD9-81ED-4DB2-BD59-A6C34878D82A}">
                    <a16:rowId xmlns:a16="http://schemas.microsoft.com/office/drawing/2014/main" val="1087871807"/>
                  </a:ext>
                </a:extLst>
              </a:tr>
            </a:tbl>
          </a:graphicData>
        </a:graphic>
      </p:graphicFrame>
    </p:spTree>
    <p:extLst>
      <p:ext uri="{BB962C8B-B14F-4D97-AF65-F5344CB8AC3E}">
        <p14:creationId xmlns:p14="http://schemas.microsoft.com/office/powerpoint/2010/main" val="4147781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Q11. WHICH CONSTITUENCIES HAVE ELECTED CANDIDATES WHOSE PARTY HAS LESS THAN 10% VOTE SHARE AT STATE LEVEL IN 2019? </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E8180191-7EF0-E677-6999-E0CF7B42D5F2}"/>
                  </a:ext>
                </a:extLst>
              </p:cNvPr>
              <p:cNvGraphicFramePr/>
              <p:nvPr>
                <p:extLst>
                  <p:ext uri="{D42A27DB-BD31-4B8C-83A1-F6EECF244321}">
                    <p14:modId xmlns:p14="http://schemas.microsoft.com/office/powerpoint/2010/main" val="1582940769"/>
                  </p:ext>
                </p:extLst>
              </p:nvPr>
            </p:nvGraphicFramePr>
            <p:xfrm>
              <a:off x="0" y="1092820"/>
              <a:ext cx="11775688" cy="5635082"/>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5" name="Chart 4">
                <a:extLst>
                  <a:ext uri="{FF2B5EF4-FFF2-40B4-BE49-F238E27FC236}">
                    <a16:creationId xmlns:a16="http://schemas.microsoft.com/office/drawing/2014/main" id="{E8180191-7EF0-E677-6999-E0CF7B42D5F2}"/>
                  </a:ext>
                </a:extLst>
              </p:cNvPr>
              <p:cNvPicPr>
                <a:picLocks noGrp="1" noRot="1" noChangeAspect="1" noMove="1" noResize="1" noEditPoints="1" noAdjustHandles="1" noChangeArrowheads="1" noChangeShapeType="1"/>
              </p:cNvPicPr>
              <p:nvPr/>
            </p:nvPicPr>
            <p:blipFill>
              <a:blip r:embed="rId6"/>
              <a:stretch>
                <a:fillRect/>
              </a:stretch>
            </p:blipFill>
            <p:spPr>
              <a:xfrm>
                <a:off x="0" y="1092820"/>
                <a:ext cx="11775688" cy="5635082"/>
              </a:xfrm>
              <a:prstGeom prst="rect">
                <a:avLst/>
              </a:prstGeom>
            </p:spPr>
          </p:pic>
        </mc:Fallback>
      </mc:AlternateContent>
    </p:spTree>
    <p:extLst>
      <p:ext uri="{BB962C8B-B14F-4D97-AF65-F5344CB8AC3E}">
        <p14:creationId xmlns:p14="http://schemas.microsoft.com/office/powerpoint/2010/main" val="133455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92675-8F14-4A1C-BAF8-DA031CA60C1B}"/>
              </a:ext>
            </a:extLst>
          </p:cNvPr>
          <p:cNvSpPr txBox="1"/>
          <p:nvPr/>
        </p:nvSpPr>
        <p:spPr>
          <a:xfrm>
            <a:off x="3519487" y="2728800"/>
            <a:ext cx="5153025" cy="1400400"/>
          </a:xfrm>
          <a:prstGeom prst="rect">
            <a:avLst/>
          </a:prstGeom>
        </p:spPr>
        <p:txBody>
          <a:bodyPr vert="horz" wrap="square" lIns="91440" tIns="45720" rIns="91440" bIns="45720" rtlCol="0" anchor="b">
            <a:normAutofit fontScale="85000" lnSpcReduction="20000"/>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SECONDARY QUESTIONS</a:t>
            </a:r>
          </a:p>
        </p:txBody>
      </p:sp>
    </p:spTree>
    <p:extLst>
      <p:ext uri="{BB962C8B-B14F-4D97-AF65-F5344CB8AC3E}">
        <p14:creationId xmlns:p14="http://schemas.microsoft.com/office/powerpoint/2010/main" val="1833241260"/>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rtlCol="0" wrap="square">
            <a:spAutoFit/>
          </a:bodyPr>
          <a:lstStyle/>
          <a:p>
            <a:pPr algn="ctr"/>
            <a:r>
              <a:rPr dirty="0" lang="en-US">
                <a:solidFill>
                  <a:schemeClr val="bg1"/>
                </a:solidFill>
              </a:rPr>
              <a:t>Q1. IS THERE A CORRELATION BETWEEN POSTAL VOTES % AND VOTER TURNOUT % ?</a:t>
            </a:r>
          </a:p>
        </p:txBody>
      </p:sp>
      <p:pic>
        <p:nvPicPr>
          <p:cNvPr descr="A screenshot of a computer screen&#10;&#10;Description automatically generated" id="5" name="Picture 4">
            <a:extLst>
              <a:ext uri="{FF2B5EF4-FFF2-40B4-BE49-F238E27FC236}">
                <a16:creationId xmlns:a16="http://schemas.microsoft.com/office/drawing/2014/main" id="{409BDEF3-FE12-A637-F20B-D92A40CC8D12}"/>
              </a:ext>
            </a:extLst>
          </p:cNvPr>
          <p:cNvPicPr>
            <a:picLocks noChangeAspect="1"/>
          </p:cNvPicPr>
          <p:nvPr/>
        </p:nvPicPr>
        <p:blipFill rotWithShape="1">
          <a:blip r:embed="rId5"/>
          <a:srcRect b="54535" l="22" r="70705" t="3908"/>
          <a:stretch/>
        </p:blipFill>
        <p:spPr>
          <a:xfrm>
            <a:off x="1605775" y="1650380"/>
            <a:ext cx="4007005" cy="2720897"/>
          </a:xfrm>
          <a:prstGeom prst="rect">
            <a:avLst/>
          </a:prstGeom>
        </p:spPr>
      </p:pic>
      <p:pic>
        <p:nvPicPr>
          <p:cNvPr descr="A screenshot of a computer screen&#10;&#10;Description automatically generated" id="7" name="Picture 6">
            <a:extLst>
              <a:ext uri="{FF2B5EF4-FFF2-40B4-BE49-F238E27FC236}">
                <a16:creationId xmlns:a16="http://schemas.microsoft.com/office/drawing/2014/main" id="{5E300BC5-35C8-EDF8-48AE-DCB7FA8E559A}"/>
              </a:ext>
            </a:extLst>
          </p:cNvPr>
          <p:cNvPicPr>
            <a:picLocks noChangeAspect="1"/>
          </p:cNvPicPr>
          <p:nvPr/>
        </p:nvPicPr>
        <p:blipFill rotWithShape="1">
          <a:blip r:embed="rId5"/>
          <a:srcRect b="35" l="140" r="69040" t="55455"/>
          <a:stretch/>
        </p:blipFill>
        <p:spPr>
          <a:xfrm>
            <a:off x="6096000" y="1650380"/>
            <a:ext cx="3961179" cy="2720897"/>
          </a:xfrm>
          <a:prstGeom prst="rect">
            <a:avLst/>
          </a:prstGeom>
        </p:spPr>
      </p:pic>
      <p:sp>
        <p:nvSpPr>
          <p:cNvPr id="8" name="TextBox 7">
            <a:extLst>
              <a:ext uri="{FF2B5EF4-FFF2-40B4-BE49-F238E27FC236}">
                <a16:creationId xmlns:a16="http://schemas.microsoft.com/office/drawing/2014/main" id="{3C473D34-42D2-FF52-B49C-38E00F4C5D9F}"/>
              </a:ext>
            </a:extLst>
          </p:cNvPr>
          <p:cNvSpPr txBox="1"/>
          <p:nvPr/>
        </p:nvSpPr>
        <p:spPr>
          <a:xfrm>
            <a:off x="237894" y="4839629"/>
            <a:ext cx="11173522" cy="1754326"/>
          </a:xfrm>
          <a:prstGeom prst="rect">
            <a:avLst/>
          </a:prstGeom>
          <a:noFill/>
        </p:spPr>
        <p:txBody>
          <a:bodyPr rtlCol="0" wrap="square">
            <a:spAutoFit/>
          </a:bodyPr>
          <a:lstStyle/>
          <a:p>
            <a:pPr algn="ctr"/>
            <a:r>
              <a:rPr dirty="0" lang="en-IN">
                <a:solidFill>
                  <a:schemeClr val="bg1"/>
                </a:solidFill>
              </a:rPr>
              <a:t>The correlation coefficient between Voter turnout % and Postal Vote % for the year 2014 and 2019 is 0.22437 and 0.00273 respectively. This means there's a weak positive relationship between the two. In simple terms, as the percentage of postal votes goes up, voter turnout tends to increase slightly. However, since the correlation is weak, many other factors likely influence voter turnout, and this relationship isn't very strong. This finding suggests that while postal voting might have some impact, we should look at other variables to understand voter turnout better.</a:t>
            </a:r>
            <a:endParaRPr dirty="0" lang="en-US">
              <a:solidFill>
                <a:schemeClr val="bg1"/>
              </a:solidFill>
            </a:endParaRPr>
          </a:p>
        </p:txBody>
      </p:sp>
      <p:sp>
        <p:nvSpPr>
          <p:cNvPr id="9" name="TextBox 8">
            <a:extLst>
              <a:ext uri="{FF2B5EF4-FFF2-40B4-BE49-F238E27FC236}">
                <a16:creationId xmlns:a16="http://schemas.microsoft.com/office/drawing/2014/main" id="{A2F4C466-406C-2081-61AA-C910B6F9A6A9}"/>
              </a:ext>
            </a:extLst>
          </p:cNvPr>
          <p:cNvSpPr txBox="1"/>
          <p:nvPr/>
        </p:nvSpPr>
        <p:spPr>
          <a:xfrm>
            <a:off x="1605775" y="1129990"/>
            <a:ext cx="4067588" cy="369332"/>
          </a:xfrm>
          <a:prstGeom prst="rect">
            <a:avLst/>
          </a:prstGeom>
          <a:noFill/>
        </p:spPr>
        <p:txBody>
          <a:bodyPr rtlCol="0" wrap="square">
            <a:spAutoFit/>
          </a:bodyPr>
          <a:lstStyle/>
          <a:p>
            <a:pPr algn="ctr"/>
            <a:r>
              <a:rPr dirty="0" lang="en-US">
                <a:solidFill>
                  <a:schemeClr val="bg1"/>
                </a:solidFill>
              </a:rPr>
              <a:t>2014: Postal Vote % VS Voter Turnout %</a:t>
            </a:r>
          </a:p>
        </p:txBody>
      </p:sp>
      <p:sp>
        <p:nvSpPr>
          <p:cNvPr id="10" name="TextBox 9">
            <a:extLst>
              <a:ext uri="{FF2B5EF4-FFF2-40B4-BE49-F238E27FC236}">
                <a16:creationId xmlns:a16="http://schemas.microsoft.com/office/drawing/2014/main" id="{45C4BEA6-E89C-AE11-E184-A7D6DE11A9D1}"/>
              </a:ext>
            </a:extLst>
          </p:cNvPr>
          <p:cNvSpPr txBox="1"/>
          <p:nvPr/>
        </p:nvSpPr>
        <p:spPr>
          <a:xfrm>
            <a:off x="6096000" y="1129990"/>
            <a:ext cx="4067588" cy="646331"/>
          </a:xfrm>
          <a:prstGeom prst="rect">
            <a:avLst/>
          </a:prstGeom>
          <a:noFill/>
        </p:spPr>
        <p:txBody>
          <a:bodyPr rtlCol="0" wrap="none">
            <a:spAutoFit/>
          </a:bodyPr>
          <a:lstStyle/>
          <a:p>
            <a:r>
              <a:rPr dirty="0" lang="en-US">
                <a:solidFill>
                  <a:schemeClr val="bg1"/>
                </a:solidFill>
              </a:rPr>
              <a:t>2019: Postal Vote % VS Voter Turnout %</a:t>
            </a:r>
          </a:p>
          <a:p>
            <a:endParaRPr dirty="0" lang="en-US"/>
          </a:p>
        </p:txBody>
      </p:sp>
    </p:spTree>
    <p:extLst>
      <p:ext uri="{BB962C8B-B14F-4D97-AF65-F5344CB8AC3E}">
        <p14:creationId xmlns:p14="http://schemas.microsoft.com/office/powerpoint/2010/main" val="518446319"/>
      </p:ext>
    </p:extLst>
  </p:cSld>
  <p:clrMapOvr>
    <a:masterClrMapping/>
  </p:clrMapOvr>
  <mc:AlternateContent xmlns:mc="http://schemas.openxmlformats.org/markup-compatibility/2006" xmlns:p14="http://schemas.microsoft.com/office/powerpoint/2010/main">
    <mc:Choice Requires="p14">
      <p:transition p14:dur="3400" spd="slow">
        <p14:reveal/>
      </p:transition>
    </mc:Choice>
    <mc:Fallback xmlns="">
      <p:transition spd="slow">
        <p:fade/>
      </p:transition>
    </mc:Fallback>
  </mc:AlternateContent>
</p:sld>
</file>

<file path=ppt/slides/slide24.xml><?xml version="1.0" encoding="utf-8"?>
<p:sld xmlns:p="http://schemas.openxmlformats.org/presentationml/2006/main" xmlns:a="http://schemas.openxmlformats.org/drawingml/2006/main" xmlns:r="http://schemas.openxmlformats.org/officeDocument/2006/relationships">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rtlCol="0" wrap="square">
            <a:spAutoFit/>
          </a:bodyPr>
          <a:lstStyle/>
          <a:p>
            <a:pPr algn="ctr"/>
            <a:r>
              <a:rPr dirty="0" lang="en-US">
                <a:solidFill>
                  <a:schemeClr val="bg1"/>
                </a:solidFill>
              </a:rPr>
              <a:t>Q2. IS THERE ANY CORRELATION BETWEEN GDP OF A STATE AND VOTER TURNOUT % ?</a:t>
            </a:r>
          </a:p>
        </p:txBody>
      </p:sp>
      <p:sp>
        <p:nvSpPr>
          <p:cNvPr id="8" name="TextBox 7">
            <a:extLst>
              <a:ext uri="{FF2B5EF4-FFF2-40B4-BE49-F238E27FC236}">
                <a16:creationId xmlns:a16="http://schemas.microsoft.com/office/drawing/2014/main" id="{3C473D34-42D2-FF52-B49C-38E00F4C5D9F}"/>
              </a:ext>
            </a:extLst>
          </p:cNvPr>
          <p:cNvSpPr txBox="1"/>
          <p:nvPr/>
        </p:nvSpPr>
        <p:spPr>
          <a:xfrm>
            <a:off x="899531" y="3537996"/>
            <a:ext cx="11054575" cy="3139321"/>
          </a:xfrm>
          <a:prstGeom prst="rect">
            <a:avLst/>
          </a:prstGeom>
          <a:noFill/>
        </p:spPr>
        <p:txBody>
          <a:bodyPr rtlCol="0" wrap="square">
            <a:spAutoFit/>
          </a:bodyPr>
          <a:lstStyle/>
          <a:p>
            <a:r>
              <a:rPr b="1" dirty="0" lang="en-IN">
                <a:solidFill>
                  <a:schemeClr val="bg1"/>
                </a:solidFill>
              </a:rPr>
              <a:t>2014:</a:t>
            </a:r>
            <a:endParaRPr dirty="0" lang="en-IN">
              <a:solidFill>
                <a:schemeClr val="bg1"/>
              </a:solidFill>
            </a:endParaRPr>
          </a:p>
          <a:p>
            <a:pPr>
              <a:buFont charset="0" panose="020B0604020202020204" pitchFamily="34" typeface="Arial"/>
              <a:buChar char="•"/>
            </a:pPr>
            <a:r>
              <a:rPr b="1" dirty="0" lang="en-IN">
                <a:solidFill>
                  <a:schemeClr val="bg1"/>
                </a:solidFill>
              </a:rPr>
              <a:t>Correlation Coefficient:</a:t>
            </a:r>
            <a:r>
              <a:rPr dirty="0" lang="en-IN">
                <a:solidFill>
                  <a:schemeClr val="bg1"/>
                </a:solidFill>
              </a:rPr>
              <a:t> -0.70</a:t>
            </a:r>
          </a:p>
          <a:p>
            <a:pPr>
              <a:buFont charset="0" panose="020B0604020202020204" pitchFamily="34" typeface="Arial"/>
              <a:buChar char="•"/>
            </a:pPr>
            <a:r>
              <a:rPr b="1" dirty="0" lang="en-IN">
                <a:solidFill>
                  <a:schemeClr val="bg1"/>
                </a:solidFill>
              </a:rPr>
              <a:t>Interpretation:</a:t>
            </a:r>
            <a:r>
              <a:rPr dirty="0" lang="en-IN">
                <a:solidFill>
                  <a:schemeClr val="bg1"/>
                </a:solidFill>
              </a:rPr>
              <a:t> Strong negative relationship between voter turnout percentage and state GDP.</a:t>
            </a:r>
          </a:p>
          <a:p>
            <a:pPr>
              <a:buFont charset="0" panose="020B0604020202020204" pitchFamily="34" typeface="Arial"/>
              <a:buChar char="•"/>
            </a:pPr>
            <a:r>
              <a:rPr b="1" dirty="0" lang="en-IN">
                <a:solidFill>
                  <a:schemeClr val="bg1"/>
                </a:solidFill>
              </a:rPr>
              <a:t>Insight:</a:t>
            </a:r>
            <a:r>
              <a:rPr dirty="0" lang="en-IN">
                <a:solidFill>
                  <a:schemeClr val="bg1"/>
                </a:solidFill>
              </a:rPr>
              <a:t> States with higher GDP generally had lower voter turnout.</a:t>
            </a:r>
          </a:p>
          <a:p>
            <a:r>
              <a:rPr b="1" dirty="0" lang="en-IN">
                <a:solidFill>
                  <a:schemeClr val="bg1"/>
                </a:solidFill>
              </a:rPr>
              <a:t>2019:</a:t>
            </a:r>
            <a:endParaRPr dirty="0" lang="en-IN">
              <a:solidFill>
                <a:schemeClr val="bg1"/>
              </a:solidFill>
            </a:endParaRPr>
          </a:p>
          <a:p>
            <a:pPr>
              <a:buFont charset="0" panose="020B0604020202020204" pitchFamily="34" typeface="Arial"/>
              <a:buChar char="•"/>
            </a:pPr>
            <a:r>
              <a:rPr b="1" dirty="0" lang="en-IN">
                <a:solidFill>
                  <a:schemeClr val="bg1"/>
                </a:solidFill>
              </a:rPr>
              <a:t>Correlation Coefficient:</a:t>
            </a:r>
            <a:r>
              <a:rPr dirty="0" lang="en-IN">
                <a:solidFill>
                  <a:schemeClr val="bg1"/>
                </a:solidFill>
              </a:rPr>
              <a:t> -0.33</a:t>
            </a:r>
          </a:p>
          <a:p>
            <a:pPr>
              <a:buFont charset="0" panose="020B0604020202020204" pitchFamily="34" typeface="Arial"/>
              <a:buChar char="•"/>
            </a:pPr>
            <a:r>
              <a:rPr b="1" dirty="0" lang="en-IN">
                <a:solidFill>
                  <a:schemeClr val="bg1"/>
                </a:solidFill>
              </a:rPr>
              <a:t>Interpretation:</a:t>
            </a:r>
            <a:r>
              <a:rPr dirty="0" lang="en-IN">
                <a:solidFill>
                  <a:schemeClr val="bg1"/>
                </a:solidFill>
              </a:rPr>
              <a:t> Weaker negative relationship between voter turnout percentage and state GDP.</a:t>
            </a:r>
          </a:p>
          <a:p>
            <a:pPr>
              <a:buFont charset="0" panose="020B0604020202020204" pitchFamily="34" typeface="Arial"/>
              <a:buChar char="•"/>
            </a:pPr>
            <a:r>
              <a:rPr b="1" dirty="0" lang="en-IN">
                <a:solidFill>
                  <a:schemeClr val="bg1"/>
                </a:solidFill>
              </a:rPr>
              <a:t>Insight:</a:t>
            </a:r>
            <a:r>
              <a:rPr dirty="0" lang="en-IN">
                <a:solidFill>
                  <a:schemeClr val="bg1"/>
                </a:solidFill>
              </a:rPr>
              <a:t> Although higher GDP still corresponds to lower voter turnout, the relationship is less strong than in 2014.</a:t>
            </a:r>
          </a:p>
          <a:p>
            <a:r>
              <a:rPr b="1" dirty="0" lang="en-IN">
                <a:solidFill>
                  <a:schemeClr val="bg1"/>
                </a:solidFill>
              </a:rPr>
              <a:t>Overall Insight:</a:t>
            </a:r>
            <a:endParaRPr dirty="0" lang="en-IN">
              <a:solidFill>
                <a:schemeClr val="bg1"/>
              </a:solidFill>
            </a:endParaRPr>
          </a:p>
          <a:p>
            <a:r>
              <a:rPr dirty="0" lang="en-IN">
                <a:solidFill>
                  <a:schemeClr val="bg1"/>
                </a:solidFill>
              </a:rPr>
              <a:t>Economic factors might influence voter behaviour, but their impact has decreased over time.</a:t>
            </a:r>
          </a:p>
        </p:txBody>
      </p:sp>
      <p:pic>
        <p:nvPicPr>
          <p:cNvPr descr="A screenshot of a computer screen&#10;&#10;Description automatically generated" id="4" name="Picture 3">
            <a:extLst>
              <a:ext uri="{FF2B5EF4-FFF2-40B4-BE49-F238E27FC236}">
                <a16:creationId xmlns:a16="http://schemas.microsoft.com/office/drawing/2014/main" id="{F28BCBDA-5CAE-C546-3766-7DA951DF80FD}"/>
              </a:ext>
            </a:extLst>
          </p:cNvPr>
          <p:cNvPicPr>
            <a:picLocks noChangeAspect="1"/>
          </p:cNvPicPr>
          <p:nvPr/>
        </p:nvPicPr>
        <p:blipFill rotWithShape="1">
          <a:blip r:embed="rId5"/>
          <a:srcRect b="53627" l="34174" r="35245" t="48"/>
          <a:stretch/>
        </p:blipFill>
        <p:spPr>
          <a:xfrm>
            <a:off x="1843669" y="850247"/>
            <a:ext cx="3248722" cy="2578753"/>
          </a:xfrm>
          <a:prstGeom prst="rect">
            <a:avLst/>
          </a:prstGeom>
        </p:spPr>
      </p:pic>
      <p:pic>
        <p:nvPicPr>
          <p:cNvPr descr="A screenshot of a computer screen&#10;&#10;Description automatically generated" id="14" name="Picture 13">
            <a:extLst>
              <a:ext uri="{FF2B5EF4-FFF2-40B4-BE49-F238E27FC236}">
                <a16:creationId xmlns:a16="http://schemas.microsoft.com/office/drawing/2014/main" id="{5A56BC06-51AB-2B47-2B82-F229D4656CE6}"/>
              </a:ext>
            </a:extLst>
          </p:cNvPr>
          <p:cNvPicPr>
            <a:picLocks noChangeAspect="1"/>
          </p:cNvPicPr>
          <p:nvPr/>
        </p:nvPicPr>
        <p:blipFill rotWithShape="1">
          <a:blip r:embed="rId5"/>
          <a:srcRect b="489" l="33816" r="35363" t="51369"/>
          <a:stretch/>
        </p:blipFill>
        <p:spPr>
          <a:xfrm>
            <a:off x="5783764" y="841268"/>
            <a:ext cx="3248721" cy="2578752"/>
          </a:xfrm>
          <a:prstGeom prst="rect">
            <a:avLst/>
          </a:prstGeom>
        </p:spPr>
      </p:pic>
    </p:spTree>
    <p:extLst>
      <p:ext uri="{BB962C8B-B14F-4D97-AF65-F5344CB8AC3E}">
        <p14:creationId xmlns:p14="http://schemas.microsoft.com/office/powerpoint/2010/main" val="1823403643"/>
      </p:ext>
    </p:extLst>
  </p:cSld>
  <p:clrMapOvr>
    <a:masterClrMapping/>
  </p:clrMapOvr>
  <mc:AlternateContent xmlns:mc="http://schemas.openxmlformats.org/markup-compatibility/2006" xmlns:p14="http://schemas.microsoft.com/office/powerpoint/2010/main">
    <mc:Choice Requires="p14">
      <p:transition p14:dur="3400" spd="slow">
        <p14:reveal/>
      </p:transition>
    </mc:Choice>
    <mc:Fallback xmlns="">
      <p:transition spd="slow">
        <p:fade/>
      </p:transition>
    </mc:Fallback>
  </mc:AlternateContent>
</p:sld>
</file>

<file path=ppt/slides/slide25.xml><?xml version="1.0" encoding="utf-8"?>
<p:sld xmlns:p="http://schemas.openxmlformats.org/presentationml/2006/main" xmlns:a="http://schemas.openxmlformats.org/drawingml/2006/main" xmlns:r="http://schemas.openxmlformats.org/officeDocument/2006/relationships">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rtlCol="0" wrap="square">
            <a:spAutoFit/>
          </a:bodyPr>
          <a:lstStyle/>
          <a:p>
            <a:pPr algn="ctr"/>
            <a:r>
              <a:rPr dirty="0" lang="en-US">
                <a:solidFill>
                  <a:schemeClr val="bg1"/>
                </a:solidFill>
              </a:rPr>
              <a:t>Q3. IS THERE ANY CORRELATION BETWEEN LITERACY % OF A STATE AND VOTER TURNOUT % ?</a:t>
            </a:r>
          </a:p>
        </p:txBody>
      </p:sp>
      <p:sp>
        <p:nvSpPr>
          <p:cNvPr id="8" name="TextBox 7">
            <a:extLst>
              <a:ext uri="{FF2B5EF4-FFF2-40B4-BE49-F238E27FC236}">
                <a16:creationId xmlns:a16="http://schemas.microsoft.com/office/drawing/2014/main" id="{3C473D34-42D2-FF52-B49C-38E00F4C5D9F}"/>
              </a:ext>
            </a:extLst>
          </p:cNvPr>
          <p:cNvSpPr txBox="1"/>
          <p:nvPr/>
        </p:nvSpPr>
        <p:spPr>
          <a:xfrm>
            <a:off x="796413" y="4155030"/>
            <a:ext cx="11054575" cy="1200329"/>
          </a:xfrm>
          <a:prstGeom prst="rect">
            <a:avLst/>
          </a:prstGeom>
          <a:noFill/>
        </p:spPr>
        <p:txBody>
          <a:bodyPr rtlCol="0" wrap="square">
            <a:spAutoFit/>
          </a:bodyPr>
          <a:lstStyle/>
          <a:p>
            <a:pPr>
              <a:buFont charset="0" panose="020B0604020202020204" pitchFamily="34" typeface="Arial"/>
              <a:buChar char="•"/>
            </a:pPr>
            <a:r>
              <a:rPr dirty="0" lang="en-IN">
                <a:solidFill>
                  <a:schemeClr val="bg1"/>
                </a:solidFill>
              </a:rPr>
              <a:t>Weak positive relationship between literacy rate and voter turnout ratio.</a:t>
            </a:r>
            <a:r>
              <a:rPr b="1" dirty="0" lang="en-IN">
                <a:solidFill>
                  <a:schemeClr val="bg1"/>
                </a:solidFill>
              </a:rPr>
              <a:t> </a:t>
            </a:r>
          </a:p>
          <a:p>
            <a:pPr>
              <a:buFont charset="0" panose="020B0604020202020204" pitchFamily="34" typeface="Arial"/>
              <a:buChar char="•"/>
            </a:pPr>
            <a:r>
              <a:rPr dirty="0" lang="en-IN">
                <a:solidFill>
                  <a:schemeClr val="bg1"/>
                </a:solidFill>
              </a:rPr>
              <a:t>A higher literacy rate is slightly associated with higher voter turnout.</a:t>
            </a:r>
          </a:p>
          <a:p>
            <a:pPr>
              <a:buFont charset="0" panose="020B0604020202020204" pitchFamily="34" typeface="Arial"/>
              <a:buChar char="•"/>
            </a:pPr>
            <a:r>
              <a:rPr dirty="0" lang="en-IN">
                <a:solidFill>
                  <a:schemeClr val="bg1"/>
                </a:solidFill>
              </a:rPr>
              <a:t>The relationship is weak, indicating that literacy rate alone is not a strong predictor of voter turnout.</a:t>
            </a:r>
          </a:p>
          <a:p>
            <a:pPr>
              <a:buFont charset="0" panose="020B0604020202020204" pitchFamily="34" typeface="Arial"/>
              <a:buChar char="•"/>
            </a:pPr>
            <a:r>
              <a:rPr dirty="0" lang="en-IN">
                <a:solidFill>
                  <a:schemeClr val="bg1"/>
                </a:solidFill>
              </a:rPr>
              <a:t>Other factors likely play a more significant role in influencing voter turnout.</a:t>
            </a:r>
          </a:p>
        </p:txBody>
      </p:sp>
      <p:pic>
        <p:nvPicPr>
          <p:cNvPr descr="A screenshot of a computer screen&#10;&#10;Description automatically generated" id="5" name="Picture 4">
            <a:extLst>
              <a:ext uri="{FF2B5EF4-FFF2-40B4-BE49-F238E27FC236}">
                <a16:creationId xmlns:a16="http://schemas.microsoft.com/office/drawing/2014/main" id="{416DB760-8FC5-7B67-3777-BEFD33E66B0D}"/>
              </a:ext>
            </a:extLst>
          </p:cNvPr>
          <p:cNvPicPr>
            <a:picLocks noChangeAspect="1"/>
          </p:cNvPicPr>
          <p:nvPr/>
        </p:nvPicPr>
        <p:blipFill rotWithShape="1">
          <a:blip r:embed="rId5"/>
          <a:srcRect b="27739" l="68682" r="22" t="27299"/>
          <a:stretch/>
        </p:blipFill>
        <p:spPr>
          <a:xfrm>
            <a:off x="3085173" y="906967"/>
            <a:ext cx="5913126" cy="2668200"/>
          </a:xfrm>
          <a:prstGeom prst="rect">
            <a:avLst/>
          </a:prstGeom>
        </p:spPr>
      </p:pic>
    </p:spTree>
    <p:extLst>
      <p:ext uri="{BB962C8B-B14F-4D97-AF65-F5344CB8AC3E}">
        <p14:creationId xmlns:p14="http://schemas.microsoft.com/office/powerpoint/2010/main" val="74342336"/>
      </p:ext>
    </p:extLst>
  </p:cSld>
  <p:clrMapOvr>
    <a:masterClrMapping/>
  </p:clrMapOvr>
  <mc:AlternateContent xmlns:mc="http://schemas.openxmlformats.org/markup-compatibility/2006" xmlns:p14="http://schemas.microsoft.com/office/powerpoint/2010/main">
    <mc:Choice Requires="p14">
      <p:transition p14:dur="3400" spd="slow">
        <p14:reveal/>
      </p:transition>
    </mc:Choice>
    <mc:Fallback xmlns="">
      <p:transition spd="slow">
        <p:fade/>
      </p:transition>
    </mc:Fallback>
  </mc:AlternateContent>
</p:sld>
</file>

<file path=ppt/slides/slide26.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ltGray">
          <a:xfrm>
            <a:off x="317636" y="4577975"/>
            <a:ext cx="11482938" cy="1899827"/>
          </a:xfrm>
          <a:prstGeom prst="rect">
            <a:avLst/>
          </a:prstGeom>
          <a:solidFill>
            <a:srgbClr val="404040"/>
          </a:solidFill>
          <a:ln cap="sq" cmpd="thinThick" w="1270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800" u="none">
              <a:ln>
                <a:noFill/>
              </a:ln>
              <a:solidFill>
                <a:prstClr val="white"/>
              </a:solidFill>
              <a:effectLst/>
              <a:uLnTx/>
              <a:uFillTx/>
              <a:latin panose="020F0502020204030204" typeface="Calibri"/>
              <a:ea typeface="+mn-ea"/>
              <a:cs typeface="+mn-cs"/>
            </a:endParaRPr>
          </a:p>
        </p:txBody>
      </p:sp>
      <p:sp>
        <p:nvSpPr>
          <p:cNvPr id="4" name="TextBox 3">
            <a:extLst>
              <a:ext uri="{FF2B5EF4-FFF2-40B4-BE49-F238E27FC236}">
                <a16:creationId xmlns:a16="http://schemas.microsoft.com/office/drawing/2014/main" id="{B7C98718-795E-A064-676C-59F86215614A}"/>
              </a:ext>
            </a:extLst>
          </p:cNvPr>
          <p:cNvSpPr txBox="1"/>
          <p:nvPr/>
        </p:nvSpPr>
        <p:spPr>
          <a:xfrm>
            <a:off x="607325" y="4741948"/>
            <a:ext cx="10825663" cy="862031"/>
          </a:xfrm>
          <a:prstGeom prst="rect">
            <a:avLst/>
          </a:prstGeom>
        </p:spPr>
        <p:txBody>
          <a:bodyPr anchor="b" bIns="45720" lIns="91440" rIns="91440" rtlCol="0" tIns="45720" vert="horz">
            <a:normAutofit/>
          </a:bodyPr>
          <a:lstStyle/>
          <a:p>
            <a:pPr>
              <a:lnSpc>
                <a:spcPct val="90000"/>
              </a:lnSpc>
              <a:spcBef>
                <a:spcPct val="0"/>
              </a:spcBef>
              <a:spcAft>
                <a:spcPts val="600"/>
              </a:spcAft>
            </a:pPr>
            <a:r>
              <a:rPr b="1" kern="1200" lang="en-US" sz="4000">
                <a:ln w="22225">
                  <a:solidFill>
                    <a:schemeClr val="accent2"/>
                  </a:solidFill>
                  <a:prstDash val="solid"/>
                </a:ln>
                <a:solidFill>
                  <a:srgbClr val="FFFFFF"/>
                </a:solidFill>
                <a:latin typeface="+mj-lt"/>
                <a:ea typeface="+mj-ea"/>
                <a:cs typeface="+mj-cs"/>
              </a:rPr>
              <a:t>DASHBOARD OVERVIEW</a:t>
            </a:r>
          </a:p>
        </p:txBody>
      </p:sp>
      <p:pic>
        <p:nvPicPr>
          <p:cNvPr descr="A screenshot of a website&#10;&#10;Description automatically generated" id="3" name="Picture 2">
            <a:extLst>
              <a:ext uri="{FF2B5EF4-FFF2-40B4-BE49-F238E27FC236}">
                <a16:creationId xmlns:a16="http://schemas.microsoft.com/office/drawing/2014/main" id="{B35AA541-F152-086E-978B-B34162A862DC}"/>
              </a:ext>
            </a:extLst>
          </p:cNvPr>
          <p:cNvPicPr>
            <a:picLocks noChangeAspect="1"/>
          </p:cNvPicPr>
          <p:nvPr/>
        </p:nvPicPr>
        <p:blipFill rotWithShape="1">
          <a:blip r:embed="rId2"/>
          <a:srcRect b="44" l="-4" r="7" t="22"/>
          <a:stretch/>
        </p:blipFill>
        <p:spPr>
          <a:xfrm>
            <a:off x="-8307" y="0"/>
            <a:ext cx="4958021" cy="2706914"/>
          </a:xfrm>
          <a:prstGeom prst="rect">
            <a:avLst/>
          </a:prstGeom>
        </p:spPr>
      </p:pic>
      <p:pic>
        <p:nvPicPr>
          <p:cNvPr descr="A screenshot of a computer&#10;&#10;Description automatically generated" id="8" name="Picture 7">
            <a:extLst>
              <a:ext uri="{FF2B5EF4-FFF2-40B4-BE49-F238E27FC236}">
                <a16:creationId xmlns:a16="http://schemas.microsoft.com/office/drawing/2014/main" id="{269DAB98-627B-9F5A-694A-61CBE5FAEB66}"/>
              </a:ext>
            </a:extLst>
          </p:cNvPr>
          <p:cNvPicPr>
            <a:picLocks noChangeAspect="1"/>
          </p:cNvPicPr>
          <p:nvPr/>
        </p:nvPicPr>
        <p:blipFill rotWithShape="1">
          <a:blip r:embed="rId3"/>
          <a:srcRect b="9" l="-5" r="6" t="39"/>
          <a:stretch/>
        </p:blipFill>
        <p:spPr>
          <a:xfrm>
            <a:off x="4194958" y="1"/>
            <a:ext cx="4958021" cy="2885310"/>
          </a:xfrm>
          <a:prstGeom prst="rect">
            <a:avLst/>
          </a:prstGeom>
        </p:spPr>
      </p:pic>
      <p:pic>
        <p:nvPicPr>
          <p:cNvPr descr="A screenshot of a computer screen&#10;&#10;Description automatically generated" id="12" name="Picture 11">
            <a:extLst>
              <a:ext uri="{FF2B5EF4-FFF2-40B4-BE49-F238E27FC236}">
                <a16:creationId xmlns:a16="http://schemas.microsoft.com/office/drawing/2014/main" id="{6588544C-D4AE-F630-8DC3-AD08F3E7CD3E}"/>
              </a:ext>
            </a:extLst>
          </p:cNvPr>
          <p:cNvPicPr>
            <a:picLocks noChangeAspect="1"/>
          </p:cNvPicPr>
          <p:nvPr/>
        </p:nvPicPr>
        <p:blipFill rotWithShape="1">
          <a:blip r:embed="rId4"/>
          <a:srcRect b="20" t="39"/>
          <a:stretch/>
        </p:blipFill>
        <p:spPr>
          <a:xfrm>
            <a:off x="8086176" y="0"/>
            <a:ext cx="4715424" cy="2706914"/>
          </a:xfrm>
          <a:prstGeom prst="rect">
            <a:avLst/>
          </a:prstGeom>
        </p:spPr>
      </p:pic>
      <p:pic>
        <p:nvPicPr>
          <p:cNvPr descr="A screenshot of a computer&#10;&#10;Description automatically generated" id="6" name="Picture 5">
            <a:extLst>
              <a:ext uri="{FF2B5EF4-FFF2-40B4-BE49-F238E27FC236}">
                <a16:creationId xmlns:a16="http://schemas.microsoft.com/office/drawing/2014/main" id="{886FD525-2556-897B-D4ED-B0B79B1DF842}"/>
              </a:ext>
            </a:extLst>
          </p:cNvPr>
          <p:cNvPicPr>
            <a:picLocks noChangeAspect="1"/>
          </p:cNvPicPr>
          <p:nvPr/>
        </p:nvPicPr>
        <p:blipFill rotWithShape="1">
          <a:blip r:embed="rId5"/>
          <a:srcRect b="19" l="-2" r="3" t="5"/>
          <a:stretch/>
        </p:blipFill>
        <p:spPr>
          <a:xfrm>
            <a:off x="-166915" y="2621249"/>
            <a:ext cx="5827485" cy="1811399"/>
          </a:xfrm>
          <a:prstGeom prst="rect">
            <a:avLst/>
          </a:prstGeom>
        </p:spPr>
      </p:pic>
      <p:pic>
        <p:nvPicPr>
          <p:cNvPr descr="A screenshot of a computer&#10;&#10;Description automatically generated" id="10" name="Picture 9">
            <a:extLst>
              <a:ext uri="{FF2B5EF4-FFF2-40B4-BE49-F238E27FC236}">
                <a16:creationId xmlns:a16="http://schemas.microsoft.com/office/drawing/2014/main" id="{AFB5A9C9-4253-7BA5-762D-90AC426194AE}"/>
              </a:ext>
            </a:extLst>
          </p:cNvPr>
          <p:cNvPicPr>
            <a:picLocks noChangeAspect="1"/>
          </p:cNvPicPr>
          <p:nvPr/>
        </p:nvPicPr>
        <p:blipFill rotWithShape="1">
          <a:blip r:embed="rId6"/>
          <a:srcRect b="27" l="-2" r="3" t="40"/>
          <a:stretch/>
        </p:blipFill>
        <p:spPr>
          <a:xfrm>
            <a:off x="5283200" y="2626125"/>
            <a:ext cx="2701740" cy="1809773"/>
          </a:xfrm>
          <a:prstGeom prst="rect">
            <a:avLst/>
          </a:prstGeom>
        </p:spPr>
      </p:pic>
      <p:pic>
        <p:nvPicPr>
          <p:cNvPr descr="A screenshot of a computer screen&#10;&#10;Description automatically generated" id="14" name="Picture 13">
            <a:extLst>
              <a:ext uri="{FF2B5EF4-FFF2-40B4-BE49-F238E27FC236}">
                <a16:creationId xmlns:a16="http://schemas.microsoft.com/office/drawing/2014/main" id="{064D5FE6-8803-F688-5ED8-3EFA536F8BC5}"/>
              </a:ext>
            </a:extLst>
          </p:cNvPr>
          <p:cNvPicPr>
            <a:picLocks noChangeAspect="1"/>
          </p:cNvPicPr>
          <p:nvPr/>
        </p:nvPicPr>
        <p:blipFill rotWithShape="1">
          <a:blip r:embed="rId7"/>
          <a:srcRect b="20" l="-5" r="6" t="33"/>
          <a:stretch/>
        </p:blipFill>
        <p:spPr>
          <a:xfrm>
            <a:off x="7453086" y="2622875"/>
            <a:ext cx="5080000" cy="1809773"/>
          </a:xfrm>
          <a:prstGeom prst="rect">
            <a:avLst/>
          </a:prstGeom>
        </p:spPr>
      </p:pic>
      <p:cxnSp>
        <p:nvCxnSpPr>
          <p:cNvPr id="44" name="Straight Connector 43">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727963" y="5694097"/>
            <a:ext cx="91440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41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98718-795E-A064-676C-59F86215614A}"/>
              </a:ext>
            </a:extLst>
          </p:cNvPr>
          <p:cNvSpPr txBox="1"/>
          <p:nvPr/>
        </p:nvSpPr>
        <p:spPr>
          <a:xfrm>
            <a:off x="3519487" y="2728800"/>
            <a:ext cx="5153025" cy="1400400"/>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INSIGHTS</a:t>
            </a:r>
          </a:p>
        </p:txBody>
      </p:sp>
    </p:spTree>
    <p:extLst>
      <p:ext uri="{BB962C8B-B14F-4D97-AF65-F5344CB8AC3E}">
        <p14:creationId xmlns:p14="http://schemas.microsoft.com/office/powerpoint/2010/main" val="72806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349405"/>
            <a:ext cx="10140176" cy="2923877"/>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Voter Turnout</a:t>
            </a:r>
          </a:p>
          <a:p>
            <a:endParaRPr lang="en-IN" b="1" dirty="0">
              <a:solidFill>
                <a:schemeClr val="bg1"/>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The voter turnout was approximately 66.06%, the highest ever recorded in the history of Indian general elections at that time.</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voter turnout further increased to about 67.35%, showing a continued trend of growing electoral participation.</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492385"/>
            <a:ext cx="10140176" cy="2431435"/>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Gender Participation</a:t>
            </a:r>
          </a:p>
          <a:p>
            <a:endParaRPr lang="en-IN" sz="2800" b="1" dirty="0">
              <a:solidFill>
                <a:srgbClr val="FFC000"/>
              </a:solidFill>
            </a:endParaRPr>
          </a:p>
          <a:p>
            <a:r>
              <a:rPr lang="en-IN" sz="2400" b="1" dirty="0">
                <a:solidFill>
                  <a:schemeClr val="bg1"/>
                </a:solidFill>
              </a:rPr>
              <a:t>2014</a:t>
            </a:r>
            <a:r>
              <a:rPr lang="en-IN" sz="2400" dirty="0">
                <a:solidFill>
                  <a:schemeClr val="bg1"/>
                </a:solidFill>
              </a:rPr>
              <a:t>: Women voters accounted for 65.63% of the total voter turnout.</a:t>
            </a:r>
          </a:p>
          <a:p>
            <a:endParaRPr lang="en-IN" sz="2400" b="1" dirty="0">
              <a:solidFill>
                <a:schemeClr val="bg1"/>
              </a:solidFill>
            </a:endParaRPr>
          </a:p>
          <a:p>
            <a:r>
              <a:rPr lang="en-IN" sz="2400" b="1" dirty="0">
                <a:solidFill>
                  <a:schemeClr val="bg1"/>
                </a:solidFill>
              </a:rPr>
              <a:t>2019</a:t>
            </a:r>
            <a:r>
              <a:rPr lang="en-IN" sz="2400" dirty="0">
                <a:solidFill>
                  <a:schemeClr val="bg1"/>
                </a:solidFill>
              </a:rPr>
              <a:t>: There was a notable increase in women's participation, with women voters accounting for 67.18% of the total voter turnout.</a:t>
            </a:r>
            <a:endParaRPr lang="en-US" dirty="0">
              <a:solidFill>
                <a:schemeClr val="bg1"/>
              </a:solidFill>
            </a:endParaRPr>
          </a:p>
        </p:txBody>
      </p:sp>
    </p:spTree>
    <p:extLst>
      <p:ext uri="{BB962C8B-B14F-4D97-AF65-F5344CB8AC3E}">
        <p14:creationId xmlns:p14="http://schemas.microsoft.com/office/powerpoint/2010/main" val="357942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349405"/>
            <a:ext cx="10140176" cy="3077766"/>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Youth Participation</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A significant portion of the electorate comprised first-time voters, with about 23 million new voters aged 18-19.</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number of first-time voters increased to 45 million, reflecting the growing political engagement among youth.</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492385"/>
            <a:ext cx="10140176" cy="2800767"/>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Winning Margins</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Several constituencies had narrow winning margins, indicating highly competitive elections.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trend continued with close contests in many constituencies, but some saw increased winning margins due to stronger party influence.</a:t>
            </a:r>
          </a:p>
        </p:txBody>
      </p:sp>
    </p:spTree>
    <p:extLst>
      <p:ext uri="{BB962C8B-B14F-4D97-AF65-F5344CB8AC3E}">
        <p14:creationId xmlns:p14="http://schemas.microsoft.com/office/powerpoint/2010/main" val="352814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B961CA-D244-0E48-5785-D40CF7D1AE64}"/>
              </a:ext>
            </a:extLst>
          </p:cNvPr>
          <p:cNvSpPr txBox="1"/>
          <p:nvPr/>
        </p:nvSpPr>
        <p:spPr>
          <a:xfrm>
            <a:off x="315096" y="2529355"/>
            <a:ext cx="3713206" cy="923330"/>
          </a:xfrm>
          <a:prstGeom prst="rect">
            <a:avLst/>
          </a:prstGeom>
          <a:noFill/>
        </p:spPr>
        <p:txBody>
          <a:bodyPr wrap="square">
            <a:spAutoFit/>
          </a:bodyPr>
          <a:lstStyle/>
          <a:p>
            <a:pPr algn="ctr"/>
            <a:r>
              <a:rPr lang="en-GB"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Agenda : </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Box 11">
            <a:extLst>
              <a:ext uri="{FF2B5EF4-FFF2-40B4-BE49-F238E27FC236}">
                <a16:creationId xmlns:a16="http://schemas.microsoft.com/office/drawing/2014/main" id="{A3712C40-2DFF-23F3-6E52-A8B3E8405BB9}"/>
              </a:ext>
            </a:extLst>
          </p:cNvPr>
          <p:cNvSpPr txBox="1"/>
          <p:nvPr/>
        </p:nvSpPr>
        <p:spPr>
          <a:xfrm>
            <a:off x="4584357" y="698085"/>
            <a:ext cx="6487297" cy="5509200"/>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PROBLEM STATEMENT</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BACKGROUND</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PROJECT OVERVIEW</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PRIMARY QUESTIONS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SECONDARY QUESTIONS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DASHBOARD SHOWCASE</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INSIGHTS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RECOMMENDATIONS</a:t>
            </a:r>
          </a:p>
        </p:txBody>
      </p:sp>
    </p:spTree>
    <p:extLst>
      <p:ext uri="{BB962C8B-B14F-4D97-AF65-F5344CB8AC3E}">
        <p14:creationId xmlns:p14="http://schemas.microsoft.com/office/powerpoint/2010/main" val="250331180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59474"/>
            <a:ext cx="10140176" cy="3447098"/>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Party Performance</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a:t>
            </a:r>
            <a:r>
              <a:rPr lang="en-IN" sz="2400" dirty="0" err="1">
                <a:solidFill>
                  <a:schemeClr val="bg1"/>
                </a:solidFill>
              </a:rPr>
              <a:t>Bharatiya</a:t>
            </a:r>
            <a:r>
              <a:rPr lang="en-IN" sz="2400" dirty="0">
                <a:solidFill>
                  <a:schemeClr val="bg1"/>
                </a:solidFill>
              </a:rPr>
              <a:t> Janata Party (BJP) won 282 seats, securing a majority on its own. The Indian National Congress (INC) faced a significant defeat, winning only 44 seats.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BJP further increased its tally to 303 seats, while INC improved slightly but remained far behind with 52 seats.</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626346"/>
            <a:ext cx="10140176" cy="3231654"/>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Regional Parties</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Regional parties like All India Trinamool Congress (AITC) and AIADMK performed well in their respective states.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Regional parties continued to hold sway in various states, with AITC, YSR Congress, and DMK making significant gains in West Bengal, Andhra Pradesh, and Tamil Nadu, </a:t>
            </a:r>
            <a:r>
              <a:rPr lang="en-IN" sz="2800" dirty="0"/>
              <a:t>respectively.</a:t>
            </a:r>
          </a:p>
        </p:txBody>
      </p:sp>
    </p:spTree>
    <p:extLst>
      <p:ext uri="{BB962C8B-B14F-4D97-AF65-F5344CB8AC3E}">
        <p14:creationId xmlns:p14="http://schemas.microsoft.com/office/powerpoint/2010/main" val="439127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1025912" y="1509132"/>
            <a:ext cx="10140176" cy="3447098"/>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Voter Turnout by State</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States like West Bengal, Kerala, and Tamil Nadu saw higher than average voter turnout.</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Similar patterns were observed, with these states maintaining high voter engagement, while states like Bihar and Uttar Pradesh saw improvements in voter turnout compared to previous elections.</a:t>
            </a:r>
          </a:p>
          <a:p>
            <a:endParaRPr lang="en-US" dirty="0"/>
          </a:p>
        </p:txBody>
      </p:sp>
    </p:spTree>
    <p:extLst>
      <p:ext uri="{BB962C8B-B14F-4D97-AF65-F5344CB8AC3E}">
        <p14:creationId xmlns:p14="http://schemas.microsoft.com/office/powerpoint/2010/main" val="12526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15359" y="585778"/>
            <a:ext cx="9763432" cy="592535"/>
          </a:xfrm>
          <a:prstGeom prst="rect">
            <a:avLst/>
          </a:prstGeom>
          <a:noFill/>
        </p:spPr>
        <p:txBody>
          <a:bodyPr wrap="square" rtlCol="0">
            <a:spAutoFit/>
          </a:bodyPr>
          <a:lstStyle/>
          <a:p>
            <a:pPr algn="ctr">
              <a:lnSpc>
                <a:spcPct val="90000"/>
              </a:lnSpc>
              <a:spcBef>
                <a:spcPct val="0"/>
              </a:spcBef>
              <a:spcAft>
                <a:spcPts val="600"/>
              </a:spcAft>
            </a:pPr>
            <a:r>
              <a:rPr lang="en-US" sz="1800" dirty="0">
                <a:solidFill>
                  <a:schemeClr val="bg1"/>
                </a:solidFill>
                <a:latin typeface="+mj-lt"/>
                <a:ea typeface="+mj-ea"/>
                <a:cs typeface="+mj-cs"/>
              </a:rPr>
              <a:t>Q4. PROVIDE 3 RECOMMENDATIONS ON WHAT THE ELECTION COMMISSION/ GOVERNMENT CAN DO TO INCREASE THE VOTER TURNOUT % ?</a:t>
            </a:r>
          </a:p>
        </p:txBody>
      </p:sp>
      <p:pic>
        <p:nvPicPr>
          <p:cNvPr id="6" name="Picture 5" descr="Close-up of hands holding each other&#10;&#10;Description automatically generated">
            <a:extLst>
              <a:ext uri="{FF2B5EF4-FFF2-40B4-BE49-F238E27FC236}">
                <a16:creationId xmlns:a16="http://schemas.microsoft.com/office/drawing/2014/main" id="{51C90653-DD90-4416-FD08-14FED5ED8FA0}"/>
              </a:ext>
            </a:extLst>
          </p:cNvPr>
          <p:cNvPicPr>
            <a:picLocks noChangeAspect="1"/>
          </p:cNvPicPr>
          <p:nvPr/>
        </p:nvPicPr>
        <p:blipFill>
          <a:blip r:embed="rId5"/>
          <a:stretch>
            <a:fillRect/>
          </a:stretch>
        </p:blipFill>
        <p:spPr>
          <a:xfrm>
            <a:off x="10132741" y="2646555"/>
            <a:ext cx="1873405" cy="20242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8" name="TextBox 2">
            <a:extLst>
              <a:ext uri="{FF2B5EF4-FFF2-40B4-BE49-F238E27FC236}">
                <a16:creationId xmlns:a16="http://schemas.microsoft.com/office/drawing/2014/main" id="{2FD6A593-CECD-6832-0253-799E9E79D123}"/>
              </a:ext>
            </a:extLst>
          </p:cNvPr>
          <p:cNvGraphicFramePr/>
          <p:nvPr/>
        </p:nvGraphicFramePr>
        <p:xfrm>
          <a:off x="215591" y="2170770"/>
          <a:ext cx="9917150" cy="39949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63884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p="http://schemas.openxmlformats.org/presentationml/2006/main" xmlns:a="http://schemas.openxmlformats.org/drawingml/2006/main" xmlns:r="http://schemas.openxmlformats.org/officeDocument/2006/relationships">
  <p:cSld>
    <p:bg>
      <p:bgPr>
        <a:blipFill>
          <a:blip r:embed="rId3"/>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A4568-AABB-DDA3-6FA7-5822D00EEB2F}"/>
              </a:ext>
            </a:extLst>
          </p:cNvPr>
          <p:cNvSpPr txBox="1"/>
          <p:nvPr/>
        </p:nvSpPr>
        <p:spPr>
          <a:xfrm>
            <a:off x="306557" y="356840"/>
            <a:ext cx="5962785" cy="5329470"/>
          </a:xfrm>
          <a:prstGeom prst="rect">
            <a:avLst/>
          </a:prstGeom>
        </p:spPr>
        <p:txBody>
          <a:bodyPr bIns="45720" lIns="91440" rIns="91440" rtlCol="0" tIns="45720" vert="horz">
            <a:normAutofit fontScale="25000" lnSpcReduction="20000"/>
          </a:bodyPr>
          <a:lstStyle/>
          <a:p>
            <a:pPr>
              <a:lnSpc>
                <a:spcPct val="90000"/>
              </a:lnSpc>
              <a:spcAft>
                <a:spcPts val="600"/>
              </a:spcAft>
            </a:pPr>
            <a:r>
              <a:rPr b="1" dirty="0" lang="en-US" sz="6400">
                <a:solidFill>
                  <a:schemeClr val="bg1"/>
                </a:solidFill>
              </a:rPr>
              <a:t>The first Lok Sabha election in 1951-52 was a historic event in Indian democracy, with several important insights:</a:t>
            </a:r>
          </a:p>
          <a:p>
            <a:pPr indent="-228600">
              <a:lnSpc>
                <a:spcPct val="90000"/>
              </a:lnSpc>
              <a:spcAft>
                <a:spcPts val="600"/>
              </a:spcAft>
              <a:buFont charset="0" panose="020B0604020202020204" pitchFamily="34" typeface="Arial"/>
              <a:buChar char="•"/>
            </a:pPr>
            <a:endParaRPr dirty="0" lang="en-US" sz="6400">
              <a:solidFill>
                <a:schemeClr val="bg1"/>
              </a:solidFill>
            </a:endParaRPr>
          </a:p>
          <a:p>
            <a:pPr indent="-228600">
              <a:lnSpc>
                <a:spcPct val="90000"/>
              </a:lnSpc>
              <a:spcAft>
                <a:spcPts val="600"/>
              </a:spcAft>
              <a:buFont charset="0" panose="020B0604020202020204" pitchFamily="34" typeface="Arial"/>
              <a:buChar char="•"/>
            </a:pPr>
            <a:r>
              <a:rPr b="1" dirty="0" lang="en-US" sz="6400">
                <a:solidFill>
                  <a:schemeClr val="bg1"/>
                </a:solidFill>
              </a:rPr>
              <a:t>Massive Participation</a:t>
            </a:r>
            <a:r>
              <a:rPr dirty="0" lang="en-US" sz="6400">
                <a:solidFill>
                  <a:schemeClr val="bg1"/>
                </a:solidFill>
              </a:rPr>
              <a:t>: It marked the first time that Indian citizens exercised their democratic right to vote on such a large scale. Over 173 million people were eligible to vote, and the voter turnout was an impressive 45.7%.</a:t>
            </a:r>
          </a:p>
          <a:p>
            <a:pPr indent="-228600">
              <a:lnSpc>
                <a:spcPct val="90000"/>
              </a:lnSpc>
              <a:spcAft>
                <a:spcPts val="600"/>
              </a:spcAft>
              <a:buFont charset="0" panose="020B0604020202020204" pitchFamily="34" typeface="Arial"/>
              <a:buChar char="•"/>
            </a:pPr>
            <a:endParaRPr dirty="0" lang="en-US" sz="6400">
              <a:solidFill>
                <a:schemeClr val="bg1"/>
              </a:solidFill>
            </a:endParaRPr>
          </a:p>
          <a:p>
            <a:pPr indent="-228600">
              <a:lnSpc>
                <a:spcPct val="90000"/>
              </a:lnSpc>
              <a:spcAft>
                <a:spcPts val="600"/>
              </a:spcAft>
              <a:buFont charset="0" panose="020B0604020202020204" pitchFamily="34" typeface="Arial"/>
              <a:buChar char="•"/>
            </a:pPr>
            <a:r>
              <a:rPr b="1" dirty="0" lang="en-US" sz="6400">
                <a:solidFill>
                  <a:schemeClr val="bg1"/>
                </a:solidFill>
              </a:rPr>
              <a:t>Diverse Representation</a:t>
            </a:r>
            <a:r>
              <a:rPr dirty="0" lang="en-US" sz="6400">
                <a:solidFill>
                  <a:schemeClr val="bg1"/>
                </a:solidFill>
              </a:rPr>
              <a:t>: The election saw a diverse range of candidates and parties, representing various regions, communities, and ideologies. This diversity reflected India's pluralistic society and democratic ethos.</a:t>
            </a:r>
          </a:p>
          <a:p>
            <a:pPr indent="-228600">
              <a:lnSpc>
                <a:spcPct val="90000"/>
              </a:lnSpc>
              <a:spcAft>
                <a:spcPts val="600"/>
              </a:spcAft>
              <a:buFont charset="0" panose="020B0604020202020204" pitchFamily="34" typeface="Arial"/>
              <a:buChar char="•"/>
            </a:pPr>
            <a:endParaRPr dirty="0" lang="en-US" sz="6400">
              <a:solidFill>
                <a:schemeClr val="bg1"/>
              </a:solidFill>
            </a:endParaRPr>
          </a:p>
          <a:p>
            <a:pPr indent="-228600">
              <a:lnSpc>
                <a:spcPct val="90000"/>
              </a:lnSpc>
              <a:spcAft>
                <a:spcPts val="600"/>
              </a:spcAft>
              <a:buFont charset="0" panose="020B0604020202020204" pitchFamily="34" typeface="Arial"/>
              <a:buChar char="•"/>
            </a:pPr>
            <a:r>
              <a:rPr b="1" dirty="0" lang="en-US" sz="6400">
                <a:solidFill>
                  <a:schemeClr val="bg1"/>
                </a:solidFill>
              </a:rPr>
              <a:t>Congress Dominance</a:t>
            </a:r>
            <a:r>
              <a:rPr dirty="0" lang="en-US" sz="6400">
                <a:solidFill>
                  <a:schemeClr val="bg1"/>
                </a:solidFill>
              </a:rPr>
              <a:t>: The Indian National Congress (INC) emerged as the dominant party, winning 364 out of 489 seats. This landslide victory laid the foundation for Congress's long-standing dominance in Indian politics in the initial years after independence.</a:t>
            </a:r>
          </a:p>
          <a:p>
            <a:pPr indent="-228600">
              <a:lnSpc>
                <a:spcPct val="90000"/>
              </a:lnSpc>
              <a:spcAft>
                <a:spcPts val="600"/>
              </a:spcAft>
              <a:buFont charset="0" panose="020B0604020202020204" pitchFamily="34" typeface="Arial"/>
              <a:buChar char="•"/>
            </a:pPr>
            <a:endParaRPr dirty="0" lang="en-US" sz="6400">
              <a:solidFill>
                <a:schemeClr val="bg1"/>
              </a:solidFill>
            </a:endParaRPr>
          </a:p>
          <a:p>
            <a:pPr indent="-228600">
              <a:lnSpc>
                <a:spcPct val="90000"/>
              </a:lnSpc>
              <a:spcAft>
                <a:spcPts val="600"/>
              </a:spcAft>
              <a:buFont charset="0" panose="020B0604020202020204" pitchFamily="34" typeface="Arial"/>
              <a:buChar char="•"/>
            </a:pPr>
            <a:r>
              <a:rPr b="1" dirty="0" lang="en-US" sz="6400">
                <a:solidFill>
                  <a:schemeClr val="bg1"/>
                </a:solidFill>
              </a:rPr>
              <a:t>Role of States</a:t>
            </a:r>
            <a:r>
              <a:rPr dirty="0" lang="en-US" sz="6400">
                <a:solidFill>
                  <a:schemeClr val="bg1"/>
                </a:solidFill>
              </a:rPr>
              <a:t>: While Congress performed well at the national level, regional parties and movements also gained prominence in some states, highlighting the importance of regional aspirations in Indian politics.</a:t>
            </a:r>
          </a:p>
          <a:p>
            <a:pPr indent="-228600">
              <a:lnSpc>
                <a:spcPct val="90000"/>
              </a:lnSpc>
              <a:spcAft>
                <a:spcPts val="600"/>
              </a:spcAft>
              <a:buFont charset="0" panose="020B0604020202020204" pitchFamily="34" typeface="Arial"/>
              <a:buChar char="•"/>
            </a:pPr>
            <a:r>
              <a:rPr b="1" dirty="0" lang="en-US" sz="6400">
                <a:solidFill>
                  <a:schemeClr val="bg1"/>
                </a:solidFill>
              </a:rPr>
              <a:t>Constitutional Framework</a:t>
            </a:r>
            <a:r>
              <a:rPr dirty="0" lang="en-US" sz="6400">
                <a:solidFill>
                  <a:schemeClr val="bg1"/>
                </a:solidFill>
              </a:rPr>
              <a:t>: The successful conduct of the election demonstrated the effective implementation of the constitutional framework for elections, establishing the Election Commission of India as a robust and independent electoral body.</a:t>
            </a:r>
          </a:p>
          <a:p>
            <a:pPr indent="-228600">
              <a:lnSpc>
                <a:spcPct val="90000"/>
              </a:lnSpc>
              <a:spcAft>
                <a:spcPts val="600"/>
              </a:spcAft>
              <a:buFont charset="0" panose="020B0604020202020204" pitchFamily="34" typeface="Arial"/>
              <a:buChar char="•"/>
            </a:pPr>
            <a:r>
              <a:rPr b="1" dirty="0" lang="en-US" sz="6400">
                <a:solidFill>
                  <a:schemeClr val="bg1"/>
                </a:solidFill>
              </a:rPr>
              <a:t>Women's Participation</a:t>
            </a:r>
            <a:r>
              <a:rPr dirty="0" lang="en-US" sz="6400">
                <a:solidFill>
                  <a:schemeClr val="bg1"/>
                </a:solidFill>
              </a:rPr>
              <a:t>: Although the participation of women voters was relatively low, the election marked the beginning of women's political empowerment in India, with several women candidates winning seats in the Lok Sabha.</a:t>
            </a:r>
          </a:p>
          <a:p>
            <a:pPr indent="-228600">
              <a:lnSpc>
                <a:spcPct val="90000"/>
              </a:lnSpc>
              <a:spcAft>
                <a:spcPts val="600"/>
              </a:spcAft>
              <a:buFont charset="0" panose="020B0604020202020204" pitchFamily="34" typeface="Arial"/>
              <a:buChar char="•"/>
            </a:pPr>
            <a:endParaRPr dirty="0" lang="en-US" sz="800">
              <a:solidFill>
                <a:srgbClr val="FFFFFF"/>
              </a:solidFill>
            </a:endParaRPr>
          </a:p>
        </p:txBody>
      </p:sp>
      <p:pic>
        <p:nvPicPr>
          <p:cNvPr descr="A person holding a flag&#10;&#10;Description automatically generated" id="8" name="Picture 7">
            <a:extLst>
              <a:ext uri="{FF2B5EF4-FFF2-40B4-BE49-F238E27FC236}">
                <a16:creationId xmlns:a16="http://schemas.microsoft.com/office/drawing/2014/main" id="{1657FADB-CE85-7418-A4CE-348BBB82AFC3}"/>
              </a:ext>
            </a:extLst>
          </p:cNvPr>
          <p:cNvPicPr>
            <a:picLocks noChangeAspect="1"/>
          </p:cNvPicPr>
          <p:nvPr/>
        </p:nvPicPr>
        <p:blipFill rotWithShape="1">
          <a:blip r:embed="rId4"/>
          <a:srcRect l="126" r="31"/>
          <a:stretch/>
        </p:blipFill>
        <p:spPr>
          <a:xfrm>
            <a:off x="6225997" y="10"/>
            <a:ext cx="5962785" cy="6857990"/>
          </a:xfrm>
          <a:custGeom>
            <a:avLst/>
            <a:gdLst/>
            <a:ahLst/>
            <a:cxnLst/>
            <a:rect b="b" l="l" r="r" t="t"/>
            <a:pathLst>
              <a:path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40099562"/>
      </p:ext>
    </p:extLst>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cap="sq" cmpd="thinThick" w="1270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dirty="0" i="0" kern="1200" kumimoji="0" lang="en-US" noProof="0" normalizeH="0" spc="0" strike="noStrike" sz="1800" u="none">
              <a:ln>
                <a:noFill/>
              </a:ln>
              <a:solidFill>
                <a:prstClr val="white"/>
              </a:solidFill>
              <a:effectLst/>
              <a:uLnTx/>
              <a:uFillTx/>
              <a:latin panose="020F0502020204030204" typeface="Calibri"/>
              <a:ea typeface="+mn-ea"/>
              <a:cs typeface="+mn-cs"/>
            </a:endParaRPr>
          </a:p>
        </p:txBody>
      </p:sp>
      <p:sp>
        <p:nvSpPr>
          <p:cNvPr id="9" name="TextBox 8">
            <a:extLst>
              <a:ext uri="{FF2B5EF4-FFF2-40B4-BE49-F238E27FC236}">
                <a16:creationId xmlns:a16="http://schemas.microsoft.com/office/drawing/2014/main" id="{90918320-2553-4B3A-75F2-55F3E6E346F3}"/>
              </a:ext>
            </a:extLst>
          </p:cNvPr>
          <p:cNvSpPr txBox="1"/>
          <p:nvPr/>
        </p:nvSpPr>
        <p:spPr>
          <a:xfrm>
            <a:off x="4603468" y="4741948"/>
            <a:ext cx="6829520" cy="862031"/>
          </a:xfrm>
          <a:prstGeom prst="rect">
            <a:avLst/>
          </a:prstGeom>
        </p:spPr>
        <p:txBody>
          <a:bodyPr anchor="b" bIns="45720" lIns="91440" rIns="91440" rtlCol="0" tIns="45720" vert="horz">
            <a:normAutofit/>
          </a:bodyPr>
          <a:lstStyle/>
          <a:p>
            <a:pPr>
              <a:lnSpc>
                <a:spcPct val="90000"/>
              </a:lnSpc>
              <a:spcBef>
                <a:spcPct val="0"/>
              </a:spcBef>
              <a:spcAft>
                <a:spcPts val="600"/>
              </a:spcAft>
            </a:pPr>
            <a:r>
              <a:rPr kern="1200" lang="en-US" sz="2500">
                <a:solidFill>
                  <a:srgbClr val="FFFFFF"/>
                </a:solidFill>
                <a:latin typeface="+mj-lt"/>
                <a:ea typeface="+mj-ea"/>
                <a:cs typeface="+mj-cs"/>
              </a:rPr>
              <a:t>SRISHTI</a:t>
            </a:r>
          </a:p>
          <a:p>
            <a:pPr>
              <a:lnSpc>
                <a:spcPct val="90000"/>
              </a:lnSpc>
              <a:spcBef>
                <a:spcPct val="0"/>
              </a:spcBef>
              <a:spcAft>
                <a:spcPts val="600"/>
              </a:spcAft>
            </a:pPr>
            <a:r>
              <a:rPr kern="1200" lang="en-US" sz="2500">
                <a:solidFill>
                  <a:srgbClr val="FFFFFF"/>
                </a:solidFill>
                <a:latin typeface="+mj-lt"/>
                <a:ea typeface="+mj-ea"/>
                <a:cs typeface="+mj-cs"/>
              </a:rPr>
              <a:t>DATA ANALYST</a:t>
            </a:r>
          </a:p>
        </p:txBody>
      </p:sp>
      <p:pic>
        <p:nvPicPr>
          <p:cNvPr descr="A hand with a finger pointing up&#10;&#10;Description automatically generated" id="46" name="Picture 45">
            <a:extLst>
              <a:ext uri="{FF2B5EF4-FFF2-40B4-BE49-F238E27FC236}">
                <a16:creationId xmlns:a16="http://schemas.microsoft.com/office/drawing/2014/main" id="{163A9D13-46D0-1A53-89DE-31D6F5FF820C}"/>
              </a:ext>
            </a:extLst>
          </p:cNvPr>
          <p:cNvPicPr>
            <a:picLocks noChangeAspect="1"/>
          </p:cNvPicPr>
          <p:nvPr/>
        </p:nvPicPr>
        <p:blipFill rotWithShape="1">
          <a:blip r:embed="rId3"/>
          <a:srcRect b="-1" r="32"/>
          <a:stretch/>
        </p:blipFill>
        <p:spPr>
          <a:xfrm>
            <a:off x="510792" y="321734"/>
            <a:ext cx="3411257" cy="2010551"/>
          </a:xfrm>
          <a:prstGeom prst="rect">
            <a:avLst/>
          </a:prstGeom>
        </p:spPr>
      </p:pic>
      <p:pic>
        <p:nvPicPr>
          <p:cNvPr descr="A screenshot of a video game&#10;&#10;Description automatically generated" id="3" name="Picture 2">
            <a:extLst>
              <a:ext uri="{FF2B5EF4-FFF2-40B4-BE49-F238E27FC236}">
                <a16:creationId xmlns:a16="http://schemas.microsoft.com/office/drawing/2014/main" id="{583B36D7-5A3C-0EBC-0315-E7AC2839158A}"/>
              </a:ext>
            </a:extLst>
          </p:cNvPr>
          <p:cNvPicPr>
            <a:picLocks noChangeAspect="1"/>
          </p:cNvPicPr>
          <p:nvPr/>
        </p:nvPicPr>
        <p:blipFill rotWithShape="1">
          <a:blip r:embed="rId4"/>
          <a:srcRect b="-3" l="38" r="62"/>
          <a:stretch/>
        </p:blipFill>
        <p:spPr>
          <a:xfrm>
            <a:off x="736943" y="2422097"/>
            <a:ext cx="2956141" cy="2013804"/>
          </a:xfrm>
          <a:prstGeom prst="rect">
            <a:avLst/>
          </a:prstGeom>
        </p:spPr>
      </p:pic>
      <p:pic>
        <p:nvPicPr>
          <p:cNvPr descr="A person with dark hair wearing a black shirt with white polka dots&#10;&#10;Description automatically generated" id="7" name="Picture 6">
            <a:extLst>
              <a:ext uri="{FF2B5EF4-FFF2-40B4-BE49-F238E27FC236}">
                <a16:creationId xmlns:a16="http://schemas.microsoft.com/office/drawing/2014/main" id="{27AE53D6-96D4-FD05-6D30-F8E00A4A8999}"/>
              </a:ext>
            </a:extLst>
          </p:cNvPr>
          <p:cNvPicPr>
            <a:picLocks noChangeAspect="1"/>
          </p:cNvPicPr>
          <p:nvPr/>
        </p:nvPicPr>
        <p:blipFill rotWithShape="1">
          <a:blip r:embed="rId5"/>
          <a:srcRect b="130" r="6" t="78"/>
          <a:stretch/>
        </p:blipFill>
        <p:spPr>
          <a:xfrm>
            <a:off x="4202549" y="917616"/>
            <a:ext cx="3793472" cy="2919555"/>
          </a:xfrm>
          <a:prstGeom prst="rect">
            <a:avLst/>
          </a:prstGeom>
        </p:spPr>
      </p:pic>
      <p:pic>
        <p:nvPicPr>
          <p:cNvPr descr="A thank you card with an indian flag&#10;&#10;Description automatically generated" id="5" name="Picture 4">
            <a:extLst>
              <a:ext uri="{FF2B5EF4-FFF2-40B4-BE49-F238E27FC236}">
                <a16:creationId xmlns:a16="http://schemas.microsoft.com/office/drawing/2014/main" id="{9EACAAE5-E5EB-D9C2-2775-5E52946787CE}"/>
              </a:ext>
            </a:extLst>
          </p:cNvPr>
          <p:cNvPicPr>
            <a:picLocks noChangeAspect="1"/>
          </p:cNvPicPr>
          <p:nvPr/>
        </p:nvPicPr>
        <p:blipFill rotWithShape="1">
          <a:blip r:embed="rId6"/>
          <a:srcRect b="-3" r="-3" t="38"/>
          <a:stretch/>
        </p:blipFill>
        <p:spPr>
          <a:xfrm>
            <a:off x="8086176" y="1389696"/>
            <a:ext cx="3797984" cy="1975394"/>
          </a:xfrm>
          <a:prstGeom prst="rect">
            <a:avLst/>
          </a:prstGeom>
        </p:spPr>
      </p:pic>
      <p:cxnSp>
        <p:nvCxnSpPr>
          <p:cNvPr id="53" name="Straight Connector 52">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descr="A person holding up a sign&#10;&#10;Description automatically generated" id="37" name="Picture 36">
            <a:extLst>
              <a:ext uri="{FF2B5EF4-FFF2-40B4-BE49-F238E27FC236}">
                <a16:creationId xmlns:a16="http://schemas.microsoft.com/office/drawing/2014/main" id="{A05A3883-33CA-731F-2213-C22510E22A8C}"/>
              </a:ext>
            </a:extLst>
          </p:cNvPr>
          <p:cNvPicPr>
            <a:picLocks noChangeAspect="1"/>
          </p:cNvPicPr>
          <p:nvPr/>
        </p:nvPicPr>
        <p:blipFill rotWithShape="1">
          <a:blip r:embed="rId7"/>
          <a:srcRect b="1" l="11903" r="11905"/>
          <a:stretch/>
        </p:blipFill>
        <p:spPr>
          <a:xfrm>
            <a:off x="851810" y="4525715"/>
            <a:ext cx="2726408" cy="2010551"/>
          </a:xfrm>
          <a:prstGeom prst="rect">
            <a:avLst/>
          </a:prstGeom>
        </p:spPr>
      </p:pic>
      <p:pic>
        <p:nvPicPr>
          <p:cNvPr descr="A logo with a circle and a letter&#10;&#10;Description automatically generated" id="2" name="Picture 1">
            <a:extLst>
              <a:ext uri="{FF2B5EF4-FFF2-40B4-BE49-F238E27FC236}">
                <a16:creationId xmlns:a16="http://schemas.microsoft.com/office/drawing/2014/main" id="{D6BB4F8E-7283-E977-6F37-41D3A1E2C2E1}"/>
              </a:ext>
            </a:extLst>
          </p:cNvPr>
          <p:cNvPicPr>
            <a:picLocks noChangeAspect="1"/>
          </p:cNvPicPr>
          <p:nvPr/>
        </p:nvPicPr>
        <p:blipFill>
          <a:blip r:embed="rId8"/>
          <a:stretch>
            <a:fillRect/>
          </a:stretch>
        </p:blipFill>
        <p:spPr>
          <a:xfrm>
            <a:off x="784457" y="2725570"/>
            <a:ext cx="750217" cy="703429"/>
          </a:xfrm>
          <a:prstGeom prst="rect">
            <a:avLst/>
          </a:prstGeom>
        </p:spPr>
      </p:pic>
      <p:sp>
        <p:nvSpPr>
          <p:cNvPr id="4" name="TextBox 3">
            <a:extLst>
              <a:ext uri="{FF2B5EF4-FFF2-40B4-BE49-F238E27FC236}">
                <a16:creationId xmlns:a16="http://schemas.microsoft.com/office/drawing/2014/main" id="{1BBE0876-6054-285C-F65D-D385C836B7B3}"/>
              </a:ext>
            </a:extLst>
          </p:cNvPr>
          <p:cNvSpPr txBox="1"/>
          <p:nvPr/>
        </p:nvSpPr>
        <p:spPr>
          <a:xfrm>
            <a:off x="757247" y="2995758"/>
            <a:ext cx="2820971" cy="369332"/>
          </a:xfrm>
          <a:prstGeom prst="rect">
            <a:avLst/>
          </a:prstGeom>
          <a:noFill/>
        </p:spPr>
        <p:txBody>
          <a:bodyPr rtlCol="0" wrap="square">
            <a:spAutoFit/>
          </a:bodyPr>
          <a:lstStyle/>
          <a:p>
            <a:pPr algn="ctr"/>
            <a:r>
              <a:rPr b="1" dirty="0" lang="en-US">
                <a:solidFill>
                  <a:schemeClr val="bg1"/>
                </a:solidFill>
                <a:latin charset="0" panose="020F0502020204030204" pitchFamily="34" typeface="Abadi"/>
              </a:rPr>
              <a:t>ATLIQ</a:t>
            </a:r>
            <a:r>
              <a:rPr b="1" dirty="0" lang="en-US" sz="1200">
                <a:solidFill>
                  <a:schemeClr val="bg1"/>
                </a:solidFill>
                <a:latin charset="0" panose="020F0502020204030204" pitchFamily="34" typeface="Abadi"/>
              </a:rPr>
              <a:t> </a:t>
            </a:r>
            <a:r>
              <a:rPr b="1" dirty="0" lang="en-US">
                <a:solidFill>
                  <a:schemeClr val="bg1"/>
                </a:solidFill>
                <a:latin charset="0" panose="020F0502020204030204" pitchFamily="34" typeface="Abadi"/>
              </a:rPr>
              <a:t>MEDIA</a:t>
            </a:r>
          </a:p>
        </p:txBody>
      </p:sp>
    </p:spTree>
    <p:extLst>
      <p:ext uri="{BB962C8B-B14F-4D97-AF65-F5344CB8AC3E}">
        <p14:creationId xmlns:p14="http://schemas.microsoft.com/office/powerpoint/2010/main" val="1250755847"/>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F73A3-4882-5E18-E9A0-895FE3A19490}"/>
              </a:ext>
            </a:extLst>
          </p:cNvPr>
          <p:cNvSpPr txBox="1"/>
          <p:nvPr/>
        </p:nvSpPr>
        <p:spPr>
          <a:xfrm>
            <a:off x="93609" y="2533476"/>
            <a:ext cx="4754986" cy="3447832"/>
          </a:xfrm>
          <a:prstGeom prst="rect">
            <a:avLst/>
          </a:prstGeom>
        </p:spPr>
        <p:txBody>
          <a:bodyPr anchor="t" bIns="45720" lIns="91440" rIns="91440" rtlCol="0" tIns="45720" vert="horz">
            <a:noAutofit/>
          </a:bodyPr>
          <a:lstStyle/>
          <a:p>
            <a:pPr algn="ctr">
              <a:lnSpc>
                <a:spcPct val="90000"/>
              </a:lnSpc>
              <a:spcAft>
                <a:spcPts val="600"/>
              </a:spcAft>
            </a:pPr>
            <a:r>
              <a:rPr dirty="0" err="1" lang="en-US">
                <a:solidFill>
                  <a:schemeClr val="bg1"/>
                </a:solidFill>
              </a:rPr>
              <a:t>AtliQ</a:t>
            </a:r>
            <a:r>
              <a:rPr dirty="0" lang="en-US">
                <a:solidFill>
                  <a:schemeClr val="bg1"/>
                </a:solidFill>
              </a:rPr>
              <a:t> Media, a private media company, aims to telecast an insightful show on the Lok Sabha elections 2024 in India, focusing on unbiased analysis rather than predicting the winners. As a data analyst, I will take on the role of Peter Pandey to examine data from the 2014 and 2019 elections to uncover significant insights and explore themes like voter turnout percentages. Guided by primary and secondary questions from my manager, Tony Sharma, I will use various analytical tools to craft a compelling and concise presentation for chief editor Bruce </a:t>
            </a:r>
            <a:r>
              <a:rPr dirty="0" err="1" lang="en-US">
                <a:solidFill>
                  <a:schemeClr val="bg1"/>
                </a:solidFill>
              </a:rPr>
              <a:t>Haryali</a:t>
            </a:r>
            <a:r>
              <a:rPr dirty="0" lang="en-US">
                <a:solidFill>
                  <a:schemeClr val="bg1"/>
                </a:solidFill>
              </a:rPr>
              <a:t>, who values strong storytelling.</a:t>
            </a:r>
          </a:p>
        </p:txBody>
      </p:sp>
      <p:pic>
        <p:nvPicPr>
          <p:cNvPr descr="A movie camera on a tripod&#10;&#10;Description automatically generated" id="13" name="Picture 12">
            <a:extLst>
              <a:ext uri="{FF2B5EF4-FFF2-40B4-BE49-F238E27FC236}">
                <a16:creationId xmlns:a16="http://schemas.microsoft.com/office/drawing/2014/main" id="{351C93DE-78D3-5885-6F48-C1828581977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39"/>
          <a:stretch/>
        </p:blipFill>
        <p:spPr>
          <a:xfrm>
            <a:off x="5073981" y="12"/>
            <a:ext cx="7032825" cy="4378805"/>
          </a:xfrm>
          <a:prstGeom prst="rect">
            <a:avLst/>
          </a:prstGeom>
        </p:spPr>
      </p:pic>
      <p:pic>
        <p:nvPicPr>
          <p:cNvPr descr="A person with glasses and a beard surrounded by cameras&#10;&#10;Description automatically generated" id="8" name="Picture 7">
            <a:extLst>
              <a:ext uri="{FF2B5EF4-FFF2-40B4-BE49-F238E27FC236}">
                <a16:creationId xmlns:a16="http://schemas.microsoft.com/office/drawing/2014/main" id="{133C367B-A028-1DC5-C0BC-CF86F828654D}"/>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b="-1" l="23" r="22"/>
          <a:stretch/>
        </p:blipFill>
        <p:spPr>
          <a:xfrm>
            <a:off x="5048735" y="4428000"/>
            <a:ext cx="3524828" cy="2479183"/>
          </a:xfrm>
          <a:prstGeom prst="rect">
            <a:avLst/>
          </a:prstGeom>
        </p:spPr>
      </p:pic>
      <p:pic>
        <p:nvPicPr>
          <p:cNvPr descr="A person looking at another person&#10;&#10;Description automatically generated" id="15" name="Picture 14">
            <a:extLst>
              <a:ext uri="{FF2B5EF4-FFF2-40B4-BE49-F238E27FC236}">
                <a16:creationId xmlns:a16="http://schemas.microsoft.com/office/drawing/2014/main" id="{39678582-DB16-1921-B1EA-B1009E1028A3}"/>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b="4" l="49" r="85"/>
          <a:stretch/>
        </p:blipFill>
        <p:spPr>
          <a:xfrm>
            <a:off x="8573563" y="4378818"/>
            <a:ext cx="3524828" cy="2479182"/>
          </a:xfrm>
          <a:prstGeom prst="rect">
            <a:avLst/>
          </a:prstGeom>
        </p:spPr>
      </p:pic>
      <p:sp>
        <p:nvSpPr>
          <p:cNvPr id="9" name="TextBox 8">
            <a:extLst>
              <a:ext uri="{FF2B5EF4-FFF2-40B4-BE49-F238E27FC236}">
                <a16:creationId xmlns:a16="http://schemas.microsoft.com/office/drawing/2014/main" id="{1B894ABC-A908-525A-0649-65B37DE74F7D}"/>
              </a:ext>
            </a:extLst>
          </p:cNvPr>
          <p:cNvSpPr txBox="1"/>
          <p:nvPr/>
        </p:nvSpPr>
        <p:spPr>
          <a:xfrm>
            <a:off x="5980385" y="6657945"/>
            <a:ext cx="2610009" cy="200055"/>
          </a:xfrm>
          <a:prstGeom prst="rect">
            <a:avLst/>
          </a:prstGeom>
          <a:solidFill>
            <a:srgbClr val="000000"/>
          </a:solidFill>
        </p:spPr>
        <p:txBody>
          <a:bodyPr rtlCol="0" wrap="none">
            <a:spAutoFit/>
          </a:bodyPr>
          <a:lstStyle/>
          <a:p>
            <a:pPr algn="r">
              <a:spcAft>
                <a:spcPts val="600"/>
              </a:spcAft>
            </a:pPr>
            <a:r>
              <a:rPr lang="en-US" sz="700">
                <a:solidFill>
                  <a:srgbClr val="FFFFFF"/>
                </a:solidFill>
                <a:hlinkClick r:id="rId6" tooltip="https://www.counterview.net/2020/06/expanding-indian-media-circle-of-thos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16" name="TextBox 15">
            <a:extLst>
              <a:ext uri="{FF2B5EF4-FFF2-40B4-BE49-F238E27FC236}">
                <a16:creationId xmlns:a16="http://schemas.microsoft.com/office/drawing/2014/main" id="{813C27C1-A774-530E-61E5-6D01FE18FA14}"/>
              </a:ext>
            </a:extLst>
          </p:cNvPr>
          <p:cNvSpPr txBox="1"/>
          <p:nvPr/>
        </p:nvSpPr>
        <p:spPr>
          <a:xfrm>
            <a:off x="9509221" y="6657945"/>
            <a:ext cx="2589170" cy="200055"/>
          </a:xfrm>
          <a:prstGeom prst="rect">
            <a:avLst/>
          </a:prstGeom>
          <a:solidFill>
            <a:srgbClr val="000000"/>
          </a:solidFill>
        </p:spPr>
        <p:txBody>
          <a:bodyPr rtlCol="0" wrap="none">
            <a:spAutoFit/>
          </a:bodyPr>
          <a:lstStyle/>
          <a:p>
            <a:pPr algn="r">
              <a:spcAft>
                <a:spcPts val="600"/>
              </a:spcAft>
            </a:pPr>
            <a:r>
              <a:rPr lang="en-US" sz="700">
                <a:solidFill>
                  <a:srgbClr val="FFFFFF"/>
                </a:solidFill>
                <a:hlinkClick r:id="rId8" tooltip="https://www.generallyaboutbooks.com/2019/04/indian-elections-2019.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pic>
        <p:nvPicPr>
          <p:cNvPr descr="A logo with a circle and a letter&#10;&#10;Description automatically generated" id="17" name="Picture 16">
            <a:extLst>
              <a:ext uri="{FF2B5EF4-FFF2-40B4-BE49-F238E27FC236}">
                <a16:creationId xmlns:a16="http://schemas.microsoft.com/office/drawing/2014/main" id="{A21B2D8C-A689-DDF9-4297-9B74AC5AFFFA}"/>
              </a:ext>
            </a:extLst>
          </p:cNvPr>
          <p:cNvPicPr>
            <a:picLocks noChangeAspect="1"/>
          </p:cNvPicPr>
          <p:nvPr/>
        </p:nvPicPr>
        <p:blipFill>
          <a:blip r:embed="rId11"/>
          <a:stretch>
            <a:fillRect/>
          </a:stretch>
        </p:blipFill>
        <p:spPr>
          <a:xfrm>
            <a:off x="501582" y="112677"/>
            <a:ext cx="750217" cy="703429"/>
          </a:xfrm>
          <a:prstGeom prst="rect">
            <a:avLst/>
          </a:prstGeom>
        </p:spPr>
      </p:pic>
      <p:sp>
        <p:nvSpPr>
          <p:cNvPr id="19" name="TextBox 18">
            <a:extLst>
              <a:ext uri="{FF2B5EF4-FFF2-40B4-BE49-F238E27FC236}">
                <a16:creationId xmlns:a16="http://schemas.microsoft.com/office/drawing/2014/main" id="{2617A91B-3BA9-A070-C59C-510541885937}"/>
              </a:ext>
            </a:extLst>
          </p:cNvPr>
          <p:cNvSpPr txBox="1"/>
          <p:nvPr/>
        </p:nvSpPr>
        <p:spPr>
          <a:xfrm>
            <a:off x="505473" y="279725"/>
            <a:ext cx="2820971" cy="369332"/>
          </a:xfrm>
          <a:prstGeom prst="rect">
            <a:avLst/>
          </a:prstGeom>
          <a:noFill/>
        </p:spPr>
        <p:txBody>
          <a:bodyPr rtlCol="0" wrap="square">
            <a:spAutoFit/>
          </a:bodyPr>
          <a:lstStyle/>
          <a:p>
            <a:pPr algn="ctr"/>
            <a:r>
              <a:rPr b="1" dirty="0" lang="en-US">
                <a:solidFill>
                  <a:schemeClr val="bg1"/>
                </a:solidFill>
                <a:latin charset="0" panose="020F0502020204030204" pitchFamily="34" typeface="Abadi"/>
              </a:rPr>
              <a:t>ATLIQ</a:t>
            </a:r>
            <a:r>
              <a:rPr b="1" dirty="0" lang="en-US" sz="1200">
                <a:solidFill>
                  <a:schemeClr val="bg1"/>
                </a:solidFill>
                <a:latin charset="0" panose="020F0502020204030204" pitchFamily="34" typeface="Abadi"/>
              </a:rPr>
              <a:t> </a:t>
            </a:r>
            <a:r>
              <a:rPr b="1" dirty="0" lang="en-US">
                <a:solidFill>
                  <a:schemeClr val="bg1"/>
                </a:solidFill>
                <a:latin charset="0" panose="020F0502020204030204" pitchFamily="34" typeface="Abadi"/>
              </a:rPr>
              <a:t>MEDIA</a:t>
            </a:r>
          </a:p>
        </p:txBody>
      </p:sp>
      <p:sp>
        <p:nvSpPr>
          <p:cNvPr id="28" name="TextBox 27">
            <a:extLst>
              <a:ext uri="{FF2B5EF4-FFF2-40B4-BE49-F238E27FC236}">
                <a16:creationId xmlns:a16="http://schemas.microsoft.com/office/drawing/2014/main" id="{62F1A983-ED9B-D8BC-3146-A3B3D48EC7D4}"/>
              </a:ext>
            </a:extLst>
          </p:cNvPr>
          <p:cNvSpPr txBox="1"/>
          <p:nvPr/>
        </p:nvSpPr>
        <p:spPr>
          <a:xfrm>
            <a:off x="0" y="279725"/>
            <a:ext cx="4980785" cy="2150275"/>
          </a:xfrm>
          <a:prstGeom prst="rect">
            <a:avLst/>
          </a:prstGeom>
        </p:spPr>
        <p:txBody>
          <a:bodyPr anchor="b" bIns="45720" lIns="91440" rIns="91440" rtlCol="0" tIns="45720" vert="horz" wrap="square">
            <a:normAutofit/>
          </a:bodyPr>
          <a:lstStyle/>
          <a:p>
            <a:pPr algn="ctr">
              <a:lnSpc>
                <a:spcPct val="90000"/>
              </a:lnSpc>
              <a:spcBef>
                <a:spcPct val="0"/>
              </a:spcBef>
              <a:spcAft>
                <a:spcPts val="600"/>
              </a:spcAft>
            </a:pPr>
            <a:r>
              <a:rPr b="1" dirty="0" lang="en-US" sz="4300">
                <a:ln w="22225">
                  <a:solidFill>
                    <a:schemeClr val="accent2"/>
                  </a:solidFill>
                  <a:prstDash val="solid"/>
                </a:ln>
                <a:solidFill>
                  <a:schemeClr val="bg1"/>
                </a:solidFill>
                <a:latin typeface="+mj-lt"/>
                <a:ea typeface="+mj-ea"/>
                <a:cs typeface="+mj-cs"/>
              </a:rPr>
              <a:t>PROBLEM STATEMENT</a:t>
            </a:r>
          </a:p>
        </p:txBody>
      </p:sp>
    </p:spTree>
    <p:extLst>
      <p:ext uri="{BB962C8B-B14F-4D97-AF65-F5344CB8AC3E}">
        <p14:creationId xmlns:p14="http://schemas.microsoft.com/office/powerpoint/2010/main" val="319549787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4" name="Picture 3" descr="A red circular building with white columns&#10;&#10;Description automatically generated">
            <a:extLst>
              <a:ext uri="{FF2B5EF4-FFF2-40B4-BE49-F238E27FC236}">
                <a16:creationId xmlns:a16="http://schemas.microsoft.com/office/drawing/2014/main" id="{D5C2D991-137C-0790-AE6C-F50131399F7A}"/>
              </a:ext>
            </a:extLst>
          </p:cNvPr>
          <p:cNvPicPr>
            <a:picLocks noChangeAspect="1"/>
          </p:cNvPicPr>
          <p:nvPr/>
        </p:nvPicPr>
        <p:blipFill>
          <a:blip r:embed="rId4"/>
          <a:stretch>
            <a:fillRect/>
          </a:stretch>
        </p:blipFill>
        <p:spPr>
          <a:xfrm>
            <a:off x="1643411" y="1357086"/>
            <a:ext cx="10548589" cy="5500914"/>
          </a:xfrm>
          <a:prstGeom prst="rect">
            <a:avLst/>
          </a:prstGeom>
        </p:spPr>
      </p:pic>
      <p:sp>
        <p:nvSpPr>
          <p:cNvPr id="5" name="TextBox 4">
            <a:extLst>
              <a:ext uri="{FF2B5EF4-FFF2-40B4-BE49-F238E27FC236}">
                <a16:creationId xmlns:a16="http://schemas.microsoft.com/office/drawing/2014/main" id="{581E03CE-3DD4-1230-5683-6968C8DAE1BD}"/>
              </a:ext>
            </a:extLst>
          </p:cNvPr>
          <p:cNvSpPr txBox="1"/>
          <p:nvPr/>
        </p:nvSpPr>
        <p:spPr>
          <a:xfrm>
            <a:off x="345920" y="802709"/>
            <a:ext cx="10548589" cy="1575816"/>
          </a:xfrm>
          <a:prstGeom prst="rect">
            <a:avLst/>
          </a:prstGeom>
          <a:noFill/>
        </p:spPr>
        <p:txBody>
          <a:bodyPr wrap="square" rtlCol="0">
            <a:spAutoFit/>
          </a:bodyPr>
          <a:lstStyle/>
          <a:p>
            <a:pPr algn="ctr">
              <a:lnSpc>
                <a:spcPct val="90000"/>
              </a:lnSpc>
              <a:spcAft>
                <a:spcPts val="600"/>
              </a:spcAft>
            </a:pPr>
            <a:r>
              <a:rPr lang="en-US" sz="1600" dirty="0">
                <a:solidFill>
                  <a:schemeClr val="bg1"/>
                </a:solidFill>
              </a:rPr>
              <a:t>The Lok Sabha election, held every five years in India, is a significant event where citizens vote to elect representatives to the lower house of Parliament. This election decides the makeup of the 543-member Lok Sabha, which is essential for shaping the country's laws and forming the government. It features dynamic political campaigns, active voter engagement, and showcases the democratic spirit of India's diverse population.</a:t>
            </a:r>
          </a:p>
          <a:p>
            <a:pPr indent="-228600" algn="ctr">
              <a:lnSpc>
                <a:spcPct val="90000"/>
              </a:lnSpc>
              <a:spcAft>
                <a:spcPts val="600"/>
              </a:spcAft>
              <a:buFont typeface="Arial" panose="020B0604020202020204" pitchFamily="34" charset="0"/>
              <a:buChar char="•"/>
            </a:pPr>
            <a:endParaRPr lang="en-US" sz="1200" dirty="0">
              <a:solidFill>
                <a:schemeClr val="bg1"/>
              </a:solidFill>
            </a:endParaRPr>
          </a:p>
          <a:p>
            <a:pPr algn="ctr"/>
            <a:endParaRPr lang="en-US" dirty="0"/>
          </a:p>
        </p:txBody>
      </p:sp>
      <p:sp>
        <p:nvSpPr>
          <p:cNvPr id="7" name="TextBox 6">
            <a:extLst>
              <a:ext uri="{FF2B5EF4-FFF2-40B4-BE49-F238E27FC236}">
                <a16:creationId xmlns:a16="http://schemas.microsoft.com/office/drawing/2014/main" id="{B00CD637-88C9-BE88-082B-553801B5078E}"/>
              </a:ext>
            </a:extLst>
          </p:cNvPr>
          <p:cNvSpPr txBox="1"/>
          <p:nvPr/>
        </p:nvSpPr>
        <p:spPr>
          <a:xfrm>
            <a:off x="350754" y="2073773"/>
            <a:ext cx="4160766" cy="4539704"/>
          </a:xfrm>
          <a:prstGeom prst="rect">
            <a:avLst/>
          </a:prstGeom>
          <a:noFill/>
          <a:ln>
            <a:solidFill>
              <a:schemeClr val="bg1"/>
            </a:solidFill>
          </a:ln>
        </p:spPr>
        <p:txBody>
          <a:bodyPr wrap="square" rtlCol="0">
            <a:spAutoFit/>
          </a:bodyPr>
          <a:lstStyle/>
          <a:p>
            <a:pPr>
              <a:lnSpc>
                <a:spcPct val="90000"/>
              </a:lnSpc>
              <a:spcAft>
                <a:spcPts val="600"/>
              </a:spcAft>
            </a:pPr>
            <a:r>
              <a:rPr lang="en-US" sz="1200" b="1" dirty="0">
                <a:solidFill>
                  <a:schemeClr val="bg1"/>
                </a:solidFill>
              </a:rPr>
              <a:t>Key points about the Lok Sabha election:</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Winning Requirement</a:t>
            </a:r>
            <a:r>
              <a:rPr lang="en-US" sz="1200" dirty="0">
                <a:solidFill>
                  <a:schemeClr val="bg1"/>
                </a:solidFill>
              </a:rPr>
              <a:t>: A party or coalition needs at least 272 seats to form a majority in the 543-member Lok Sabha.</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Coalition Governments</a:t>
            </a:r>
            <a:r>
              <a:rPr lang="en-US" sz="1200" dirty="0">
                <a:solidFill>
                  <a:schemeClr val="bg1"/>
                </a:solidFill>
              </a:rPr>
              <a:t>: If no party achieves a majority, parties may form coalitions to create a government.</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Role of the President</a:t>
            </a:r>
            <a:r>
              <a:rPr lang="en-US" sz="1200" dirty="0">
                <a:solidFill>
                  <a:schemeClr val="bg1"/>
                </a:solidFill>
              </a:rPr>
              <a:t>: In case of a hung parliament, where no clear majority is achieved, the President of India may invite the largest party or coalition to prove its majority in the house.</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Government Formation</a:t>
            </a:r>
            <a:r>
              <a:rPr lang="en-US" sz="1200" dirty="0">
                <a:solidFill>
                  <a:schemeClr val="bg1"/>
                </a:solidFill>
              </a:rPr>
              <a:t>: The party or coalition with a majority forms the government, with the leader becoming the Prime Minister.</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Impact</a:t>
            </a:r>
            <a:r>
              <a:rPr lang="en-US" sz="1200" dirty="0">
                <a:solidFill>
                  <a:schemeClr val="bg1"/>
                </a:solidFill>
              </a:rPr>
              <a:t>: The election influences the country's legislative agenda and policy direction for the next five years.</a:t>
            </a:r>
          </a:p>
          <a:p>
            <a:endParaRPr lang="en-US" dirty="0"/>
          </a:p>
        </p:txBody>
      </p:sp>
      <p:sp>
        <p:nvSpPr>
          <p:cNvPr id="3" name="TextBox 2">
            <a:extLst>
              <a:ext uri="{FF2B5EF4-FFF2-40B4-BE49-F238E27FC236}">
                <a16:creationId xmlns:a16="http://schemas.microsoft.com/office/drawing/2014/main" id="{16391560-8F34-E62C-7D08-D88BBA2516CD}"/>
              </a:ext>
            </a:extLst>
          </p:cNvPr>
          <p:cNvSpPr txBox="1"/>
          <p:nvPr/>
        </p:nvSpPr>
        <p:spPr>
          <a:xfrm>
            <a:off x="3519487" y="2728800"/>
            <a:ext cx="3844574" cy="398308"/>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endParaRPr lang="en-US" sz="6600" b="1" dirty="0">
              <a:ln w="22225">
                <a:solidFill>
                  <a:schemeClr val="accent2"/>
                </a:solidFill>
                <a:prstDash val="solid"/>
              </a:ln>
              <a:solidFill>
                <a:schemeClr val="bg1"/>
              </a:solidFill>
              <a:latin typeface="+mj-lt"/>
              <a:ea typeface="+mj-ea"/>
              <a:cs typeface="+mj-cs"/>
            </a:endParaRPr>
          </a:p>
        </p:txBody>
      </p:sp>
      <p:sp>
        <p:nvSpPr>
          <p:cNvPr id="8" name="TextBox 7">
            <a:extLst>
              <a:ext uri="{FF2B5EF4-FFF2-40B4-BE49-F238E27FC236}">
                <a16:creationId xmlns:a16="http://schemas.microsoft.com/office/drawing/2014/main" id="{A364FAD6-15E1-AA01-C130-7D4182EC1CEB}"/>
              </a:ext>
            </a:extLst>
          </p:cNvPr>
          <p:cNvSpPr txBox="1"/>
          <p:nvPr/>
        </p:nvSpPr>
        <p:spPr>
          <a:xfrm>
            <a:off x="2409775" y="117465"/>
            <a:ext cx="7464813" cy="486114"/>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r>
              <a:rPr lang="en-US" sz="3200" b="1" dirty="0">
                <a:ln w="22225">
                  <a:solidFill>
                    <a:schemeClr val="accent2"/>
                  </a:solidFill>
                  <a:prstDash val="solid"/>
                </a:ln>
                <a:solidFill>
                  <a:schemeClr val="bg1"/>
                </a:solidFill>
                <a:latin typeface="+mj-lt"/>
                <a:ea typeface="+mj-ea"/>
                <a:cs typeface="+mj-cs"/>
              </a:rPr>
              <a:t>BACKGROUND</a:t>
            </a:r>
          </a:p>
        </p:txBody>
      </p:sp>
    </p:spTree>
    <p:extLst>
      <p:ext uri="{BB962C8B-B14F-4D97-AF65-F5344CB8AC3E}">
        <p14:creationId xmlns:p14="http://schemas.microsoft.com/office/powerpoint/2010/main" val="3313909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D7786-8EE1-ECF2-826B-46E784329112}"/>
              </a:ext>
            </a:extLst>
          </p:cNvPr>
          <p:cNvSpPr txBox="1"/>
          <p:nvPr/>
        </p:nvSpPr>
        <p:spPr>
          <a:xfrm>
            <a:off x="78991" y="749289"/>
            <a:ext cx="11888876" cy="553997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Objective</a:t>
            </a:r>
            <a:r>
              <a:rPr lang="en-IN" b="1" dirty="0">
                <a:solidFill>
                  <a:schemeClr val="bg1"/>
                </a:solidFill>
              </a:rPr>
              <a:t>:</a:t>
            </a:r>
            <a:r>
              <a:rPr lang="en-IN" dirty="0">
                <a:solidFill>
                  <a:schemeClr val="bg1"/>
                </a:solidFill>
              </a:rPr>
              <a:t> Conduct a comprehensive analysis of the datasets of 2014 and 2019 Lok Sabha election results.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Focus</a:t>
            </a:r>
            <a:r>
              <a:rPr lang="en-IN" b="1" dirty="0">
                <a:solidFill>
                  <a:schemeClr val="bg1"/>
                </a:solidFill>
              </a:rPr>
              <a:t>:</a:t>
            </a:r>
            <a:r>
              <a:rPr lang="en-IN" dirty="0">
                <a:solidFill>
                  <a:schemeClr val="bg1"/>
                </a:solidFill>
              </a:rPr>
              <a:t> Analyze constituency-wise results and state codes sourced from the Election Commission of India.</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Datasets</a:t>
            </a:r>
            <a:r>
              <a:rPr lang="en-IN" b="1" dirty="0">
                <a:solidFill>
                  <a:schemeClr val="bg1"/>
                </a:solidFill>
              </a:rPr>
              <a:t>:</a:t>
            </a:r>
            <a:r>
              <a:rPr lang="en-IN" dirty="0">
                <a:solidFill>
                  <a:schemeClr val="bg1"/>
                </a:solidFill>
              </a:rPr>
              <a:t> Include detailed information on candidates, votes received, and party affiliations, providing valuable insights for the electoral study.</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 Correction:</a:t>
            </a:r>
            <a:endParaRPr lang="en-IN" sz="2400" dirty="0">
              <a:solidFill>
                <a:schemeClr val="bg1"/>
              </a:solidFill>
            </a:endParaRPr>
          </a:p>
          <a:p>
            <a:pPr marL="742950" lvl="1" indent="-285750">
              <a:buFont typeface="Arial" panose="020B0604020202020204" pitchFamily="34" charset="0"/>
              <a:buChar char="•"/>
            </a:pPr>
            <a:r>
              <a:rPr lang="en-IN" dirty="0">
                <a:solidFill>
                  <a:schemeClr val="bg1"/>
                </a:solidFill>
              </a:rPr>
              <a:t>Address spelling mistakes.</a:t>
            </a:r>
          </a:p>
          <a:p>
            <a:pPr marL="742950" lvl="1" indent="-285750">
              <a:buFont typeface="Arial" panose="020B0604020202020204" pitchFamily="34" charset="0"/>
              <a:buChar char="•"/>
            </a:pPr>
            <a:r>
              <a:rPr lang="en-IN" dirty="0">
                <a:solidFill>
                  <a:schemeClr val="bg1"/>
                </a:solidFill>
              </a:rPr>
              <a:t>Standardize case formats.</a:t>
            </a:r>
          </a:p>
          <a:p>
            <a:pPr marL="742950" lvl="1" indent="-285750">
              <a:buFont typeface="Arial" panose="020B0604020202020204" pitchFamily="34" charset="0"/>
              <a:buChar char="•"/>
            </a:pPr>
            <a:r>
              <a:rPr lang="en-IN" dirty="0">
                <a:solidFill>
                  <a:schemeClr val="bg1"/>
                </a:solidFill>
              </a:rPr>
              <a:t>Remove trailing spaces.</a:t>
            </a:r>
          </a:p>
          <a:p>
            <a:pPr marL="742950" lvl="1"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 Completeness:</a:t>
            </a:r>
            <a:endParaRPr lang="en-IN" sz="2400" dirty="0">
              <a:solidFill>
                <a:schemeClr val="bg1"/>
              </a:solidFill>
            </a:endParaRPr>
          </a:p>
          <a:p>
            <a:pPr marL="742950" lvl="1" indent="-285750">
              <a:buFont typeface="Arial" panose="020B0604020202020204" pitchFamily="34" charset="0"/>
              <a:buChar char="•"/>
            </a:pPr>
            <a:r>
              <a:rPr lang="en-IN" dirty="0">
                <a:solidFill>
                  <a:schemeClr val="bg1"/>
                </a:solidFill>
              </a:rPr>
              <a:t>In the 2014 dataset, information on constituencies in Telangana was initially missing due to Andhra Pradesh's bifurcation. This data was later mapped using the 2019 dataset.</a:t>
            </a:r>
          </a:p>
          <a:p>
            <a:pPr marL="742950" lvl="1" indent="-285750">
              <a:buFont typeface="Arial" panose="020B0604020202020204" pitchFamily="34" charset="0"/>
              <a:buChar char="•"/>
            </a:pPr>
            <a:r>
              <a:rPr lang="en-IN" dirty="0">
                <a:solidFill>
                  <a:schemeClr val="bg1"/>
                </a:solidFill>
              </a:rPr>
              <a:t>Details regarding constituencies in Odisha and Chhattisgarh are not available in the 2014 dataset.</a:t>
            </a:r>
          </a:p>
          <a:p>
            <a:endParaRPr lang="en-US" dirty="0">
              <a:solidFill>
                <a:schemeClr val="bg1"/>
              </a:solidFill>
            </a:endParaRPr>
          </a:p>
        </p:txBody>
      </p:sp>
      <p:sp>
        <p:nvSpPr>
          <p:cNvPr id="3" name="TextBox 2">
            <a:extLst>
              <a:ext uri="{FF2B5EF4-FFF2-40B4-BE49-F238E27FC236}">
                <a16:creationId xmlns:a16="http://schemas.microsoft.com/office/drawing/2014/main" id="{7AB6FB36-7984-8C1F-B2AB-E338A229057D}"/>
              </a:ext>
            </a:extLst>
          </p:cNvPr>
          <p:cNvSpPr txBox="1"/>
          <p:nvPr/>
        </p:nvSpPr>
        <p:spPr>
          <a:xfrm>
            <a:off x="-159884" y="-137887"/>
            <a:ext cx="3287714" cy="616743"/>
          </a:xfrm>
          <a:prstGeom prst="rect">
            <a:avLst/>
          </a:prstGeom>
        </p:spPr>
        <p:txBody>
          <a:bodyPr vert="horz" wrap="square" lIns="91440" tIns="45720" rIns="91440" bIns="45720" rtlCol="0" anchor="b">
            <a:normAutofit/>
          </a:bodyPr>
          <a:lstStyle/>
          <a:p>
            <a:pPr algn="ctr">
              <a:lnSpc>
                <a:spcPct val="90000"/>
              </a:lnSpc>
              <a:spcBef>
                <a:spcPct val="0"/>
              </a:spcBef>
              <a:spcAft>
                <a:spcPts val="600"/>
              </a:spcAft>
            </a:pPr>
            <a:r>
              <a:rPr lang="en-US" sz="2800" b="1" dirty="0">
                <a:ln w="22225">
                  <a:solidFill>
                    <a:schemeClr val="accent2"/>
                  </a:solidFill>
                  <a:prstDash val="solid"/>
                </a:ln>
                <a:solidFill>
                  <a:schemeClr val="bg1"/>
                </a:solidFill>
                <a:latin typeface="+mj-lt"/>
                <a:ea typeface="+mj-ea"/>
                <a:cs typeface="+mj-cs"/>
              </a:rPr>
              <a:t>Project overview</a:t>
            </a:r>
          </a:p>
        </p:txBody>
      </p:sp>
    </p:spTree>
    <p:extLst>
      <p:ext uri="{BB962C8B-B14F-4D97-AF65-F5344CB8AC3E}">
        <p14:creationId xmlns:p14="http://schemas.microsoft.com/office/powerpoint/2010/main" val="948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88EB8-5AA6-69D7-E1D8-9DF602D1DCD9}"/>
              </a:ext>
            </a:extLst>
          </p:cNvPr>
          <p:cNvSpPr txBox="1"/>
          <p:nvPr/>
        </p:nvSpPr>
        <p:spPr>
          <a:xfrm>
            <a:off x="1251799" y="816105"/>
            <a:ext cx="8918113" cy="4402666"/>
          </a:xfrm>
          <a:prstGeom prst="rect">
            <a:avLst/>
          </a:prstGeom>
        </p:spPr>
        <p:txBody>
          <a:bodyPr vert="horz" lIns="91440" tIns="45720" rIns="91440" bIns="45720" rtlCol="0" anchor="b">
            <a:normAutofit/>
          </a:bodyPr>
          <a:lstStyle/>
          <a:p>
            <a:pPr algn="ctr">
              <a:spcBef>
                <a:spcPct val="0"/>
              </a:spcBef>
              <a:spcAft>
                <a:spcPts val="600"/>
              </a:spcAft>
            </a:pPr>
            <a:endParaRPr lang="en-US" sz="6000" b="1" kern="1200" dirty="0">
              <a:ln w="22225">
                <a:solidFill>
                  <a:schemeClr val="accent2"/>
                </a:solidFill>
                <a:prstDash val="solid"/>
              </a:ln>
              <a:solidFill>
                <a:schemeClr val="tx1"/>
              </a:solidFill>
              <a:latin typeface="+mj-lt"/>
              <a:ea typeface="+mj-ea"/>
              <a:cs typeface="+mj-cs"/>
            </a:endParaRPr>
          </a:p>
        </p:txBody>
      </p:sp>
      <p:sp>
        <p:nvSpPr>
          <p:cNvPr id="5" name="TextBox 4">
            <a:extLst>
              <a:ext uri="{FF2B5EF4-FFF2-40B4-BE49-F238E27FC236}">
                <a16:creationId xmlns:a16="http://schemas.microsoft.com/office/drawing/2014/main" id="{EBD68D8D-2AB9-E291-DE45-C0B8512B0CC5}"/>
              </a:ext>
            </a:extLst>
          </p:cNvPr>
          <p:cNvSpPr txBox="1"/>
          <p:nvPr/>
        </p:nvSpPr>
        <p:spPr>
          <a:xfrm>
            <a:off x="3519487" y="2728800"/>
            <a:ext cx="5153025" cy="1400400"/>
          </a:xfrm>
          <a:prstGeom prst="rect">
            <a:avLst/>
          </a:prstGeom>
        </p:spPr>
        <p:txBody>
          <a:bodyPr vert="horz" wrap="square" lIns="91440" tIns="45720" rIns="91440" bIns="45720" rtlCol="0" anchor="b">
            <a:normAutofit fontScale="85000" lnSpcReduction="20000"/>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PRIMARY QUESTIONS</a:t>
            </a:r>
          </a:p>
        </p:txBody>
      </p:sp>
    </p:spTree>
    <p:extLst>
      <p:ext uri="{BB962C8B-B14F-4D97-AF65-F5344CB8AC3E}">
        <p14:creationId xmlns:p14="http://schemas.microsoft.com/office/powerpoint/2010/main" val="431869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 LIST TOP 5 / BOTTTOM  5 CONSTITUENCIES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83969"/>
            <a:ext cx="5259896" cy="369332"/>
          </a:xfrm>
          <a:prstGeom prst="rect">
            <a:avLst/>
          </a:prstGeom>
          <a:noFill/>
        </p:spPr>
        <p:txBody>
          <a:bodyPr wrap="square" rtlCol="0">
            <a:spAutoFit/>
          </a:bodyPr>
          <a:lstStyle/>
          <a:p>
            <a:pPr algn="ctr"/>
            <a:r>
              <a:rPr lang="en-US" dirty="0">
                <a:solidFill>
                  <a:schemeClr val="bg1"/>
                </a:solidFill>
              </a:rPr>
              <a:t>TOP 5 CONSTITUENCIES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574461962"/>
              </p:ext>
            </p:extLst>
          </p:nvPr>
        </p:nvGraphicFramePr>
        <p:xfrm>
          <a:off x="590777" y="2494806"/>
          <a:ext cx="5259896" cy="2381994"/>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1713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339590">
                <a:tc>
                  <a:txBody>
                    <a:bodyPr/>
                    <a:lstStyle/>
                    <a:p>
                      <a:r>
                        <a:rPr lang="en-US" sz="1400" dirty="0"/>
                        <a:t>Assam</a:t>
                      </a:r>
                    </a:p>
                  </a:txBody>
                  <a:tcPr/>
                </a:tc>
                <a:tc>
                  <a:txBody>
                    <a:bodyPr/>
                    <a:lstStyle/>
                    <a:p>
                      <a:r>
                        <a:rPr lang="en-US" sz="1400" dirty="0"/>
                        <a:t>Dhubri</a:t>
                      </a:r>
                    </a:p>
                  </a:txBody>
                  <a:tcPr/>
                </a:tc>
                <a:tc>
                  <a:txBody>
                    <a:bodyPr/>
                    <a:lstStyle/>
                    <a:p>
                      <a:r>
                        <a:rPr lang="en-US" sz="1400" dirty="0"/>
                        <a:t>88.35%</a:t>
                      </a:r>
                    </a:p>
                  </a:txBody>
                  <a:tcPr/>
                </a:tc>
                <a:extLst>
                  <a:ext uri="{0D108BD9-81ED-4DB2-BD59-A6C34878D82A}">
                    <a16:rowId xmlns:a16="http://schemas.microsoft.com/office/drawing/2014/main" val="1657663507"/>
                  </a:ext>
                </a:extLst>
              </a:tr>
              <a:tr h="339590">
                <a:tc>
                  <a:txBody>
                    <a:bodyPr/>
                    <a:lstStyle/>
                    <a:p>
                      <a:r>
                        <a:rPr lang="en-US" sz="1400" dirty="0"/>
                        <a:t>Nagaland</a:t>
                      </a:r>
                    </a:p>
                  </a:txBody>
                  <a:tcPr/>
                </a:tc>
                <a:tc>
                  <a:txBody>
                    <a:bodyPr/>
                    <a:lstStyle/>
                    <a:p>
                      <a:r>
                        <a:rPr lang="en-US" sz="1400" dirty="0"/>
                        <a:t>Nagaland</a:t>
                      </a:r>
                    </a:p>
                  </a:txBody>
                  <a:tcPr/>
                </a:tc>
                <a:tc>
                  <a:txBody>
                    <a:bodyPr/>
                    <a:lstStyle/>
                    <a:p>
                      <a:r>
                        <a:rPr lang="en-US" sz="1400" dirty="0"/>
                        <a:t>87.82%</a:t>
                      </a:r>
                    </a:p>
                  </a:txBody>
                  <a:tcPr/>
                </a:tc>
                <a:extLst>
                  <a:ext uri="{0D108BD9-81ED-4DB2-BD59-A6C34878D82A}">
                    <a16:rowId xmlns:a16="http://schemas.microsoft.com/office/drawing/2014/main" val="1087871807"/>
                  </a:ext>
                </a:extLst>
              </a:tr>
              <a:tr h="339590">
                <a:tc>
                  <a:txBody>
                    <a:bodyPr/>
                    <a:lstStyle/>
                    <a:p>
                      <a:r>
                        <a:rPr lang="en-US" sz="1400" dirty="0"/>
                        <a:t>West Bengal</a:t>
                      </a:r>
                    </a:p>
                  </a:txBody>
                  <a:tcPr/>
                </a:tc>
                <a:tc>
                  <a:txBody>
                    <a:bodyPr/>
                    <a:lstStyle/>
                    <a:p>
                      <a:r>
                        <a:rPr lang="en-US" sz="1400" dirty="0" err="1"/>
                        <a:t>Tamluk</a:t>
                      </a:r>
                      <a:endParaRPr lang="en-US" sz="1400" dirty="0"/>
                    </a:p>
                  </a:txBody>
                  <a:tcPr/>
                </a:tc>
                <a:tc>
                  <a:txBody>
                    <a:bodyPr/>
                    <a:lstStyle/>
                    <a:p>
                      <a:r>
                        <a:rPr lang="en-US" sz="1400" dirty="0"/>
                        <a:t>87.59%</a:t>
                      </a:r>
                    </a:p>
                  </a:txBody>
                  <a:tcPr/>
                </a:tc>
                <a:extLst>
                  <a:ext uri="{0D108BD9-81ED-4DB2-BD59-A6C34878D82A}">
                    <a16:rowId xmlns:a16="http://schemas.microsoft.com/office/drawing/2014/main" val="1930050595"/>
                  </a:ext>
                </a:extLst>
              </a:tr>
              <a:tr h="339590">
                <a:tc>
                  <a:txBody>
                    <a:bodyPr/>
                    <a:lstStyle/>
                    <a:p>
                      <a:r>
                        <a:rPr lang="en-US" sz="1400" dirty="0"/>
                        <a:t>West Bengal</a:t>
                      </a:r>
                    </a:p>
                  </a:txBody>
                  <a:tcPr/>
                </a:tc>
                <a:tc>
                  <a:txBody>
                    <a:bodyPr/>
                    <a:lstStyle/>
                    <a:p>
                      <a:r>
                        <a:rPr lang="en-US" sz="1400" dirty="0"/>
                        <a:t>Bishnupur</a:t>
                      </a:r>
                    </a:p>
                  </a:txBody>
                  <a:tcPr/>
                </a:tc>
                <a:tc>
                  <a:txBody>
                    <a:bodyPr/>
                    <a:lstStyle/>
                    <a:p>
                      <a:r>
                        <a:rPr lang="en-US" sz="1400" dirty="0"/>
                        <a:t>86.72%</a:t>
                      </a:r>
                    </a:p>
                  </a:txBody>
                  <a:tcPr/>
                </a:tc>
                <a:extLst>
                  <a:ext uri="{0D108BD9-81ED-4DB2-BD59-A6C34878D82A}">
                    <a16:rowId xmlns:a16="http://schemas.microsoft.com/office/drawing/2014/main" val="2005368204"/>
                  </a:ext>
                </a:extLst>
              </a:tr>
              <a:tr h="383554">
                <a:tc>
                  <a:txBody>
                    <a:bodyPr/>
                    <a:lstStyle/>
                    <a:p>
                      <a:r>
                        <a:rPr lang="en-US" sz="1400" dirty="0"/>
                        <a:t>Lakshadweep</a:t>
                      </a:r>
                    </a:p>
                  </a:txBody>
                  <a:tcPr/>
                </a:tc>
                <a:tc>
                  <a:txBody>
                    <a:bodyPr/>
                    <a:lstStyle/>
                    <a:p>
                      <a:r>
                        <a:rPr lang="en-US" sz="1400" dirty="0"/>
                        <a:t>Lakshadweep</a:t>
                      </a:r>
                    </a:p>
                  </a:txBody>
                  <a:tcPr/>
                </a:tc>
                <a:tc>
                  <a:txBody>
                    <a:bodyPr/>
                    <a:lstStyle/>
                    <a:p>
                      <a:r>
                        <a:rPr lang="en-US" sz="1400" dirty="0"/>
                        <a:t>86.61%</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43929454"/>
              </p:ext>
            </p:extLst>
          </p:nvPr>
        </p:nvGraphicFramePr>
        <p:xfrm>
          <a:off x="6557277" y="2494806"/>
          <a:ext cx="4906177" cy="2377440"/>
        </p:xfrm>
        <a:graphic>
          <a:graphicData uri="http://schemas.openxmlformats.org/drawingml/2006/table">
            <a:tbl>
              <a:tblPr firstRow="1" bandRow="1">
                <a:tableStyleId>{073A0DAA-6AF3-43AB-8588-CEC1D06C72B9}</a:tableStyleId>
              </a:tblPr>
              <a:tblGrid>
                <a:gridCol w="1624001">
                  <a:extLst>
                    <a:ext uri="{9D8B030D-6E8A-4147-A177-3AD203B41FA5}">
                      <a16:colId xmlns:a16="http://schemas.microsoft.com/office/drawing/2014/main" val="2686164601"/>
                    </a:ext>
                  </a:extLst>
                </a:gridCol>
                <a:gridCol w="1598342">
                  <a:extLst>
                    <a:ext uri="{9D8B030D-6E8A-4147-A177-3AD203B41FA5}">
                      <a16:colId xmlns:a16="http://schemas.microsoft.com/office/drawing/2014/main" val="3277175571"/>
                    </a:ext>
                  </a:extLst>
                </a:gridCol>
                <a:gridCol w="1683834">
                  <a:extLst>
                    <a:ext uri="{9D8B030D-6E8A-4147-A177-3AD203B41FA5}">
                      <a16:colId xmlns:a16="http://schemas.microsoft.com/office/drawing/2014/main" val="1084988745"/>
                    </a:ext>
                  </a:extLst>
                </a:gridCol>
              </a:tblGrid>
              <a:tr h="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0">
                <a:tc>
                  <a:txBody>
                    <a:bodyPr/>
                    <a:lstStyle/>
                    <a:p>
                      <a:r>
                        <a:rPr lang="en-US" sz="1400" dirty="0"/>
                        <a:t>Assam</a:t>
                      </a:r>
                    </a:p>
                  </a:txBody>
                  <a:tcPr/>
                </a:tc>
                <a:tc>
                  <a:txBody>
                    <a:bodyPr/>
                    <a:lstStyle/>
                    <a:p>
                      <a:r>
                        <a:rPr lang="en-US" sz="1400" dirty="0"/>
                        <a:t>Dhubri</a:t>
                      </a:r>
                    </a:p>
                  </a:txBody>
                  <a:tcPr/>
                </a:tc>
                <a:tc>
                  <a:txBody>
                    <a:bodyPr/>
                    <a:lstStyle/>
                    <a:p>
                      <a:r>
                        <a:rPr lang="en-US" sz="1400" dirty="0"/>
                        <a:t>90.66%</a:t>
                      </a:r>
                    </a:p>
                  </a:txBody>
                  <a:tcPr/>
                </a:tc>
                <a:extLst>
                  <a:ext uri="{0D108BD9-81ED-4DB2-BD59-A6C34878D82A}">
                    <a16:rowId xmlns:a16="http://schemas.microsoft.com/office/drawing/2014/main" val="1657663507"/>
                  </a:ext>
                </a:extLst>
              </a:tr>
              <a:tr h="0">
                <a:tc>
                  <a:txBody>
                    <a:bodyPr/>
                    <a:lstStyle/>
                    <a:p>
                      <a:r>
                        <a:rPr lang="en-US" sz="1400" dirty="0"/>
                        <a:t>West Bengal</a:t>
                      </a:r>
                    </a:p>
                  </a:txBody>
                  <a:tcPr/>
                </a:tc>
                <a:tc>
                  <a:txBody>
                    <a:bodyPr/>
                    <a:lstStyle/>
                    <a:p>
                      <a:r>
                        <a:rPr lang="en-US" sz="1400" dirty="0"/>
                        <a:t>Bishnupur</a:t>
                      </a:r>
                    </a:p>
                  </a:txBody>
                  <a:tcPr/>
                </a:tc>
                <a:tc>
                  <a:txBody>
                    <a:bodyPr/>
                    <a:lstStyle/>
                    <a:p>
                      <a:r>
                        <a:rPr lang="en-US" sz="1400" dirty="0"/>
                        <a:t>87.31%</a:t>
                      </a:r>
                    </a:p>
                  </a:txBody>
                  <a:tcPr/>
                </a:tc>
                <a:extLst>
                  <a:ext uri="{0D108BD9-81ED-4DB2-BD59-A6C34878D82A}">
                    <a16:rowId xmlns:a16="http://schemas.microsoft.com/office/drawing/2014/main" val="1087871807"/>
                  </a:ext>
                </a:extLst>
              </a:tr>
              <a:tr h="0">
                <a:tc>
                  <a:txBody>
                    <a:bodyPr/>
                    <a:lstStyle/>
                    <a:p>
                      <a:r>
                        <a:rPr lang="en-US" sz="1400" dirty="0"/>
                        <a:t>Assam</a:t>
                      </a:r>
                    </a:p>
                  </a:txBody>
                  <a:tcPr/>
                </a:tc>
                <a:tc>
                  <a:txBody>
                    <a:bodyPr/>
                    <a:lstStyle/>
                    <a:p>
                      <a:r>
                        <a:rPr lang="en-US" sz="1400" dirty="0" err="1"/>
                        <a:t>Barpeta</a:t>
                      </a:r>
                      <a:endParaRPr lang="en-US" sz="1400" dirty="0"/>
                    </a:p>
                  </a:txBody>
                  <a:tcPr/>
                </a:tc>
                <a:tc>
                  <a:txBody>
                    <a:bodyPr/>
                    <a:lstStyle/>
                    <a:p>
                      <a:r>
                        <a:rPr lang="en-US" sz="1400" dirty="0"/>
                        <a:t>86.55%</a:t>
                      </a:r>
                    </a:p>
                  </a:txBody>
                  <a:tcPr/>
                </a:tc>
                <a:extLst>
                  <a:ext uri="{0D108BD9-81ED-4DB2-BD59-A6C34878D82A}">
                    <a16:rowId xmlns:a16="http://schemas.microsoft.com/office/drawing/2014/main" val="1930050595"/>
                  </a:ext>
                </a:extLst>
              </a:tr>
              <a:tr h="0">
                <a:tc>
                  <a:txBody>
                    <a:bodyPr/>
                    <a:lstStyle/>
                    <a:p>
                      <a:r>
                        <a:rPr lang="en-US" sz="1400" dirty="0"/>
                        <a:t>West Bengal</a:t>
                      </a:r>
                    </a:p>
                  </a:txBody>
                  <a:tcPr/>
                </a:tc>
                <a:tc>
                  <a:txBody>
                    <a:bodyPr/>
                    <a:lstStyle/>
                    <a:p>
                      <a:r>
                        <a:rPr lang="en-US" sz="1400" dirty="0"/>
                        <a:t>Jalpaiguri</a:t>
                      </a:r>
                    </a:p>
                  </a:txBody>
                  <a:tcPr/>
                </a:tc>
                <a:tc>
                  <a:txBody>
                    <a:bodyPr/>
                    <a:lstStyle/>
                    <a:p>
                      <a:r>
                        <a:rPr lang="en-US" sz="1400" dirty="0"/>
                        <a:t>86.49%</a:t>
                      </a:r>
                    </a:p>
                  </a:txBody>
                  <a:tcPr/>
                </a:tc>
                <a:extLst>
                  <a:ext uri="{0D108BD9-81ED-4DB2-BD59-A6C34878D82A}">
                    <a16:rowId xmlns:a16="http://schemas.microsoft.com/office/drawing/2014/main" val="2005368204"/>
                  </a:ext>
                </a:extLst>
              </a:tr>
              <a:tr h="0">
                <a:tc>
                  <a:txBody>
                    <a:bodyPr/>
                    <a:lstStyle/>
                    <a:p>
                      <a:r>
                        <a:rPr lang="en-US" sz="1400" dirty="0"/>
                        <a:t>Arunachal Pradesh</a:t>
                      </a:r>
                    </a:p>
                  </a:txBody>
                  <a:tcPr/>
                </a:tc>
                <a:tc>
                  <a:txBody>
                    <a:bodyPr/>
                    <a:lstStyle/>
                    <a:p>
                      <a:r>
                        <a:rPr lang="en-US" sz="1400" dirty="0"/>
                        <a:t>Arunachal East</a:t>
                      </a:r>
                    </a:p>
                  </a:txBody>
                  <a:tcPr/>
                </a:tc>
                <a:tc>
                  <a:txBody>
                    <a:bodyPr/>
                    <a:lstStyle/>
                    <a:p>
                      <a:r>
                        <a:rPr lang="en-US" sz="1400" dirty="0"/>
                        <a:t>86.46%</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6557277" y="1983969"/>
            <a:ext cx="4906177" cy="369332"/>
          </a:xfrm>
          <a:prstGeom prst="rect">
            <a:avLst/>
          </a:prstGeom>
          <a:noFill/>
        </p:spPr>
        <p:txBody>
          <a:bodyPr wrap="square" rtlCol="0">
            <a:spAutoFit/>
          </a:bodyPr>
          <a:lstStyle/>
          <a:p>
            <a:pPr algn="ctr"/>
            <a:r>
              <a:rPr lang="en-US" dirty="0">
                <a:solidFill>
                  <a:schemeClr val="bg1"/>
                </a:solidFill>
              </a:rPr>
              <a:t>TOP 5 CONSTITUENCIES IN 2019</a:t>
            </a:r>
          </a:p>
        </p:txBody>
      </p:sp>
    </p:spTree>
    <p:extLst>
      <p:ext uri="{BB962C8B-B14F-4D97-AF65-F5344CB8AC3E}">
        <p14:creationId xmlns:p14="http://schemas.microsoft.com/office/powerpoint/2010/main" val="1525268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 LIST TOP 5 / BOTTTOM  5 CONSTITUENCIES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6" y="1799303"/>
            <a:ext cx="5780527" cy="369332"/>
          </a:xfrm>
          <a:prstGeom prst="rect">
            <a:avLst/>
          </a:prstGeom>
          <a:noFill/>
        </p:spPr>
        <p:txBody>
          <a:bodyPr wrap="square" rtlCol="0">
            <a:spAutoFit/>
          </a:bodyPr>
          <a:lstStyle/>
          <a:p>
            <a:pPr algn="ctr"/>
            <a:r>
              <a:rPr lang="en-US" dirty="0">
                <a:solidFill>
                  <a:schemeClr val="bg1"/>
                </a:solidFill>
              </a:rPr>
              <a:t>BOTTOM  5 CONSTITUENCIES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863126857"/>
              </p:ext>
            </p:extLst>
          </p:nvPr>
        </p:nvGraphicFramePr>
        <p:xfrm>
          <a:off x="639337" y="2494807"/>
          <a:ext cx="5211336" cy="2972268"/>
        </p:xfrm>
        <a:graphic>
          <a:graphicData uri="http://schemas.openxmlformats.org/drawingml/2006/table">
            <a:tbl>
              <a:tblPr firstRow="1" bandRow="1">
                <a:tableStyleId>{073A0DAA-6AF3-43AB-8588-CEC1D06C72B9}</a:tableStyleId>
              </a:tblPr>
              <a:tblGrid>
                <a:gridCol w="164497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Jammu &amp; Kashmir</a:t>
                      </a:r>
                    </a:p>
                  </a:txBody>
                  <a:tcPr/>
                </a:tc>
                <a:tc>
                  <a:txBody>
                    <a:bodyPr/>
                    <a:lstStyle/>
                    <a:p>
                      <a:r>
                        <a:rPr lang="en-US" sz="1400" dirty="0"/>
                        <a:t>Srinagar</a:t>
                      </a:r>
                    </a:p>
                  </a:txBody>
                  <a:tcPr/>
                </a:tc>
                <a:tc>
                  <a:txBody>
                    <a:bodyPr/>
                    <a:lstStyle/>
                    <a:p>
                      <a:r>
                        <a:rPr lang="en-US" sz="1400" dirty="0"/>
                        <a:t>25.86%</a:t>
                      </a:r>
                    </a:p>
                  </a:txBody>
                  <a:tcPr/>
                </a:tc>
                <a:extLst>
                  <a:ext uri="{0D108BD9-81ED-4DB2-BD59-A6C34878D82A}">
                    <a16:rowId xmlns:a16="http://schemas.microsoft.com/office/drawing/2014/main" val="1657663507"/>
                  </a:ext>
                </a:extLst>
              </a:tr>
              <a:tr h="494214">
                <a:tc>
                  <a:txBody>
                    <a:bodyPr/>
                    <a:lstStyle/>
                    <a:p>
                      <a:r>
                        <a:rPr lang="en-US" sz="1400" dirty="0"/>
                        <a:t>Jammu &amp; Kashmir</a:t>
                      </a:r>
                    </a:p>
                  </a:txBody>
                  <a:tcPr/>
                </a:tc>
                <a:tc>
                  <a:txBody>
                    <a:bodyPr/>
                    <a:lstStyle/>
                    <a:p>
                      <a:r>
                        <a:rPr lang="en-US" sz="1400" dirty="0"/>
                        <a:t>Anantnag</a:t>
                      </a:r>
                    </a:p>
                  </a:txBody>
                  <a:tcPr/>
                </a:tc>
                <a:tc>
                  <a:txBody>
                    <a:bodyPr/>
                    <a:lstStyle/>
                    <a:p>
                      <a:r>
                        <a:rPr lang="en-US" sz="1400" dirty="0"/>
                        <a:t>28.84%</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Baramulla</a:t>
                      </a:r>
                    </a:p>
                  </a:txBody>
                  <a:tcPr/>
                </a:tc>
                <a:tc>
                  <a:txBody>
                    <a:bodyPr/>
                    <a:lstStyle/>
                    <a:p>
                      <a:r>
                        <a:rPr lang="en-US" sz="1400" dirty="0"/>
                        <a:t>39.13%</a:t>
                      </a:r>
                    </a:p>
                  </a:txBody>
                  <a:tcPr/>
                </a:tc>
                <a:extLst>
                  <a:ext uri="{0D108BD9-81ED-4DB2-BD59-A6C34878D82A}">
                    <a16:rowId xmlns:a16="http://schemas.microsoft.com/office/drawing/2014/main" val="1930050595"/>
                  </a:ext>
                </a:extLst>
              </a:tr>
              <a:tr h="313787">
                <a:tc>
                  <a:txBody>
                    <a:bodyPr/>
                    <a:lstStyle/>
                    <a:p>
                      <a:r>
                        <a:rPr lang="en-US" sz="1400" dirty="0"/>
                        <a:t>Maharashtra</a:t>
                      </a:r>
                    </a:p>
                  </a:txBody>
                  <a:tcPr/>
                </a:tc>
                <a:tc>
                  <a:txBody>
                    <a:bodyPr/>
                    <a:lstStyle/>
                    <a:p>
                      <a:r>
                        <a:rPr lang="en-US" sz="1400" dirty="0"/>
                        <a:t>Kalyan</a:t>
                      </a:r>
                    </a:p>
                  </a:txBody>
                  <a:tcPr/>
                </a:tc>
                <a:tc>
                  <a:txBody>
                    <a:bodyPr/>
                    <a:lstStyle/>
                    <a:p>
                      <a:r>
                        <a:rPr lang="en-US" sz="1400" dirty="0"/>
                        <a:t>42.88%</a:t>
                      </a:r>
                    </a:p>
                  </a:txBody>
                  <a:tcPr/>
                </a:tc>
                <a:extLst>
                  <a:ext uri="{0D108BD9-81ED-4DB2-BD59-A6C34878D82A}">
                    <a16:rowId xmlns:a16="http://schemas.microsoft.com/office/drawing/2014/main" val="2005368204"/>
                  </a:ext>
                </a:extLst>
              </a:tr>
              <a:tr h="313787">
                <a:tc>
                  <a:txBody>
                    <a:bodyPr/>
                    <a:lstStyle/>
                    <a:p>
                      <a:r>
                        <a:rPr lang="en-US" sz="1400" dirty="0"/>
                        <a:t>Bihar</a:t>
                      </a:r>
                    </a:p>
                  </a:txBody>
                  <a:tcPr/>
                </a:tc>
                <a:tc>
                  <a:txBody>
                    <a:bodyPr/>
                    <a:lstStyle/>
                    <a:p>
                      <a:r>
                        <a:rPr lang="en-US" sz="1400" dirty="0"/>
                        <a:t>Patna Sahib</a:t>
                      </a:r>
                    </a:p>
                  </a:txBody>
                  <a:tcPr/>
                </a:tc>
                <a:tc>
                  <a:txBody>
                    <a:bodyPr/>
                    <a:lstStyle/>
                    <a:p>
                      <a:r>
                        <a:rPr lang="en-US" sz="1400" dirty="0"/>
                        <a:t>45.33%</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919836255"/>
              </p:ext>
            </p:extLst>
          </p:nvPr>
        </p:nvGraphicFramePr>
        <p:xfrm>
          <a:off x="5980295" y="2494808"/>
          <a:ext cx="5490593" cy="2972268"/>
        </p:xfrm>
        <a:graphic>
          <a:graphicData uri="http://schemas.openxmlformats.org/drawingml/2006/table">
            <a:tbl>
              <a:tblPr firstRow="1" bandRow="1">
                <a:tableStyleId>{073A0DAA-6AF3-43AB-8588-CEC1D06C72B9}</a:tableStyleId>
              </a:tblPr>
              <a:tblGrid>
                <a:gridCol w="1817450">
                  <a:extLst>
                    <a:ext uri="{9D8B030D-6E8A-4147-A177-3AD203B41FA5}">
                      <a16:colId xmlns:a16="http://schemas.microsoft.com/office/drawing/2014/main" val="2686164601"/>
                    </a:ext>
                  </a:extLst>
                </a:gridCol>
                <a:gridCol w="1788733">
                  <a:extLst>
                    <a:ext uri="{9D8B030D-6E8A-4147-A177-3AD203B41FA5}">
                      <a16:colId xmlns:a16="http://schemas.microsoft.com/office/drawing/2014/main" val="3277175571"/>
                    </a:ext>
                  </a:extLst>
                </a:gridCol>
                <a:gridCol w="1884410">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Anantnag</a:t>
                      </a:r>
                    </a:p>
                  </a:txBody>
                  <a:tcPr/>
                </a:tc>
                <a:tc>
                  <a:txBody>
                    <a:bodyPr/>
                    <a:lstStyle/>
                    <a:p>
                      <a:r>
                        <a:rPr lang="en-US" sz="1400" dirty="0"/>
                        <a:t>8.94%</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Srinagar</a:t>
                      </a:r>
                    </a:p>
                  </a:txBody>
                  <a:tcPr/>
                </a:tc>
                <a:tc>
                  <a:txBody>
                    <a:bodyPr/>
                    <a:lstStyle/>
                    <a:p>
                      <a:r>
                        <a:rPr lang="en-US" sz="1400" dirty="0"/>
                        <a:t>14.43%</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Baramulla</a:t>
                      </a:r>
                    </a:p>
                  </a:txBody>
                  <a:tcPr/>
                </a:tc>
                <a:tc>
                  <a:txBody>
                    <a:bodyPr/>
                    <a:lstStyle/>
                    <a:p>
                      <a:r>
                        <a:rPr lang="en-US" sz="1400" dirty="0"/>
                        <a:t>34.57%</a:t>
                      </a:r>
                    </a:p>
                  </a:txBody>
                  <a:tcPr/>
                </a:tc>
                <a:extLst>
                  <a:ext uri="{0D108BD9-81ED-4DB2-BD59-A6C34878D82A}">
                    <a16:rowId xmlns:a16="http://schemas.microsoft.com/office/drawing/2014/main" val="1930050595"/>
                  </a:ext>
                </a:extLst>
              </a:tr>
              <a:tr h="281565">
                <a:tc>
                  <a:txBody>
                    <a:bodyPr/>
                    <a:lstStyle/>
                    <a:p>
                      <a:r>
                        <a:rPr lang="en-US" sz="1400" dirty="0"/>
                        <a:t>Telangana</a:t>
                      </a:r>
                    </a:p>
                  </a:txBody>
                  <a:tcPr/>
                </a:tc>
                <a:tc>
                  <a:txBody>
                    <a:bodyPr/>
                    <a:lstStyle/>
                    <a:p>
                      <a:r>
                        <a:rPr lang="en-US" sz="1400" dirty="0"/>
                        <a:t>Hyderabad</a:t>
                      </a:r>
                    </a:p>
                  </a:txBody>
                  <a:tcPr/>
                </a:tc>
                <a:tc>
                  <a:txBody>
                    <a:bodyPr/>
                    <a:lstStyle/>
                    <a:p>
                      <a:r>
                        <a:rPr lang="en-US" sz="1400" dirty="0"/>
                        <a:t>44.84%</a:t>
                      </a:r>
                    </a:p>
                  </a:txBody>
                  <a:tcPr/>
                </a:tc>
                <a:extLst>
                  <a:ext uri="{0D108BD9-81ED-4DB2-BD59-A6C34878D82A}">
                    <a16:rowId xmlns:a16="http://schemas.microsoft.com/office/drawing/2014/main" val="2005368204"/>
                  </a:ext>
                </a:extLst>
              </a:tr>
              <a:tr h="281565">
                <a:tc>
                  <a:txBody>
                    <a:bodyPr/>
                    <a:lstStyle/>
                    <a:p>
                      <a:r>
                        <a:rPr lang="en-US" sz="1400" dirty="0"/>
                        <a:t>Maharashtra</a:t>
                      </a:r>
                    </a:p>
                  </a:txBody>
                  <a:tcPr/>
                </a:tc>
                <a:tc>
                  <a:txBody>
                    <a:bodyPr/>
                    <a:lstStyle/>
                    <a:p>
                      <a:r>
                        <a:rPr lang="en-US" sz="1400" dirty="0"/>
                        <a:t>Kalyan</a:t>
                      </a:r>
                    </a:p>
                  </a:txBody>
                  <a:tcPr/>
                </a:tc>
                <a:tc>
                  <a:txBody>
                    <a:bodyPr/>
                    <a:lstStyle/>
                    <a:p>
                      <a:r>
                        <a:rPr lang="en-US" sz="1400" dirty="0"/>
                        <a:t>45.29%</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6557277" y="1799303"/>
            <a:ext cx="5043947" cy="369332"/>
          </a:xfrm>
          <a:prstGeom prst="rect">
            <a:avLst/>
          </a:prstGeom>
          <a:noFill/>
        </p:spPr>
        <p:txBody>
          <a:bodyPr wrap="square" rtlCol="0">
            <a:spAutoFit/>
          </a:bodyPr>
          <a:lstStyle/>
          <a:p>
            <a:pPr algn="ctr"/>
            <a:r>
              <a:rPr lang="en-US" dirty="0">
                <a:solidFill>
                  <a:schemeClr val="bg1"/>
                </a:solidFill>
              </a:rPr>
              <a:t>BOTTOM 5 CONSTITUENCIES IN 2019</a:t>
            </a:r>
          </a:p>
        </p:txBody>
      </p:sp>
    </p:spTree>
    <p:extLst>
      <p:ext uri="{BB962C8B-B14F-4D97-AF65-F5344CB8AC3E}">
        <p14:creationId xmlns:p14="http://schemas.microsoft.com/office/powerpoint/2010/main" val="2497637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2019</TotalTime>
  <Words>2729</Words>
  <Application>Microsoft Macintosh PowerPoint</Application>
  <PresentationFormat>Widescreen</PresentationFormat>
  <Paragraphs>524</Paragraphs>
  <Slides>34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Abadi</vt:lpstr>
      <vt:lpstr>Aldhabi</vt:lpstr>
      <vt:lpstr>Aparajita</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Ravi (राज, रवि)</dc:creator>
  <cp:lastModifiedBy>Raj, Ravi (राज, रवि)</cp:lastModifiedBy>
  <cp:revision>4</cp:revision>
  <dcterms:created xsi:type="dcterms:W3CDTF">2024-06-09T07:16:34Z</dcterms:created>
  <dcterms:modified xsi:type="dcterms:W3CDTF">2024-06-10T18:30:52Z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2205387</vt:lpwstr>
  </property>
  <property fmtid="{D5CDD505-2E9C-101B-9397-08002B2CF9AE}" name="NXPowerLiteSettings" pid="3">
    <vt:lpwstr>F7000400038000</vt:lpwstr>
  </property>
  <property fmtid="{D5CDD505-2E9C-101B-9397-08002B2CF9AE}" name="NXPowerLiteVersion" pid="4">
    <vt:lpwstr>S10.2.0</vt:lpwstr>
  </property>
</Properties>
</file>