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5" r:id="rId8"/>
    <p:sldId id="294" r:id="rId9"/>
    <p:sldId id="259" r:id="rId10"/>
    <p:sldId id="266" r:id="rId11"/>
    <p:sldId id="260" r:id="rId12"/>
    <p:sldId id="261" r:id="rId13"/>
    <p:sldId id="263" r:id="rId14"/>
    <p:sldId id="269" r:id="rId15"/>
    <p:sldId id="267" r:id="rId16"/>
    <p:sldId id="268" r:id="rId17"/>
    <p:sldId id="270" r:id="rId18"/>
    <p:sldId id="271" r:id="rId19"/>
    <p:sldId id="289" r:id="rId20"/>
    <p:sldId id="288" r:id="rId21"/>
    <p:sldId id="272" r:id="rId22"/>
    <p:sldId id="273" r:id="rId23"/>
    <p:sldId id="292" r:id="rId24"/>
    <p:sldId id="274"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CDF01-AD46-469F-8B92-E7E1A8250F95}" v="576" dt="2021-04-01T19:09:57.403"/>
    <p1510:client id="{B90ABA9F-D028-B000-C1F4-53029CC0A21F}" v="270" dt="2021-04-01T18:20:37.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251-62BC-4C67-A3FD-DED9086CC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DF3BD8-ED8F-477C-ABC1-9EB93F332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DF0AFD-CE48-459B-9520-C845790C2630}"/>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EAC8A201-A826-4F3E-96C1-C2181217D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983A2-A93B-494B-B133-06DE8D255FDC}"/>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223647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E612-00C0-48CA-8961-1EC006F060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A228B-11CE-416D-A06C-E26CCF494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712D4-C359-4E05-9A90-55A1AA663589}"/>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35FD2586-3EF1-4A4A-87FC-98D072202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C4D95-EAD3-466E-9193-CCF81F6A9BBD}"/>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363096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B9EB2-10B7-446B-9623-EDB88B0BB0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22A8DB-EF81-4E33-9C02-A168BE732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86FC3-DC19-43D3-A4C8-C4BAE8E39BC3}"/>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1DA9F2FA-5CA0-4A43-9698-2B0496403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FFB997-ABD1-41C7-9A18-77B807D58911}"/>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15638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629D-F43F-42DF-BC88-D5DDBEF69F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FF995E-1282-4154-80B0-C9ACC6681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AEE27-542C-4416-BC4B-7E5F370F2D42}"/>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FD2456BE-C16A-4E19-97CF-4FEBBB9A62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17C10-4168-422A-8929-A1438691489B}"/>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105753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6EF7-998E-4996-80A8-BA2AB89AC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544983-427B-4010-9A5F-ED6360DD1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8DA97-20E7-4319-8B84-32BCC8C05C49}"/>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51064D16-CED1-4A32-B390-5CD3C434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C1AF8-BC67-4339-B85E-F1E35BC1B2B9}"/>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8265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5FE0-316D-4D91-AA14-F1E2848E7D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51150-7DA3-49B5-939D-4AD184367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2E38F4-4ED8-40EA-A842-D73128F6E7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434735-044A-4AF1-A037-992309E0AF3A}"/>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6" name="Footer Placeholder 5">
            <a:extLst>
              <a:ext uri="{FF2B5EF4-FFF2-40B4-BE49-F238E27FC236}">
                <a16:creationId xmlns:a16="http://schemas.microsoft.com/office/drawing/2014/main" id="{D672D76F-3E07-4B8F-B656-9759B197C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277CD-ABD4-403C-BCDF-A6CA32C4DB67}"/>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281711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80BA-D1D7-4F9A-BA7A-99120D2534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A9077D-CF6E-410D-935D-DBDC0CB43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68F77-1818-4AA7-AC89-467B23F265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284286-3C6F-49B7-91C0-1959F994C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7C809D-1FD0-4E50-A849-7A6CC3B59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6FC454-DD25-4FBF-96A3-80742DB3B4E3}"/>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8" name="Footer Placeholder 7">
            <a:extLst>
              <a:ext uri="{FF2B5EF4-FFF2-40B4-BE49-F238E27FC236}">
                <a16:creationId xmlns:a16="http://schemas.microsoft.com/office/drawing/2014/main" id="{1ED2FF74-353E-4356-881F-EF6A3CB03F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A67FD3-5F7A-4708-A361-D0A0BBA8FA1D}"/>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195087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E6C8-E5E4-4637-B62C-D83EC3EC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35AB2-3AE5-4AAD-8AC0-F596368A3EFB}"/>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4" name="Footer Placeholder 3">
            <a:extLst>
              <a:ext uri="{FF2B5EF4-FFF2-40B4-BE49-F238E27FC236}">
                <a16:creationId xmlns:a16="http://schemas.microsoft.com/office/drawing/2014/main" id="{AB403C63-1548-46C3-9511-6D2A9CB7FC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26C7FC-9C24-4B3F-8818-4DE51DE72E6E}"/>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134295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96EEB-38F6-4232-BCC1-F20EB879264B}"/>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3" name="Footer Placeholder 2">
            <a:extLst>
              <a:ext uri="{FF2B5EF4-FFF2-40B4-BE49-F238E27FC236}">
                <a16:creationId xmlns:a16="http://schemas.microsoft.com/office/drawing/2014/main" id="{329A5B00-3AB7-4E86-B290-CFC835A4C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EA9C43-5EDC-4766-AE64-A9C87ECEF522}"/>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483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3019-D5D9-4EBF-B386-F812A3CCE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4E83FF-967D-4856-A9CD-A74606BA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0A2F9-28B5-4DD8-8D91-3B3229169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42902-5BA7-417E-A3E3-5EC059E8E813}"/>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6" name="Footer Placeholder 5">
            <a:extLst>
              <a:ext uri="{FF2B5EF4-FFF2-40B4-BE49-F238E27FC236}">
                <a16:creationId xmlns:a16="http://schemas.microsoft.com/office/drawing/2014/main" id="{10CAC69B-2036-4352-8090-91DBAB57B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01630-3133-45F5-8F6C-58CD40E4E2E1}"/>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191439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4BD7-D8BC-4EA0-AD42-EFA7D253E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32BAEB-5F22-4FE1-A1BF-3AA70A869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0148F8-18E1-4EF2-A91A-6FC7DA3A1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39672-8A95-4F3C-BFB9-0CE43CEA855D}"/>
              </a:ext>
            </a:extLst>
          </p:cNvPr>
          <p:cNvSpPr>
            <a:spLocks noGrp="1"/>
          </p:cNvSpPr>
          <p:nvPr>
            <p:ph type="dt" sz="half" idx="10"/>
          </p:nvPr>
        </p:nvSpPr>
        <p:spPr/>
        <p:txBody>
          <a:bodyPr/>
          <a:lstStyle/>
          <a:p>
            <a:fld id="{BD40E8D3-7944-4621-B5F6-C47D7F7B58B7}" type="datetimeFigureOut">
              <a:rPr lang="en-IN" smtClean="0"/>
              <a:t>10-09-2021</a:t>
            </a:fld>
            <a:endParaRPr lang="en-IN"/>
          </a:p>
        </p:txBody>
      </p:sp>
      <p:sp>
        <p:nvSpPr>
          <p:cNvPr id="6" name="Footer Placeholder 5">
            <a:extLst>
              <a:ext uri="{FF2B5EF4-FFF2-40B4-BE49-F238E27FC236}">
                <a16:creationId xmlns:a16="http://schemas.microsoft.com/office/drawing/2014/main" id="{ECB238B1-0B40-44B2-8722-3AB796B5A7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E686F-2F48-4D7A-B27D-CDF3B75C8B9C}"/>
              </a:ext>
            </a:extLst>
          </p:cNvPr>
          <p:cNvSpPr>
            <a:spLocks noGrp="1"/>
          </p:cNvSpPr>
          <p:nvPr>
            <p:ph type="sldNum" sz="quarter" idx="12"/>
          </p:nvPr>
        </p:nvSpPr>
        <p:spPr/>
        <p:txBody>
          <a:bodyPr/>
          <a:lstStyle/>
          <a:p>
            <a:fld id="{D8F61332-624E-4582-8DF2-9D90143FAB85}" type="slidenum">
              <a:rPr lang="en-IN" smtClean="0"/>
              <a:t>‹#›</a:t>
            </a:fld>
            <a:endParaRPr lang="en-IN"/>
          </a:p>
        </p:txBody>
      </p:sp>
    </p:spTree>
    <p:extLst>
      <p:ext uri="{BB962C8B-B14F-4D97-AF65-F5344CB8AC3E}">
        <p14:creationId xmlns:p14="http://schemas.microsoft.com/office/powerpoint/2010/main" val="321165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99694-4A85-4E6E-B4BC-E953139A6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970FD5-303B-47DC-AB67-DF4F8354D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C0288-B780-4127-A328-9E02751C8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0E8D3-7944-4621-B5F6-C47D7F7B58B7}" type="datetimeFigureOut">
              <a:rPr lang="en-IN" smtClean="0"/>
              <a:t>10-09-2021</a:t>
            </a:fld>
            <a:endParaRPr lang="en-IN"/>
          </a:p>
        </p:txBody>
      </p:sp>
      <p:sp>
        <p:nvSpPr>
          <p:cNvPr id="5" name="Footer Placeholder 4">
            <a:extLst>
              <a:ext uri="{FF2B5EF4-FFF2-40B4-BE49-F238E27FC236}">
                <a16:creationId xmlns:a16="http://schemas.microsoft.com/office/drawing/2014/main" id="{138E9291-CDEB-4101-A7DB-C0DF6DF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93658-09F2-4AAB-ADA9-3DF5ACF86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61332-624E-4582-8DF2-9D90143FAB85}" type="slidenum">
              <a:rPr lang="en-IN" smtClean="0"/>
              <a:t>‹#›</a:t>
            </a:fld>
            <a:endParaRPr lang="en-IN"/>
          </a:p>
        </p:txBody>
      </p:sp>
    </p:spTree>
    <p:extLst>
      <p:ext uri="{BB962C8B-B14F-4D97-AF65-F5344CB8AC3E}">
        <p14:creationId xmlns:p14="http://schemas.microsoft.com/office/powerpoint/2010/main" val="423208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18034497-562F-45C0-B51C-57E9E58ED8D1}"/>
              </a:ext>
            </a:extLst>
          </p:cNvPr>
          <p:cNvSpPr>
            <a:spLocks noGrp="1"/>
          </p:cNvSpPr>
          <p:nvPr>
            <p:ph type="ctrTitle"/>
          </p:nvPr>
        </p:nvSpPr>
        <p:spPr>
          <a:xfrm>
            <a:off x="1932902" y="949324"/>
            <a:ext cx="8782441" cy="4501562"/>
          </a:xfrm>
        </p:spPr>
        <p:txBody>
          <a:bodyPr>
            <a:normAutofit/>
          </a:bodyPr>
          <a:lstStyle/>
          <a:p>
            <a:pPr algn="l"/>
            <a:r>
              <a:rPr lang="en-US" sz="6100">
                <a:solidFill>
                  <a:schemeClr val="bg1"/>
                </a:solidFill>
              </a:rPr>
              <a:t>FIX Protocol – Exploitation &amp; Mitigation</a:t>
            </a:r>
            <a:br>
              <a:rPr lang="en-US" sz="6100">
                <a:solidFill>
                  <a:schemeClr val="bg1"/>
                </a:solidFill>
              </a:rPr>
            </a:br>
            <a:br>
              <a:rPr lang="en-US" sz="6100">
                <a:solidFill>
                  <a:schemeClr val="bg1"/>
                </a:solidFill>
              </a:rPr>
            </a:br>
            <a:r>
              <a:rPr lang="en-US" sz="2400">
                <a:solidFill>
                  <a:schemeClr val="bg1"/>
                </a:solidFill>
              </a:rPr>
              <a:t>Instructor – Dr. Dima Alhadidi</a:t>
            </a:r>
            <a:br>
              <a:rPr lang="en-US" sz="2400">
                <a:solidFill>
                  <a:schemeClr val="bg1"/>
                </a:solidFill>
              </a:rPr>
            </a:br>
            <a:br>
              <a:rPr lang="en-US" sz="2400">
                <a:solidFill>
                  <a:schemeClr val="bg1"/>
                </a:solidFill>
              </a:rPr>
            </a:br>
            <a:r>
              <a:rPr lang="en-US" sz="2400">
                <a:solidFill>
                  <a:schemeClr val="bg1"/>
                </a:solidFill>
              </a:rPr>
              <a:t>Team – </a:t>
            </a:r>
            <a:br>
              <a:rPr lang="en-US" sz="2400">
                <a:solidFill>
                  <a:schemeClr val="bg1"/>
                </a:solidFill>
              </a:rPr>
            </a:br>
            <a:r>
              <a:rPr lang="en-US" sz="2400">
                <a:solidFill>
                  <a:schemeClr val="bg1"/>
                </a:solidFill>
              </a:rPr>
              <a:t>- Srishti Jain (110026562)</a:t>
            </a:r>
            <a:br>
              <a:rPr lang="en-US" sz="2400">
                <a:solidFill>
                  <a:schemeClr val="bg1"/>
                </a:solidFill>
              </a:rPr>
            </a:br>
            <a:r>
              <a:rPr lang="en-US" sz="2400">
                <a:solidFill>
                  <a:schemeClr val="bg1"/>
                </a:solidFill>
              </a:rPr>
              <a:t>- Siddharth Paliwal (110036256)</a:t>
            </a:r>
            <a:endParaRPr lang="en-IN" sz="6100">
              <a:solidFill>
                <a:schemeClr val="bg1"/>
              </a:solidFill>
            </a:endParaRP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71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D8F7DE-95AD-4187-8906-95E19173D50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AUTHENTICATION</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FEAF42-DDF9-4EF0-849F-90CC71173224}"/>
              </a:ext>
            </a:extLst>
          </p:cNvPr>
          <p:cNvSpPr>
            <a:spLocks noGrp="1"/>
          </p:cNvSpPr>
          <p:nvPr>
            <p:ph idx="1"/>
          </p:nvPr>
        </p:nvSpPr>
        <p:spPr>
          <a:xfrm>
            <a:off x="1392667" y="2398957"/>
            <a:ext cx="9406666" cy="3526144"/>
          </a:xfrm>
        </p:spPr>
        <p:txBody>
          <a:bodyPr>
            <a:normAutofit/>
          </a:bodyPr>
          <a:lstStyle/>
          <a:p>
            <a:pPr marL="0" indent="0">
              <a:buNone/>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FIX connections rely primarily and sometimes solely on cleartext FIX tags 49 and 56: SenderCompID and TargetCompID. If the two ids make a valid pair, the session is considered authenticated. For the same reason, FIX protocol is notoriously weak in authentication.</a:t>
            </a:r>
            <a:endParaRPr lang="en-IN"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55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E08075-51AF-4111-AE0D-B1E352FB395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Connectivity via Leased Line</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3DB552-D394-4660-9E6F-F9D2A7A9C7A8}"/>
              </a:ext>
            </a:extLst>
          </p:cNvPr>
          <p:cNvSpPr>
            <a:spLocks noGrp="1"/>
          </p:cNvSpPr>
          <p:nvPr>
            <p:ph idx="1"/>
          </p:nvPr>
        </p:nvSpPr>
        <p:spPr>
          <a:xfrm>
            <a:off x="1392667" y="2398957"/>
            <a:ext cx="9406666" cy="3526144"/>
          </a:xfrm>
        </p:spPr>
        <p:txBody>
          <a:bodyPr>
            <a:normAutofit/>
          </a:bodyPr>
          <a:lstStyle/>
          <a:p>
            <a:pPr marL="0" indent="0">
              <a:buNone/>
            </a:pPr>
            <a:r>
              <a:rPr lang="en-US" sz="2000">
                <a:solidFill>
                  <a:schemeClr val="bg1"/>
                </a:solidFill>
              </a:rPr>
              <a:t>Despite the safety offered by leased lines, there are still number of risks to be considered. Example:  Intentional line cutting by a hacker or Physical wiretapping i.e., connecting to a company’s dedicated line.</a:t>
            </a:r>
          </a:p>
          <a:p>
            <a:pPr marL="0" indent="0">
              <a:buNone/>
            </a:pPr>
            <a:r>
              <a:rPr lang="en-US" sz="2000">
                <a:solidFill>
                  <a:schemeClr val="bg1"/>
                </a:solidFill>
              </a:rPr>
              <a:t>This year in February’21, NSE – World’s top derivative exchange, faced a lease line failure from 2 telecom lines at the same time. While the exchange clearly stated it to be a glitch at operator’s end, the case holds the potential to be planned attack considering failure of two telecoms at the very same time. </a:t>
            </a:r>
          </a:p>
          <a:p>
            <a:pPr marL="0" indent="0">
              <a:buNone/>
            </a:pPr>
            <a:r>
              <a:rPr lang="en-US" sz="2000">
                <a:solidFill>
                  <a:schemeClr val="bg1"/>
                </a:solidFill>
              </a:rPr>
              <a:t>Another open topic for this 4-hour long trading halt was the missed DR site switch at NSE end, this further suggests a cyberattack that jammed NSE from switching to disaster recovery. </a:t>
            </a: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3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73AA3F3-A910-45B5-A2D3-A938B733739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Session Resumption</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BD11BA-E690-4144-A940-EAED80334C3E}"/>
              </a:ext>
            </a:extLst>
          </p:cNvPr>
          <p:cNvSpPr>
            <a:spLocks noGrp="1"/>
          </p:cNvSpPr>
          <p:nvPr>
            <p:ph idx="1"/>
          </p:nvPr>
        </p:nvSpPr>
        <p:spPr>
          <a:xfrm>
            <a:off x="558800" y="2296164"/>
            <a:ext cx="11226799" cy="4348472"/>
          </a:xfrm>
        </p:spPr>
        <p:txBody>
          <a:bodyPr>
            <a:normAutofit lnSpcReduction="10000"/>
          </a:bodyPr>
          <a:lstStyle/>
          <a:p>
            <a:pPr>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FIX protocol has a dependency on sequence numbers to maintain the session synchronization and ensure that messages are not lost or missed by client or server. </a:t>
            </a:r>
            <a:endParaRPr lang="en-IN"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When an active FIX session disconnects due to heartbeat miss or a test message awaited state of either client or server, session resumption is expected using the last active sequence number shared by both ends.</a:t>
            </a:r>
            <a:endParaRPr lang="en-IN"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Resuming an encrypted session through a session ID means that the server keeps track of recent negotiated sessions using unique session IDs. This is done so that when a client reconnects to a server with a session ID, the server can quickly look up the session keys and resume the encrypted communication.</a:t>
            </a:r>
            <a:endParaRPr lang="en-IN"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US" sz="2000" b="1">
                <a:solidFill>
                  <a:schemeClr val="bg1"/>
                </a:solidFill>
                <a:effectLst/>
                <a:latin typeface="Calibri" panose="020F0502020204030204" pitchFamily="34" charset="0"/>
                <a:ea typeface="Calibri" panose="020F0502020204030204" pitchFamily="34" charset="0"/>
                <a:cs typeface="Arial" panose="020B0604020202020204" pitchFamily="34" charset="0"/>
              </a:rPr>
              <a:t>Attack - Rootkit</a:t>
            </a: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 </a:t>
            </a:r>
            <a:b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2000">
                <a:solidFill>
                  <a:schemeClr val="bg1"/>
                </a:solidFill>
                <a:effectLst/>
                <a:latin typeface="Calibri" panose="020F0502020204030204" pitchFamily="34" charset="0"/>
                <a:ea typeface="Calibri" panose="020F0502020204030204" pitchFamily="34" charset="0"/>
                <a:cs typeface="Arial" panose="020B0604020202020204" pitchFamily="34" charset="0"/>
              </a:rPr>
              <a:t>Numerous available rootkits can be used to spoof the output of the netstat command, therefore making both client and server vulnerable to believing themselves connected/disconnected while the state can be only known to the rootkit. Rootkit can make a client believe itself to be disconnected, triggering a session resumption from client end making it vulnerable to attacker’s reach.</a:t>
            </a:r>
            <a:endParaRPr lang="en-IN" sz="20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01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0B7AE79-AD9F-44FE-A249-E460DF7E99BF}"/>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effectLst/>
                <a:latin typeface="Calibri" panose="020F0502020204030204" pitchFamily="34" charset="0"/>
                <a:ea typeface="Calibri" panose="020F0502020204030204" pitchFamily="34" charset="0"/>
                <a:cs typeface="Arial" panose="020B0604020202020204" pitchFamily="34" charset="0"/>
              </a:rPr>
              <a:t>Session Ticket Resumption (FIXS)</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D8DC4A-EA07-458A-9453-DEB46F1E6BA7}"/>
              </a:ext>
            </a:extLst>
          </p:cNvPr>
          <p:cNvSpPr>
            <a:spLocks noGrp="1"/>
          </p:cNvSpPr>
          <p:nvPr>
            <p:ph idx="1"/>
          </p:nvPr>
        </p:nvSpPr>
        <p:spPr>
          <a:xfrm>
            <a:off x="62144" y="2057193"/>
            <a:ext cx="12129856" cy="5098879"/>
          </a:xfrm>
        </p:spPr>
        <p:txBody>
          <a:bodyPr>
            <a:normAutofit fontScale="77500" lnSpcReduction="20000"/>
          </a:bodyPr>
          <a:lstStyle/>
          <a:p>
            <a:pPr marL="0" indent="0">
              <a:buNone/>
            </a:pPr>
            <a:r>
              <a:rPr lang="en-US" sz="2100">
                <a:solidFill>
                  <a:schemeClr val="bg1"/>
                </a:solidFill>
              </a:rPr>
              <a:t>Session resumption needed servers to take responsibility for remembering negotiated sessions for prolonged periods which was a critical limitation for servers which handled multiple concurrent connections per second and had significant amount of load faced scalability issues. The same was applicable for servers that stored sessions information in cache for long periods. Session Ticket Resumption offered a reliable solution to this limitation.</a:t>
            </a:r>
          </a:p>
          <a:p>
            <a:pPr marL="0" indent="0">
              <a:buNone/>
            </a:pPr>
            <a:r>
              <a:rPr lang="en-US" sz="2100">
                <a:solidFill>
                  <a:schemeClr val="bg1"/>
                </a:solidFill>
              </a:rPr>
              <a:t>A session ticket is created by encrypting a tuple of session key and the related information using a secret key known only to the server. At the end of a TLS handshake, server sends this ticket to client. </a:t>
            </a:r>
          </a:p>
          <a:p>
            <a:pPr marL="0" indent="0">
              <a:buNone/>
            </a:pPr>
            <a:r>
              <a:rPr lang="en-US" sz="2100">
                <a:solidFill>
                  <a:schemeClr val="bg1"/>
                </a:solidFill>
              </a:rPr>
              <a:t>When session resumption is needed, client sends a handshake message including the session ticket. On receiving a session ticket, server assumes that client wishes to resume an earlier session and therefore recovers the session key by decrypting the ticket and thereby resuming the session.</a:t>
            </a:r>
          </a:p>
          <a:p>
            <a:pPr marL="0" indent="0">
              <a:buNone/>
            </a:pPr>
            <a:r>
              <a:rPr lang="en-US" sz="2100">
                <a:solidFill>
                  <a:schemeClr val="bg1"/>
                </a:solidFill>
              </a:rPr>
              <a:t>The session key shared via handshake is the single point of failure for TLS protocol applied over FIX. If an attacker gets access of the key, the information exposed makes all the session tickets vulnerable. This would exploit the “perfect forward secrecy” as proposed by TLS 1.3.</a:t>
            </a:r>
          </a:p>
          <a:p>
            <a:pPr marL="0" indent="0">
              <a:buNone/>
            </a:pPr>
            <a:endParaRPr lang="en-US" sz="2100">
              <a:solidFill>
                <a:schemeClr val="bg1"/>
              </a:solidFill>
            </a:endParaRPr>
          </a:p>
          <a:p>
            <a:pPr marL="0" indent="0">
              <a:buNone/>
            </a:pPr>
            <a:r>
              <a:rPr lang="en-US" sz="2100">
                <a:solidFill>
                  <a:schemeClr val="bg1"/>
                </a:solidFill>
              </a:rPr>
              <a:t>Attack1 – Rootkit</a:t>
            </a:r>
          </a:p>
          <a:p>
            <a:pPr marL="0" indent="0">
              <a:buNone/>
            </a:pPr>
            <a:r>
              <a:rPr lang="en-US" sz="2100">
                <a:solidFill>
                  <a:schemeClr val="bg1"/>
                </a:solidFill>
              </a:rPr>
              <a:t>Same as in case of session resumption, it can be applied here too.</a:t>
            </a:r>
          </a:p>
          <a:p>
            <a:pPr marL="0" indent="0">
              <a:buNone/>
            </a:pPr>
            <a:r>
              <a:rPr lang="en-US" sz="2100">
                <a:solidFill>
                  <a:schemeClr val="bg1"/>
                </a:solidFill>
              </a:rPr>
              <a:t>Attack2 – MITM </a:t>
            </a:r>
          </a:p>
          <a:p>
            <a:pPr marL="0" indent="0">
              <a:buNone/>
            </a:pPr>
            <a:r>
              <a:rPr lang="en-US" sz="2100">
                <a:solidFill>
                  <a:schemeClr val="bg1"/>
                </a:solidFill>
              </a:rPr>
              <a:t>If attacker gets hold of the key, the same can be used to make a connection with server impersonating the actual client. FIX is used for sensitive financial trading information exchange and a single spoofed message can cause a major loss to a client or even a critical stock market crash.</a:t>
            </a:r>
          </a:p>
          <a:p>
            <a:pPr marL="0" indent="0">
              <a:buNone/>
            </a:pPr>
            <a:r>
              <a:rPr lang="en-US" sz="2100">
                <a:solidFill>
                  <a:schemeClr val="bg1"/>
                </a:solidFill>
              </a:rPr>
              <a:t>Attack3 – DOS </a:t>
            </a:r>
          </a:p>
          <a:p>
            <a:pPr marL="0" indent="0">
              <a:buNone/>
            </a:pPr>
            <a:r>
              <a:rPr lang="en-US" sz="2100">
                <a:solidFill>
                  <a:schemeClr val="bg1"/>
                </a:solidFill>
              </a:rPr>
              <a:t>An extension to MITM can be to send bulk of messages to server making it crash or become unresponsive to legitimate requests from other clients or connections.</a:t>
            </a:r>
          </a:p>
          <a:p>
            <a:pPr marL="0" indent="0">
              <a:buNone/>
            </a:pPr>
            <a:endParaRPr lang="en-IN" sz="8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310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9FF947-F38E-4D27-BBD6-8FEEF2AEB86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Using FIXS with older TLS versions </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A463D2-6768-4C8C-900F-88ADA39E6C85}"/>
              </a:ext>
            </a:extLst>
          </p:cNvPr>
          <p:cNvSpPr>
            <a:spLocks noGrp="1"/>
          </p:cNvSpPr>
          <p:nvPr>
            <p:ph idx="1"/>
          </p:nvPr>
        </p:nvSpPr>
        <p:spPr>
          <a:xfrm>
            <a:off x="243840" y="2197224"/>
            <a:ext cx="11821954" cy="4374700"/>
          </a:xfrm>
        </p:spPr>
        <p:txBody>
          <a:bodyPr>
            <a:normAutofit lnSpcReduction="10000"/>
          </a:bodyPr>
          <a:lstStyle/>
          <a:p>
            <a:pPr marL="0" indent="0">
              <a:buNone/>
            </a:pPr>
            <a:r>
              <a:rPr lang="en-US" sz="1800">
                <a:solidFill>
                  <a:schemeClr val="bg1"/>
                </a:solidFill>
              </a:rPr>
              <a:t>Since TLS 1.3 is new and requires multiple integration changes, migration is a challenge most of the financial organizations will prefer not to take a stand.</a:t>
            </a:r>
          </a:p>
          <a:p>
            <a:pPr marL="0" indent="0">
              <a:buNone/>
            </a:pPr>
            <a:r>
              <a:rPr lang="en-US" sz="1800">
                <a:solidFill>
                  <a:schemeClr val="bg1"/>
                </a:solidFill>
              </a:rPr>
              <a:t>TLS 1.3 made "forward secrecy" a necessity, thereby rendering useless the solutions where an Intrusion Detection System (IDS) monitors all network traffic by applying TLS decryption (using the private key). For IDS to work in the same manner, critical changes in architecture will be required. </a:t>
            </a:r>
          </a:p>
          <a:p>
            <a:pPr marL="0" indent="0">
              <a:buNone/>
            </a:pPr>
            <a:r>
              <a:rPr lang="en-US" sz="1800">
                <a:solidFill>
                  <a:schemeClr val="bg1"/>
                </a:solidFill>
              </a:rPr>
              <a:t>Debugging or troubleshooting in production environments has been a lot dependent on captured traffic. Since TLS 1.3 does not allow decryption, the last resort or blunt solution to multiple performance or operational queries stands down as well.  </a:t>
            </a:r>
          </a:p>
          <a:p>
            <a:pPr marL="0" indent="0">
              <a:buNone/>
            </a:pPr>
            <a:r>
              <a:rPr lang="en-US" sz="1800">
                <a:solidFill>
                  <a:schemeClr val="bg1"/>
                </a:solidFill>
              </a:rPr>
              <a:t>Usage of stronger cryptography demands revision to both hardware and software requirements especially for embedded systems such as point-of-sale (POS) terminals and large-scale systems already close to their limits, from a system performance and load perspective. Processing power, internal memory or secure key storage that suffice for today's cryptographic requirements, may become too limited to accommodate and support future updates.</a:t>
            </a:r>
          </a:p>
          <a:p>
            <a:pPr marL="0" indent="0">
              <a:buNone/>
            </a:pPr>
            <a:r>
              <a:rPr lang="en-US" sz="1800">
                <a:solidFill>
                  <a:schemeClr val="bg1"/>
                </a:solidFill>
              </a:rPr>
              <a:t>For all the above-mentioned reasons, the easier alternative being followed is to continue with TLS 1.2 instead. TLS 1.3 requires both client and server to agree on the same version. If either server or client backs out, they are turned back to the last agreed version hence making application prone to multiple attacks.</a:t>
            </a:r>
          </a:p>
          <a:p>
            <a:pPr marL="0" indent="0">
              <a:buNone/>
            </a:pPr>
            <a:endParaRPr lang="en-US" sz="1800">
              <a:solidFill>
                <a:schemeClr val="bg1"/>
              </a:solidFill>
            </a:endParaRPr>
          </a:p>
          <a:p>
            <a:pPr marL="0" indent="0">
              <a:buNone/>
            </a:pPr>
            <a:r>
              <a:rPr lang="en-US" sz="1800">
                <a:solidFill>
                  <a:schemeClr val="bg1"/>
                </a:solidFill>
              </a:rPr>
              <a:t>To name a few: POODLE, LOGJAM, FREAK, LUCKY13, LUCKYminus20, Sweet32, SLOTH, DROWN, etc.</a:t>
            </a:r>
          </a:p>
          <a:p>
            <a:pPr marL="0" indent="0">
              <a:buNone/>
            </a:pPr>
            <a:endParaRPr lang="en-IN" sz="11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45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118993-C7FA-4A32-814E-4C45382A47EB}"/>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Using FIX </a:t>
            </a:r>
            <a:br>
              <a:rPr lang="en-IN">
                <a:solidFill>
                  <a:schemeClr val="bg1"/>
                </a:solidFill>
              </a:rPr>
            </a:br>
            <a:r>
              <a:rPr lang="en-IN">
                <a:solidFill>
                  <a:schemeClr val="bg1"/>
                </a:solidFill>
              </a:rPr>
              <a:t>without TLS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766F3B-2F92-4795-8B2D-BEF0AF1ACF5D}"/>
              </a:ext>
            </a:extLst>
          </p:cNvPr>
          <p:cNvSpPr>
            <a:spLocks noGrp="1"/>
          </p:cNvSpPr>
          <p:nvPr>
            <p:ph idx="1"/>
          </p:nvPr>
        </p:nvSpPr>
        <p:spPr>
          <a:xfrm>
            <a:off x="126206" y="2398957"/>
            <a:ext cx="11939588" cy="4343850"/>
          </a:xfrm>
        </p:spPr>
        <p:txBody>
          <a:bodyPr>
            <a:normAutofit/>
          </a:bodyPr>
          <a:lstStyle/>
          <a:p>
            <a:pPr marL="0" indent="0">
              <a:buNone/>
            </a:pPr>
            <a:r>
              <a:rPr lang="en-US" sz="2000">
                <a:solidFill>
                  <a:schemeClr val="bg1"/>
                </a:solidFill>
              </a:rPr>
              <a:t>Multiple stock exchanges and FIX engine vendors still opt for FIX (not FIXS) as the chosen protocol for their connection. </a:t>
            </a:r>
          </a:p>
          <a:p>
            <a:pPr marL="0" indent="0">
              <a:buNone/>
            </a:pPr>
            <a:r>
              <a:rPr lang="en-US" sz="2000">
                <a:solidFill>
                  <a:schemeClr val="bg1"/>
                </a:solidFill>
              </a:rPr>
              <a:t>Without TLS, FIX is prone to multiple attacks and has numerous vulnerabilities to explore. From adding a virus or worm to advanced attacks like DDOS or MITM, FIX protocol is vulnerable at every point since it works on basic characters being sent over network. The authentication mechanism for a FIX session, as already discussed above, involves simply validating session id which can easily be spoofed.</a:t>
            </a:r>
          </a:p>
          <a:p>
            <a:pPr marL="0" indent="0">
              <a:buNone/>
            </a:pPr>
            <a:r>
              <a:rPr lang="en-US" sz="2000">
                <a:solidFill>
                  <a:schemeClr val="bg1"/>
                </a:solidFill>
              </a:rPr>
              <a:t>To name a very basic exploitation, Packet-Sniffing and Spoofing is quite an easy task considering no encryption is applied whatsoever.</a:t>
            </a:r>
          </a:p>
          <a:p>
            <a:pPr marL="0" indent="0">
              <a:buNone/>
            </a:pPr>
            <a:r>
              <a:rPr lang="en-US" sz="2000">
                <a:solidFill>
                  <a:schemeClr val="bg1"/>
                </a:solidFill>
              </a:rPr>
              <a:t>Wireshark and Tcpdump can be used to sniff packets easily.</a:t>
            </a:r>
          </a:p>
          <a:p>
            <a:pPr marL="0" indent="0">
              <a:buNone/>
            </a:pPr>
            <a:endParaRPr lang="en-US" sz="2000">
              <a:solidFill>
                <a:schemeClr val="bg1"/>
              </a:solidFill>
            </a:endParaRPr>
          </a:p>
          <a:p>
            <a:pPr marL="0" indent="0">
              <a:buNone/>
            </a:pPr>
            <a:r>
              <a:rPr lang="en-US" sz="2000">
                <a:solidFill>
                  <a:schemeClr val="bg1"/>
                </a:solidFill>
              </a:rPr>
              <a:t>Another major issue here is that once a user has all information from the message, impersonation can easily be performed because for FIX sessions SenderCompID and TargetCompID stay consistent for a very long time.</a:t>
            </a:r>
          </a:p>
          <a:p>
            <a:pPr marL="0" indent="0">
              <a:buNone/>
            </a:pPr>
            <a:endParaRPr lang="en-IN"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97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EF3B7-8B4B-474E-8151-67C6DCE1760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827518"/>
            <a:ext cx="12192000" cy="2174240"/>
          </a:xfrm>
          <a:prstGeom prst="rect">
            <a:avLst/>
          </a:prstGeom>
        </p:spPr>
      </p:pic>
    </p:spTree>
    <p:extLst>
      <p:ext uri="{BB962C8B-B14F-4D97-AF65-F5344CB8AC3E}">
        <p14:creationId xmlns:p14="http://schemas.microsoft.com/office/powerpoint/2010/main" val="59547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7F3B4-DC0A-4E98-B3BE-D688E0D6546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95680" y="-39950"/>
            <a:ext cx="9339309" cy="6937900"/>
          </a:xfrm>
          <a:prstGeom prst="rect">
            <a:avLst/>
          </a:prstGeom>
        </p:spPr>
      </p:pic>
    </p:spTree>
    <p:extLst>
      <p:ext uri="{BB962C8B-B14F-4D97-AF65-F5344CB8AC3E}">
        <p14:creationId xmlns:p14="http://schemas.microsoft.com/office/powerpoint/2010/main" val="371487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E9CF95-DC38-4844-AD10-C6BD6CCC4CB2}"/>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Using FIXS with Simple TLS</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F09A8-FA74-4452-B68A-F04C527F04BB}"/>
              </a:ext>
            </a:extLst>
          </p:cNvPr>
          <p:cNvSpPr>
            <a:spLocks noGrp="1"/>
          </p:cNvSpPr>
          <p:nvPr>
            <p:ph idx="1"/>
          </p:nvPr>
        </p:nvSpPr>
        <p:spPr>
          <a:xfrm>
            <a:off x="1230107" y="2794641"/>
            <a:ext cx="9406666" cy="3526144"/>
          </a:xfrm>
        </p:spPr>
        <p:txBody>
          <a:bodyPr>
            <a:normAutofit/>
          </a:bodyPr>
          <a:lstStyle/>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Simple TLS in terms of FIXS means only server authentication will be performed using certificates. This again leaves the client end vulnerable to penetration and attacks.</a:t>
            </a:r>
            <a:endParaRPr lang="en-IN" sz="2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257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A129B6-C461-4CAD-B66F-1D8C5CEB1181}"/>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Firewalking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44E5D8-FA4F-4DC3-A48A-1B7B972B6A03}"/>
              </a:ext>
            </a:extLst>
          </p:cNvPr>
          <p:cNvSpPr>
            <a:spLocks noGrp="1"/>
          </p:cNvSpPr>
          <p:nvPr>
            <p:ph idx="1"/>
          </p:nvPr>
        </p:nvSpPr>
        <p:spPr>
          <a:xfrm>
            <a:off x="386080" y="2936245"/>
            <a:ext cx="11582400" cy="3251780"/>
          </a:xfrm>
        </p:spPr>
        <p:txBody>
          <a:bodyPr>
            <a:normAutofit/>
          </a:bodyPr>
          <a:lstStyle/>
          <a:p>
            <a:pPr marL="0" indent="0">
              <a:buNone/>
            </a:pPr>
            <a:r>
              <a:rPr lang="en-US" sz="2400">
                <a:solidFill>
                  <a:schemeClr val="bg1"/>
                </a:solidFill>
              </a:rPr>
              <a:t>Firewalking disguises port scans and is equivalent of tracerouting. It sends TCP or UDP packets configured with TTL set at one hop next than the victim firewall to perform probing. The packet is forwarded to the next hop with a TTL of 0, when it bypasses the gateway. The hop is expected to log “exceeded in transit” message and drop the packet. Successive probe packets can help determine access information configured on a firewall.</a:t>
            </a:r>
          </a:p>
          <a:p>
            <a:pPr marL="0" indent="0">
              <a:buNone/>
            </a:pPr>
            <a:r>
              <a:rPr lang="en-US" sz="2400">
                <a:solidFill>
                  <a:schemeClr val="bg1"/>
                </a:solidFill>
              </a:rPr>
              <a:t>Firewalk is a tool that can be used to find a firewall’s vulnerabilities and to track &amp; trace network’s router hops behind a firewall. </a:t>
            </a:r>
          </a:p>
          <a:p>
            <a:pPr marL="0" indent="0">
              <a:buNone/>
            </a:pPr>
            <a:r>
              <a:rPr lang="en-US" sz="2400">
                <a:solidFill>
                  <a:schemeClr val="bg1"/>
                </a:solidFill>
              </a:rPr>
              <a:t>Once breached, server is prone to multiple cyberattacks.</a:t>
            </a: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50F04E76-22A3-4DFC-9ACF-6D507488E5A8}"/>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a:solidFill>
                  <a:schemeClr val="bg1"/>
                </a:solidFill>
              </a:rPr>
              <a:t>INTRODUCTION</a:t>
            </a:r>
            <a:endParaRPr lang="en-US" sz="6600" kern="1200">
              <a:solidFill>
                <a:schemeClr val="bg1"/>
              </a:solidFill>
              <a:latin typeface="+mj-lt"/>
              <a:ea typeface="+mj-ea"/>
              <a:cs typeface="+mj-cs"/>
            </a:endParaRPr>
          </a:p>
        </p:txBody>
      </p:sp>
      <p:cxnSp>
        <p:nvCxnSpPr>
          <p:cNvPr id="20" name="Straight Connector 1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67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69546A-59E0-47B5-BF5E-A36C79F9B5EB}"/>
              </a:ext>
            </a:extLst>
          </p:cNvPr>
          <p:cNvSpPr>
            <a:spLocks noGrp="1"/>
          </p:cNvSpPr>
          <p:nvPr>
            <p:ph type="title"/>
          </p:nvPr>
        </p:nvSpPr>
        <p:spPr>
          <a:xfrm>
            <a:off x="986641" y="937120"/>
            <a:ext cx="6824634" cy="998992"/>
          </a:xfrm>
        </p:spPr>
        <p:txBody>
          <a:bodyPr anchor="b">
            <a:normAutofit/>
          </a:bodyPr>
          <a:lstStyle/>
          <a:p>
            <a:r>
              <a:rPr lang="en-IN" err="1">
                <a:solidFill>
                  <a:schemeClr val="bg1"/>
                </a:solidFill>
              </a:rPr>
              <a:t>Firewalk</a:t>
            </a:r>
            <a:r>
              <a:rPr lang="en-IN">
                <a:solidFill>
                  <a:schemeClr val="bg1"/>
                </a:solidFill>
              </a:rPr>
              <a:t> Tool on Kali Linux</a:t>
            </a:r>
            <a:endParaRPr lang="en-US">
              <a:solidFill>
                <a:schemeClr val="bg1"/>
              </a:solidFill>
              <a:cs typeface="Calibri Light" panose="020F0302020204030204"/>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C9191F61-A21B-4030-82B6-32D60A005FEC}"/>
              </a:ext>
            </a:extLst>
          </p:cNvPr>
          <p:cNvPicPr>
            <a:picLocks noGrp="1" noChangeAspect="1"/>
          </p:cNvPicPr>
          <p:nvPr>
            <p:ph idx="1"/>
          </p:nvPr>
        </p:nvPicPr>
        <p:blipFill>
          <a:blip r:embed="rId2"/>
          <a:stretch>
            <a:fillRect/>
          </a:stretch>
        </p:blipFill>
        <p:spPr>
          <a:xfrm>
            <a:off x="3637879" y="2210272"/>
            <a:ext cx="5506313" cy="4070429"/>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03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57423E8A-1F54-45D7-B02B-BE51F7D9A664}"/>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MITIGATION TECHNIQUES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17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5795EB-D6C4-478D-BE4D-581378C87A0D}"/>
              </a:ext>
            </a:extLst>
          </p:cNvPr>
          <p:cNvSpPr>
            <a:spLocks noGrp="1"/>
          </p:cNvSpPr>
          <p:nvPr>
            <p:ph type="title"/>
          </p:nvPr>
        </p:nvSpPr>
        <p:spPr>
          <a:xfrm>
            <a:off x="1929283" y="707132"/>
            <a:ext cx="5469129" cy="2387600"/>
          </a:xfrm>
        </p:spPr>
        <p:txBody>
          <a:bodyPr vert="horz" lIns="91440" tIns="45720" rIns="91440" bIns="45720" rtlCol="0" anchor="b">
            <a:normAutofit/>
          </a:bodyPr>
          <a:lstStyle/>
          <a:p>
            <a:r>
              <a:rPr lang="en-US" sz="4800" kern="1200">
                <a:solidFill>
                  <a:schemeClr val="bg1"/>
                </a:solidFill>
                <a:latin typeface="+mj-lt"/>
                <a:ea typeface="+mj-ea"/>
                <a:cs typeface="+mj-cs"/>
              </a:rPr>
              <a:t>Vulnerability Specific techniques</a:t>
            </a:r>
          </a:p>
        </p:txBody>
      </p:sp>
      <p:sp>
        <p:nvSpPr>
          <p:cNvPr id="9" name="Rectangle 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75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A360A58-F981-4F89-8369-938659A16AEC}"/>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Session Ticket Resumption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6A4EC9-E3DA-4603-A05E-9F46FE38BE05}"/>
              </a:ext>
            </a:extLst>
          </p:cNvPr>
          <p:cNvSpPr>
            <a:spLocks noGrp="1"/>
          </p:cNvSpPr>
          <p:nvPr>
            <p:ph idx="1"/>
          </p:nvPr>
        </p:nvSpPr>
        <p:spPr>
          <a:xfrm>
            <a:off x="1392667" y="2927277"/>
            <a:ext cx="9406666" cy="3526144"/>
          </a:xfrm>
        </p:spPr>
        <p:txBody>
          <a:bodyPr>
            <a:normAutofit/>
          </a:bodyPr>
          <a:lstStyle/>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To avoid the risk of a threat agent getting hold of the ticket, session tickets shall be randomly generated, frequently rotated, and distributed to servers without touching the persistent storage.</a:t>
            </a:r>
            <a:endParaRPr lang="en-IN" sz="2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791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69546A-59E0-47B5-BF5E-A36C79F9B5EB}"/>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Firewalking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F9E28A-D2E4-4F06-A2B6-867DB161BF7A}"/>
              </a:ext>
            </a:extLst>
          </p:cNvPr>
          <p:cNvSpPr>
            <a:spLocks noGrp="1"/>
          </p:cNvSpPr>
          <p:nvPr>
            <p:ph idx="1"/>
          </p:nvPr>
        </p:nvSpPr>
        <p:spPr>
          <a:xfrm>
            <a:off x="1321547" y="2754557"/>
            <a:ext cx="9406666" cy="3526144"/>
          </a:xfrm>
        </p:spPr>
        <p:txBody>
          <a:bodyPr>
            <a:normAutofit/>
          </a:bodyPr>
          <a:lstStyle/>
          <a:p>
            <a:pPr marL="0" indent="0">
              <a:buNone/>
            </a:pPr>
            <a:r>
              <a:rPr lang="en-US" sz="2400">
                <a:solidFill>
                  <a:schemeClr val="bg1"/>
                </a:solidFill>
              </a:rPr>
              <a:t>Firewalking can be prevented by blocking all the outgoing TTL Exceeded Transit packets from leaving the network. Another defense technique to prevent Firewalking is by using Network Address Translation (NAT) or any proxy server to hide the address in the internal network.</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04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964933-68E4-4EB5-BA0B-F825EFEA7079}"/>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TLS specific vulnerabilities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B3C53A-518E-4BDA-9791-058C44B22D4E}"/>
              </a:ext>
            </a:extLst>
          </p:cNvPr>
          <p:cNvSpPr>
            <a:spLocks noGrp="1"/>
          </p:cNvSpPr>
          <p:nvPr>
            <p:ph idx="1"/>
          </p:nvPr>
        </p:nvSpPr>
        <p:spPr>
          <a:xfrm>
            <a:off x="1392667" y="2774877"/>
            <a:ext cx="9406666" cy="3526144"/>
          </a:xfrm>
        </p:spPr>
        <p:txBody>
          <a:bodyPr>
            <a:normAutofit/>
          </a:bodyPr>
          <a:lstStyle/>
          <a:p>
            <a:pPr marL="0" indent="0">
              <a:buNone/>
            </a:pPr>
            <a:r>
              <a:rPr lang="en-US" sz="2400">
                <a:solidFill>
                  <a:schemeClr val="bg1"/>
                </a:solidFill>
              </a:rPr>
              <a:t>Release of TLS 1.3 has helped close numerous vulnerabilities in protocol’s older versions. While the protocol added restrictions that require major changes in infrastructure, its addition over time can save organizations from cyberattacks that can easily penetrate and the trading systems and result in major economy crashes if the financial information gets spoofed.</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71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6F5FAF5-F45B-4536-ACC6-32546E31C755}"/>
              </a:ext>
            </a:extLst>
          </p:cNvPr>
          <p:cNvSpPr>
            <a:spLocks noGrp="1"/>
          </p:cNvSpPr>
          <p:nvPr>
            <p:ph type="title"/>
          </p:nvPr>
        </p:nvSpPr>
        <p:spPr>
          <a:xfrm>
            <a:off x="1929283" y="707132"/>
            <a:ext cx="5469129" cy="2387600"/>
          </a:xfrm>
        </p:spPr>
        <p:txBody>
          <a:bodyPr vert="horz" lIns="91440" tIns="45720" rIns="91440" bIns="45720" rtlCol="0" anchor="b">
            <a:normAutofit/>
          </a:bodyPr>
          <a:lstStyle/>
          <a:p>
            <a:r>
              <a:rPr lang="en-US" sz="4800" kern="1200">
                <a:solidFill>
                  <a:schemeClr val="bg1"/>
                </a:solidFill>
                <a:latin typeface="+mj-lt"/>
                <a:ea typeface="+mj-ea"/>
                <a:cs typeface="+mj-cs"/>
              </a:rPr>
              <a:t>Security Perimeter Factors</a:t>
            </a:r>
          </a:p>
        </p:txBody>
      </p:sp>
      <p:sp>
        <p:nvSpPr>
          <p:cNvPr id="9" name="Rectangle 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41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4A78BE-9078-4C74-B3A9-73C7CCA4B66D}"/>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Area of Attack or Attack Vector</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57E44-0F0A-466B-B539-9BD2D3B33C9B}"/>
              </a:ext>
            </a:extLst>
          </p:cNvPr>
          <p:cNvSpPr>
            <a:spLocks noGrp="1"/>
          </p:cNvSpPr>
          <p:nvPr>
            <p:ph idx="1"/>
          </p:nvPr>
        </p:nvSpPr>
        <p:spPr>
          <a:xfrm>
            <a:off x="1392667" y="2917117"/>
            <a:ext cx="9406666" cy="3526144"/>
          </a:xfrm>
        </p:spPr>
        <p:txBody>
          <a:bodyPr>
            <a:normAutofit/>
          </a:bodyPr>
          <a:lstStyle/>
          <a:p>
            <a:pPr marL="0" indent="0">
              <a:buNone/>
            </a:pPr>
            <a:r>
              <a:rPr lang="en-US" sz="2400">
                <a:solidFill>
                  <a:schemeClr val="bg1"/>
                </a:solidFill>
              </a:rPr>
              <a:t>Area of attack shall be minimized by exposing only necessary ports to registered networks by employing strict firewalls or routing table rules and implicitly distrusting any networks not originally configured. Restricting exposure to trusted extranets only is of utmost importance from security point of view.</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475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4B88C7-7566-411E-8784-EDF6065C003F}"/>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Authentication &amp; Verification</a:t>
            </a:r>
          </a:p>
        </p:txBody>
      </p:sp>
      <p:cxnSp>
        <p:nvCxnSpPr>
          <p:cNvPr id="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B4066E-590C-4871-9D34-7DAA9722E0B1}"/>
              </a:ext>
            </a:extLst>
          </p:cNvPr>
          <p:cNvSpPr>
            <a:spLocks noGrp="1"/>
          </p:cNvSpPr>
          <p:nvPr>
            <p:ph idx="1"/>
          </p:nvPr>
        </p:nvSpPr>
        <p:spPr>
          <a:xfrm>
            <a:off x="1392667" y="2398957"/>
            <a:ext cx="9406666" cy="3526144"/>
          </a:xfrm>
        </p:spPr>
        <p:txBody>
          <a:bodyPr>
            <a:normAutofit/>
          </a:bodyPr>
          <a:lstStyle/>
          <a:p>
            <a:pPr marL="0" indent="0">
              <a:buNone/>
            </a:pPr>
            <a:r>
              <a:rPr lang="en-US" sz="2400">
                <a:solidFill>
                  <a:schemeClr val="bg1"/>
                </a:solidFill>
              </a:rPr>
              <a:t>Multiple authentication factors shall be employed. A combination of FIX tags – (SenderCompID, TargetCompID, </a:t>
            </a:r>
            <a:r>
              <a:rPr lang="en-US" sz="2400" err="1">
                <a:solidFill>
                  <a:schemeClr val="bg1"/>
                </a:solidFill>
              </a:rPr>
              <a:t>MiFid</a:t>
            </a:r>
            <a:r>
              <a:rPr lang="en-US" sz="2400">
                <a:solidFill>
                  <a:schemeClr val="bg1"/>
                </a:solidFill>
              </a:rPr>
              <a:t>, Account, Source IP/port), can act as a strong authentication factor when not employing FIXS.</a:t>
            </a:r>
          </a:p>
          <a:p>
            <a:pPr marL="0" indent="0">
              <a:buNone/>
            </a:pPr>
            <a:r>
              <a:rPr lang="en-US" sz="2400">
                <a:solidFill>
                  <a:schemeClr val="bg1"/>
                </a:solidFill>
              </a:rPr>
              <a:t>A FIX tag can easily be guessed and spoofed while a certificate is comparatively difficult to spoof and can help preventing MITM attacks. FIX secured with TLS can help verify the application. In case of FIXS (FIX-over-TLS), instead of using single TLS, mutual TLS with leaf certificate pinning shall be employed to ensure a better security layer for FIX connection.</a:t>
            </a:r>
          </a:p>
          <a:p>
            <a:pPr marL="0" indent="0">
              <a:buNone/>
            </a:pPr>
            <a:endParaRPr lang="en-IN" sz="2000">
              <a:solidFill>
                <a:schemeClr val="bg1"/>
              </a:solidFill>
            </a:endParaRPr>
          </a:p>
        </p:txBody>
      </p:sp>
      <p:sp>
        <p:nvSpPr>
          <p:cNvPr id="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35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CC9253-DBB3-4104-8554-0EA57D7399AA}"/>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Encryption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4F0A56-B3F2-4E46-ADF9-C6F38E626645}"/>
              </a:ext>
            </a:extLst>
          </p:cNvPr>
          <p:cNvSpPr>
            <a:spLocks noGrp="1"/>
          </p:cNvSpPr>
          <p:nvPr>
            <p:ph idx="1"/>
          </p:nvPr>
        </p:nvSpPr>
        <p:spPr>
          <a:xfrm>
            <a:off x="1392667" y="2661931"/>
            <a:ext cx="9406666" cy="3526144"/>
          </a:xfrm>
        </p:spPr>
        <p:txBody>
          <a:bodyPr>
            <a:normAutofit lnSpcReduction="10000"/>
          </a:bodyPr>
          <a:lstStyle/>
          <a:p>
            <a:pPr marL="0" indent="0">
              <a:buNone/>
            </a:pPr>
            <a:r>
              <a:rPr lang="en-US" sz="2400">
                <a:solidFill>
                  <a:schemeClr val="bg1"/>
                </a:solidFill>
              </a:rPr>
              <a:t>Most of the FIX traffic is clear text even though secured by a VPN or leased line perimeter which only provide protection of data over that network but not in the whole path. For the same reason, protocol encryption shall be leveraged most of the times. There are multiple FIX engines being released every now and then with TLS support and shall therefore be opted for. </a:t>
            </a:r>
          </a:p>
          <a:p>
            <a:pPr marL="0" indent="0">
              <a:buNone/>
            </a:pPr>
            <a:r>
              <a:rPr lang="en-US" sz="2400">
                <a:solidFill>
                  <a:schemeClr val="bg1"/>
                </a:solidFill>
              </a:rPr>
              <a:t>In case a TLS supporting FIX engine is not an option, tools such as </a:t>
            </a:r>
            <a:r>
              <a:rPr lang="en-US" sz="2400" err="1">
                <a:solidFill>
                  <a:schemeClr val="bg1"/>
                </a:solidFill>
              </a:rPr>
              <a:t>Stunnel</a:t>
            </a:r>
            <a:r>
              <a:rPr lang="en-US" sz="2400">
                <a:solidFill>
                  <a:schemeClr val="bg1"/>
                </a:solidFill>
              </a:rPr>
              <a:t> can be used to add TLS encryption for existing applications. One of the well-known brokers – Trading Technologies, released their FIX specs with </a:t>
            </a:r>
            <a:r>
              <a:rPr lang="en-US" sz="2400" err="1">
                <a:solidFill>
                  <a:schemeClr val="bg1"/>
                </a:solidFill>
              </a:rPr>
              <a:t>Stunnel</a:t>
            </a:r>
            <a:r>
              <a:rPr lang="en-US" sz="2400">
                <a:solidFill>
                  <a:schemeClr val="bg1"/>
                </a:solidFill>
              </a:rPr>
              <a:t> as a mandatory requirement further increasing the security perimeter.</a:t>
            </a: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7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80C630-7732-4F7C-AEF2-D65B410A667B}"/>
              </a:ext>
            </a:extLst>
          </p:cNvPr>
          <p:cNvSpPr>
            <a:spLocks noGrp="1"/>
          </p:cNvSpPr>
          <p:nvPr>
            <p:ph type="title"/>
          </p:nvPr>
        </p:nvSpPr>
        <p:spPr>
          <a:xfrm>
            <a:off x="838200" y="669925"/>
            <a:ext cx="5012184" cy="1325563"/>
          </a:xfrm>
        </p:spPr>
        <p:txBody>
          <a:bodyPr anchor="b">
            <a:normAutofit fontScale="90000"/>
          </a:bodyPr>
          <a:lstStyle/>
          <a:p>
            <a:pPr algn="r"/>
            <a:r>
              <a:rPr lang="en-US">
                <a:solidFill>
                  <a:schemeClr val="bg1"/>
                </a:solidFill>
              </a:rPr>
              <a:t>FIX - </a:t>
            </a:r>
            <a:r>
              <a:rPr lang="en-US" sz="5400" b="1">
                <a:solidFill>
                  <a:schemeClr val="bg1"/>
                </a:solidFill>
                <a:effectLst/>
                <a:latin typeface="Calibri" panose="020F0502020204030204" pitchFamily="34" charset="0"/>
                <a:ea typeface="Calibri" panose="020F0502020204030204" pitchFamily="34" charset="0"/>
                <a:cs typeface="Arial" panose="020B0604020202020204" pitchFamily="34" charset="0"/>
              </a:rPr>
              <a:t>F</a:t>
            </a:r>
            <a:r>
              <a:rPr lang="en-US" sz="4400">
                <a:solidFill>
                  <a:schemeClr val="bg1"/>
                </a:solidFill>
                <a:effectLst/>
                <a:latin typeface="Calibri" panose="020F0502020204030204" pitchFamily="34" charset="0"/>
                <a:ea typeface="Calibri" panose="020F0502020204030204" pitchFamily="34" charset="0"/>
                <a:cs typeface="Arial" panose="020B0604020202020204" pitchFamily="34" charset="0"/>
              </a:rPr>
              <a:t>inancial </a:t>
            </a:r>
            <a:r>
              <a:rPr lang="en-US" sz="5400" b="1">
                <a:solidFill>
                  <a:schemeClr val="bg1"/>
                </a:solidFill>
                <a:effectLst/>
                <a:latin typeface="Calibri" panose="020F0502020204030204" pitchFamily="34" charset="0"/>
                <a:ea typeface="Calibri" panose="020F0502020204030204" pitchFamily="34" charset="0"/>
                <a:cs typeface="Arial" panose="020B0604020202020204" pitchFamily="34" charset="0"/>
              </a:rPr>
              <a:t>I</a:t>
            </a:r>
            <a:r>
              <a:rPr lang="en-US" sz="4400">
                <a:solidFill>
                  <a:schemeClr val="bg1"/>
                </a:solidFill>
                <a:effectLst/>
                <a:latin typeface="Calibri" panose="020F0502020204030204" pitchFamily="34" charset="0"/>
                <a:ea typeface="Calibri" panose="020F0502020204030204" pitchFamily="34" charset="0"/>
                <a:cs typeface="Arial" panose="020B0604020202020204" pitchFamily="34" charset="0"/>
              </a:rPr>
              <a:t>nformation e</a:t>
            </a:r>
            <a:r>
              <a:rPr lang="en-US" sz="5400" b="1">
                <a:solidFill>
                  <a:schemeClr val="bg1"/>
                </a:solidFill>
                <a:effectLst/>
                <a:latin typeface="Calibri" panose="020F0502020204030204" pitchFamily="34" charset="0"/>
                <a:ea typeface="Calibri" panose="020F0502020204030204" pitchFamily="34" charset="0"/>
                <a:cs typeface="Arial" panose="020B0604020202020204" pitchFamily="34" charset="0"/>
              </a:rPr>
              <a:t>X</a:t>
            </a:r>
            <a:r>
              <a:rPr lang="en-US" sz="4400">
                <a:solidFill>
                  <a:schemeClr val="bg1"/>
                </a:solidFill>
                <a:effectLst/>
                <a:latin typeface="Calibri" panose="020F0502020204030204" pitchFamily="34" charset="0"/>
                <a:ea typeface="Calibri" panose="020F0502020204030204" pitchFamily="34" charset="0"/>
                <a:cs typeface="Arial" panose="020B0604020202020204" pitchFamily="34" charset="0"/>
              </a:rPr>
              <a:t>change</a:t>
            </a:r>
            <a:r>
              <a:rPr lang="en-US">
                <a:solidFill>
                  <a:schemeClr val="bg1"/>
                </a:solidFill>
              </a:rPr>
              <a:t> </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9C50A6-C023-4BA6-AB08-AE61E6D9E7B5}"/>
              </a:ext>
            </a:extLst>
          </p:cNvPr>
          <p:cNvSpPr>
            <a:spLocks noGrp="1"/>
          </p:cNvSpPr>
          <p:nvPr>
            <p:ph idx="1"/>
          </p:nvPr>
        </p:nvSpPr>
        <p:spPr>
          <a:xfrm>
            <a:off x="838200" y="2219421"/>
            <a:ext cx="10535173" cy="4313488"/>
          </a:xfrm>
        </p:spPr>
        <p:txBody>
          <a:bodyPr>
            <a:normAutofit fontScale="92500" lnSpcReduction="20000"/>
          </a:bodyPr>
          <a:lstStyle/>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In 1992, a group of institutions initiated an effort</a:t>
            </a:r>
            <a:r>
              <a:rPr lang="en-US" sz="240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to streamline their trading processes. Their belief that a standard for electronic communication of indications, orders &amp; executions could increase efficiency and benefit the whole financial industry led to creation of an open message standard – FIX. </a:t>
            </a:r>
          </a:p>
          <a:p>
            <a:pPr marL="0" indent="0">
              <a:buNone/>
            </a:pPr>
            <a:b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It has become a common language for global financial markets since then.</a:t>
            </a:r>
          </a:p>
          <a:p>
            <a:pPr marL="0" indent="0">
              <a:buNone/>
            </a:pPr>
            <a:endParaRPr lang="en-US" sz="240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It works on Tag-Value pairs. Example, Tag 49 (SenderCompID) is meant to hold the unique sender identifier.</a:t>
            </a:r>
          </a:p>
          <a:p>
            <a:pPr marL="0" indent="0">
              <a:buNone/>
            </a:pPr>
            <a:r>
              <a:rPr lang="en-US" sz="2400">
                <a:solidFill>
                  <a:schemeClr val="bg1"/>
                </a:solidFill>
                <a:latin typeface="Calibri" panose="020F0502020204030204" pitchFamily="34" charset="0"/>
                <a:ea typeface="Calibri" panose="020F0502020204030204" pitchFamily="34" charset="0"/>
                <a:cs typeface="Arial" panose="020B0604020202020204" pitchFamily="34" charset="0"/>
              </a:rPr>
              <a:t>A basic FIX msg :</a:t>
            </a:r>
          </a:p>
          <a:p>
            <a:pPr marL="0" indent="0">
              <a:buNone/>
            </a:pPr>
            <a:r>
              <a:rPr lang="en-US" sz="2400">
                <a:solidFill>
                  <a:schemeClr val="bg1"/>
                </a:solidFill>
                <a:latin typeface="Calibri" panose="020F0502020204030204" pitchFamily="34" charset="0"/>
                <a:ea typeface="Calibri" panose="020F0502020204030204" pitchFamily="34" charset="0"/>
                <a:cs typeface="Arial" panose="020B0604020202020204" pitchFamily="34" charset="0"/>
              </a:rPr>
              <a:t>8=FIX.4.49=14835=D34=108049=TESTBUY152=20180920-18:14:19.50856=TESTSELL111=63673064027889863415=USD21=238=700040=154=155=MSFT60=20180920-18:14:19.49210=092</a:t>
            </a:r>
            <a:br>
              <a:rPr lang="en-US" sz="2400">
                <a:solidFill>
                  <a:schemeClr val="bg1"/>
                </a:solidFill>
                <a:latin typeface="Calibri" panose="020F0502020204030204" pitchFamily="34" charset="0"/>
                <a:ea typeface="Calibri" panose="020F0502020204030204" pitchFamily="34" charset="0"/>
                <a:cs typeface="Arial" panose="020B0604020202020204" pitchFamily="34" charset="0"/>
              </a:rPr>
            </a:br>
            <a:endPar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49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CA3BCE-2972-45A3-9D95-F7F0964A5AF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Data Integrity</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5D5EA2-15CB-4565-AF4D-07D4D36E59DA}"/>
              </a:ext>
            </a:extLst>
          </p:cNvPr>
          <p:cNvSpPr>
            <a:spLocks noGrp="1"/>
          </p:cNvSpPr>
          <p:nvPr>
            <p:ph idx="1"/>
          </p:nvPr>
        </p:nvSpPr>
        <p:spPr>
          <a:xfrm>
            <a:off x="1504427" y="2845997"/>
            <a:ext cx="9406666" cy="3526144"/>
          </a:xfrm>
        </p:spPr>
        <p:txBody>
          <a:bodyPr>
            <a:normAutofit/>
          </a:bodyPr>
          <a:lstStyle/>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All network hops and points of entry shall be monitored to ensure data integrity. Loosing a component to an attacker is potentially equivalent to entire environment becoming a target. It is important to recognize when a system is under attack. Intrusion detection systems shall be deployed and constantly monitored to ensure recognition of an attack at an early stage. A compromised system might still have a chance of making out alive, given the status of system is known. Proactive monitoring can help avoid critical system breakdowns.</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911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C39FC76-87BF-44FE-B012-4211233A6089}"/>
              </a:ext>
            </a:extLst>
          </p:cNvPr>
          <p:cNvSpPr>
            <a:spLocks noGrp="1"/>
          </p:cNvSpPr>
          <p:nvPr>
            <p:ph type="title"/>
          </p:nvPr>
        </p:nvSpPr>
        <p:spPr>
          <a:xfrm>
            <a:off x="838200" y="669925"/>
            <a:ext cx="4508946" cy="1325563"/>
          </a:xfrm>
        </p:spPr>
        <p:txBody>
          <a:bodyPr anchor="b">
            <a:normAutofit/>
          </a:bodyPr>
          <a:lstStyle/>
          <a:p>
            <a:pPr algn="r"/>
            <a:r>
              <a:rPr lang="en-US" sz="4100">
                <a:solidFill>
                  <a:schemeClr val="bg1"/>
                </a:solidFill>
              </a:rPr>
              <a:t>Layered Architecture for FIX</a:t>
            </a:r>
            <a:endParaRPr lang="en-IN" sz="41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37D190-8479-4547-A9CF-10398E2A4F97}"/>
              </a:ext>
            </a:extLst>
          </p:cNvPr>
          <p:cNvSpPr>
            <a:spLocks noGrp="1"/>
          </p:cNvSpPr>
          <p:nvPr>
            <p:ph idx="1"/>
          </p:nvPr>
        </p:nvSpPr>
        <p:spPr>
          <a:xfrm>
            <a:off x="1392667" y="2661931"/>
            <a:ext cx="9406666" cy="3526144"/>
          </a:xfrm>
        </p:spPr>
        <p:txBody>
          <a:bodyPr>
            <a:normAutofit/>
          </a:bodyPr>
          <a:lstStyle/>
          <a:p>
            <a:pPr marL="0" indent="0">
              <a:buNone/>
            </a:pPr>
            <a:r>
              <a:rPr lang="en-US" sz="2400">
                <a:solidFill>
                  <a:schemeClr val="bg1"/>
                </a:solidFill>
              </a:rPr>
              <a:t>Instead of having direct connections between client and server, secured FIX-engines shall act as middleman to read the counterparty FIX messages and send them to the main trading engine/environment. This would ensure that no malicious data coming from the direct connections enters the main infrastructure without being filtered or verified by FIX engine.</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32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A2A7B40-9DBF-4C2A-9C47-E77758CA03B6}"/>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Incident</a:t>
            </a:r>
            <a:br>
              <a:rPr lang="en-IN">
                <a:solidFill>
                  <a:schemeClr val="bg1"/>
                </a:solidFill>
              </a:rPr>
            </a:br>
            <a:r>
              <a:rPr lang="en-IN">
                <a:solidFill>
                  <a:schemeClr val="bg1"/>
                </a:solidFill>
              </a:rPr>
              <a:t> Response Plan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5CBE35-E5E4-4E71-B5A5-CF3675F17997}"/>
              </a:ext>
            </a:extLst>
          </p:cNvPr>
          <p:cNvSpPr>
            <a:spLocks noGrp="1"/>
          </p:cNvSpPr>
          <p:nvPr>
            <p:ph idx="1"/>
          </p:nvPr>
        </p:nvSpPr>
        <p:spPr>
          <a:xfrm>
            <a:off x="1392667" y="2947597"/>
            <a:ext cx="9406666" cy="3526144"/>
          </a:xfrm>
        </p:spPr>
        <p:txBody>
          <a:bodyPr>
            <a:normAutofit/>
          </a:bodyPr>
          <a:lstStyle/>
          <a:p>
            <a:pPr marL="0" indent="0">
              <a:buNone/>
            </a:pPr>
            <a:r>
              <a:rPr lang="en-US" sz="2400">
                <a:solidFill>
                  <a:schemeClr val="bg1"/>
                </a:solidFill>
              </a:rPr>
              <a:t>Disaster recovery mechanisms shall be planned beforehand and employed when required. While mitigating a risk is crucial, ensuring that recovery mechanism is also thought of will help recover faster and reduce overall impact.</a:t>
            </a:r>
            <a:endParaRPr lang="en-IN" sz="2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47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80C1D74A-10E9-416A-A041-581166134F12}"/>
              </a:ext>
            </a:extLst>
          </p:cNvPr>
          <p:cNvSpPr>
            <a:spLocks noGrp="1"/>
          </p:cNvSpPr>
          <p:nvPr>
            <p:ph type="title"/>
          </p:nvPr>
        </p:nvSpPr>
        <p:spPr>
          <a:xfrm>
            <a:off x="1760183" y="112204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Thank You !</a:t>
            </a:r>
          </a:p>
        </p:txBody>
      </p:sp>
      <p:cxnSp>
        <p:nvCxnSpPr>
          <p:cNvPr id="20" name="Straight Connector 1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254458-C24C-4EE4-9324-80B93D82F6E6}"/>
              </a:ext>
            </a:extLst>
          </p:cNvPr>
          <p:cNvPicPr>
            <a:picLocks noChangeAspect="1"/>
          </p:cNvPicPr>
          <p:nvPr/>
        </p:nvPicPr>
        <p:blipFill rotWithShape="1">
          <a:blip r:embed="rId2"/>
          <a:srcRect r="8444" b="-1"/>
          <a:stretch/>
        </p:blipFill>
        <p:spPr>
          <a:xfrm>
            <a:off x="-3048" y="10"/>
            <a:ext cx="12191999" cy="6857990"/>
          </a:xfrm>
          <a:prstGeom prst="rect">
            <a:avLst/>
          </a:prstGeom>
        </p:spPr>
      </p:pic>
      <p:sp>
        <p:nvSpPr>
          <p:cNvPr id="15"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2E824-D396-40FE-A071-E16C827481B5}"/>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FIX Message</a:t>
            </a:r>
          </a:p>
        </p:txBody>
      </p:sp>
    </p:spTree>
    <p:extLst>
      <p:ext uri="{BB962C8B-B14F-4D97-AF65-F5344CB8AC3E}">
        <p14:creationId xmlns:p14="http://schemas.microsoft.com/office/powerpoint/2010/main" val="271139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80C630-7732-4F7C-AEF2-D65B410A667B}"/>
              </a:ext>
            </a:extLst>
          </p:cNvPr>
          <p:cNvSpPr>
            <a:spLocks noGrp="1"/>
          </p:cNvSpPr>
          <p:nvPr>
            <p:ph type="title"/>
          </p:nvPr>
        </p:nvSpPr>
        <p:spPr>
          <a:xfrm>
            <a:off x="334962" y="652152"/>
            <a:ext cx="5012184" cy="1325563"/>
          </a:xfrm>
        </p:spPr>
        <p:txBody>
          <a:bodyPr anchor="b">
            <a:normAutofit/>
          </a:bodyPr>
          <a:lstStyle/>
          <a:p>
            <a:pPr algn="r"/>
            <a:r>
              <a:rPr lang="en-US">
                <a:solidFill>
                  <a:schemeClr val="bg1"/>
                </a:solidFill>
              </a:rPr>
              <a:t>FIX Enabled Architecture </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3">
            <a:extLst>
              <a:ext uri="{FF2B5EF4-FFF2-40B4-BE49-F238E27FC236}">
                <a16:creationId xmlns:a16="http://schemas.microsoft.com/office/drawing/2014/main" id="{ADCBC7FE-D58D-42EB-91AE-44D6507C9B34}"/>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8716" b="7711"/>
          <a:stretch/>
        </p:blipFill>
        <p:spPr bwMode="auto">
          <a:xfrm>
            <a:off x="1802166" y="2215984"/>
            <a:ext cx="8314825" cy="433717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463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312E824-D396-40FE-A071-E16C827481B5}"/>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Benefits of FIX</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1BB0E-3E07-4C15-B7E6-A54397662468}"/>
              </a:ext>
            </a:extLst>
          </p:cNvPr>
          <p:cNvSpPr>
            <a:spLocks noGrp="1"/>
          </p:cNvSpPr>
          <p:nvPr>
            <p:ph idx="1"/>
          </p:nvPr>
        </p:nvSpPr>
        <p:spPr>
          <a:xfrm>
            <a:off x="863973" y="2476826"/>
            <a:ext cx="10464053" cy="4265981"/>
          </a:xfrm>
        </p:spPr>
        <p:txBody>
          <a:bodyPr>
            <a:normAutofit/>
          </a:bodyPr>
          <a:lstStyle/>
          <a:p>
            <a:pPr marL="0" indent="0">
              <a:buNone/>
            </a:pPr>
            <a:r>
              <a:rPr lang="en-US" sz="2400" b="1">
                <a:solidFill>
                  <a:schemeClr val="bg1"/>
                </a:solidFill>
                <a:effectLst/>
                <a:latin typeface="Calibri" panose="020F0502020204030204" pitchFamily="34" charset="0"/>
                <a:ea typeface="Calibri" panose="020F0502020204030204" pitchFamily="34" charset="0"/>
                <a:cs typeface="Arial" panose="020B0604020202020204" pitchFamily="34" charset="0"/>
              </a:rPr>
              <a:t>FIX provided institutions, brokers, and other market participants </a:t>
            </a: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a way out from clutter of unnecessary phone calls and scraps of paper.</a:t>
            </a:r>
          </a:p>
          <a:p>
            <a:pPr marL="0" indent="0">
              <a:buNone/>
            </a:pPr>
            <a:r>
              <a:rPr lang="en-US" sz="2400" b="1">
                <a:solidFill>
                  <a:schemeClr val="bg1"/>
                </a:solidFill>
                <a:effectLst/>
                <a:latin typeface="Calibri" panose="020F0502020204030204" pitchFamily="34" charset="0"/>
                <a:ea typeface="Calibri" panose="020F0502020204030204" pitchFamily="34" charset="0"/>
                <a:cs typeface="Arial" panose="020B0604020202020204" pitchFamily="34" charset="0"/>
              </a:rPr>
              <a:t>From technologist’s perspective</a:t>
            </a:r>
            <a:r>
              <a:rPr lang="en-US" sz="2400" b="1">
                <a:solidFill>
                  <a:schemeClr val="bg1"/>
                </a:solidFill>
                <a:latin typeface="Calibri" panose="020F0502020204030204" pitchFamily="34" charset="0"/>
                <a:ea typeface="Calibri" panose="020F0502020204030204" pitchFamily="34" charset="0"/>
                <a:cs typeface="Arial" panose="020B0604020202020204" pitchFamily="34" charset="0"/>
              </a:rPr>
              <a:t> –  </a:t>
            </a: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an open standard benefiting both development and production efforts for financial industry.</a:t>
            </a:r>
          </a:p>
          <a:p>
            <a:pPr marL="0" indent="0">
              <a:buNone/>
            </a:pPr>
            <a:r>
              <a:rPr lang="en-US" sz="2400" b="1">
                <a:solidFill>
                  <a:schemeClr val="bg1"/>
                </a:solidFill>
                <a:effectLst/>
                <a:latin typeface="Calibri" panose="020F0502020204030204" pitchFamily="34" charset="0"/>
                <a:ea typeface="Calibri" panose="020F0502020204030204" pitchFamily="34" charset="0"/>
                <a:cs typeface="Arial" panose="020B0604020202020204" pitchFamily="34" charset="0"/>
              </a:rPr>
              <a:t>As for vendors</a:t>
            </a:r>
            <a:r>
              <a:rPr lang="en-US" sz="2400" b="1">
                <a:solidFill>
                  <a:schemeClr val="bg1"/>
                </a:solidFill>
                <a:latin typeface="Calibri" panose="020F0502020204030204" pitchFamily="34" charset="0"/>
                <a:ea typeface="Calibri" panose="020F0502020204030204" pitchFamily="34" charset="0"/>
                <a:cs typeface="Arial" panose="020B0604020202020204" pitchFamily="34" charset="0"/>
              </a:rPr>
              <a:t> – </a:t>
            </a: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remained vendor neutral while encouraging its use and has used openness as a key to success. </a:t>
            </a:r>
          </a:p>
          <a:p>
            <a:pPr marL="0" indent="0">
              <a:buNone/>
            </a:pPr>
            <a:r>
              <a:rPr lang="en-US" sz="2400">
                <a:solidFill>
                  <a:schemeClr val="bg1"/>
                </a:solidFill>
                <a:effectLst/>
                <a:latin typeface="Calibri" panose="020F0502020204030204" pitchFamily="34" charset="0"/>
                <a:ea typeface="Calibri" panose="020F0502020204030204" pitchFamily="34" charset="0"/>
                <a:cs typeface="Arial" panose="020B0604020202020204" pitchFamily="34" charset="0"/>
              </a:rPr>
              <a:t>No over standardization and no demand for a specific carrier or protocol, left the technical decisions in hands of individual firms and thereby offered flexibility.</a:t>
            </a:r>
            <a:endParaRPr lang="en-IN" sz="2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11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AE2320-5589-4A87-A802-A2BAE61C15C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FIXS – FIX-Over-TLS</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ADD4F8-1A94-4B83-A0C7-874C662C32EC}"/>
              </a:ext>
            </a:extLst>
          </p:cNvPr>
          <p:cNvSpPr>
            <a:spLocks noGrp="1"/>
          </p:cNvSpPr>
          <p:nvPr>
            <p:ph idx="1"/>
          </p:nvPr>
        </p:nvSpPr>
        <p:spPr>
          <a:xfrm>
            <a:off x="1392667" y="2398956"/>
            <a:ext cx="10263714" cy="4170511"/>
          </a:xfrm>
        </p:spPr>
        <p:txBody>
          <a:bodyPr>
            <a:normAutofit/>
          </a:bodyPr>
          <a:lstStyle/>
          <a:p>
            <a:pPr marL="0" indent="0">
              <a:buNone/>
            </a:pPr>
            <a:endParaRPr lang="en-US" sz="1800">
              <a:solidFill>
                <a:schemeClr val="bg1"/>
              </a:solidFill>
            </a:endParaRPr>
          </a:p>
          <a:p>
            <a:pPr marL="0" indent="0">
              <a:buNone/>
            </a:pPr>
            <a:r>
              <a:rPr lang="en-US" sz="2000">
                <a:solidFill>
                  <a:schemeClr val="bg1"/>
                </a:solidFill>
              </a:rPr>
              <a:t>FIX Community has released multiple variations of the protocol over the last decade where the major focus has been FIX &amp; FIXS. FIXS – FIX over TLS, was an initiative to add cybersecurity to FIX.</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28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FE5BD2-5B70-48B9-A964-3D937BD8538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 Motivation to Exploit FIX</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32A9C8-15C3-47FB-A6E0-2DC098C91CEC}"/>
              </a:ext>
            </a:extLst>
          </p:cNvPr>
          <p:cNvSpPr>
            <a:spLocks noGrp="1"/>
          </p:cNvSpPr>
          <p:nvPr>
            <p:ph idx="1"/>
          </p:nvPr>
        </p:nvSpPr>
        <p:spPr>
          <a:xfrm>
            <a:off x="321075" y="2499305"/>
            <a:ext cx="11549849" cy="4243502"/>
          </a:xfrm>
        </p:spPr>
        <p:txBody>
          <a:bodyPr>
            <a:normAutofit fontScale="62500" lnSpcReduction="20000"/>
          </a:bodyPr>
          <a:lstStyle/>
          <a:p>
            <a:pPr marL="0" indent="0">
              <a:buNone/>
            </a:pP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While FIX brings multiple benefits, its open interface leaves it prone to threats due to multiple vulnerable points. </a:t>
            </a:r>
          </a:p>
          <a:p>
            <a:pPr marL="0" indent="0">
              <a:buNone/>
            </a:pP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To offer flexibility, FIX left choice of security measures open to community. Working in financial sector, especially on FIX based architectures, a lot of instances triggered a curiosity to read and explore the security loopholes, possible backdoors and point of entries for cyberattacks. </a:t>
            </a:r>
          </a:p>
          <a:p>
            <a:pPr marL="0" indent="0">
              <a:buNone/>
            </a:pPr>
            <a:endPar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The last paper that focused on FIX’s security issues was published in 2012 i.e., way before the release of TLS 1.3 and FIXS (an initiative towards cybersecurity from FIX community). </a:t>
            </a:r>
          </a:p>
          <a:p>
            <a:pPr marL="0" indent="0">
              <a:buNone/>
            </a:pP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Goal of the research </a:t>
            </a:r>
            <a:r>
              <a:rPr lang="en-US" sz="3600">
                <a:solidFill>
                  <a:schemeClr val="bg1"/>
                </a:solidFill>
                <a:latin typeface="Calibri" panose="020F0502020204030204" pitchFamily="34" charset="0"/>
                <a:ea typeface="Calibri" panose="020F0502020204030204" pitchFamily="34" charset="0"/>
                <a:cs typeface="Arial" panose="020B0604020202020204" pitchFamily="34" charset="0"/>
              </a:rPr>
              <a:t>was</a:t>
            </a: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 to highlight vulnerabilities, possible mitigation techniques and security mechanisms that shall be employed to improve the layers of security for a FIX based architecture.</a:t>
            </a:r>
          </a:p>
          <a:p>
            <a:pPr marL="0" indent="0">
              <a:buNone/>
            </a:pP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While primary objective </a:t>
            </a:r>
            <a:r>
              <a:rPr lang="en-US" sz="3600">
                <a:solidFill>
                  <a:schemeClr val="bg1"/>
                </a:solidFill>
                <a:latin typeface="Calibri" panose="020F0502020204030204" pitchFamily="34" charset="0"/>
                <a:ea typeface="Calibri" panose="020F0502020204030204" pitchFamily="34" charset="0"/>
                <a:cs typeface="Arial" panose="020B0604020202020204" pitchFamily="34" charset="0"/>
              </a:rPr>
              <a:t>was</a:t>
            </a:r>
            <a:r>
              <a:rPr lang="en-US" sz="3600">
                <a:solidFill>
                  <a:schemeClr val="bg1"/>
                </a:solidFill>
                <a:effectLst/>
                <a:latin typeface="Calibri" panose="020F0502020204030204" pitchFamily="34" charset="0"/>
                <a:ea typeface="Calibri" panose="020F0502020204030204" pitchFamily="34" charset="0"/>
                <a:cs typeface="Arial" panose="020B0604020202020204" pitchFamily="34" charset="0"/>
              </a:rPr>
              <a:t> to list and summarize the vulnerabilities that might be an active entry point for attackers, we do not elaborate the methodology for an attack to be performed. </a:t>
            </a:r>
          </a:p>
          <a:p>
            <a:pPr marL="0" indent="0">
              <a:buNone/>
            </a:pPr>
            <a:br>
              <a:rPr lang="en-US" sz="130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IN" sz="13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4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5B07C0FB-2A9C-4DE7-94C2-FC51F664B5D0}"/>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EXPLOITING FIX</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34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44FFB68E5EB64A91D2EF99F8DCFCA4" ma:contentTypeVersion="11" ma:contentTypeDescription="Create a new document." ma:contentTypeScope="" ma:versionID="34df7bbc7537c72c0242ef349c844254">
  <xsd:schema xmlns:xsd="http://www.w3.org/2001/XMLSchema" xmlns:xs="http://www.w3.org/2001/XMLSchema" xmlns:p="http://schemas.microsoft.com/office/2006/metadata/properties" xmlns:ns3="fd63d6e5-fb22-4939-8c5c-cff707cff420" xmlns:ns4="785584b0-14a9-499e-a7a0-66e58b10d7b2" targetNamespace="http://schemas.microsoft.com/office/2006/metadata/properties" ma:root="true" ma:fieldsID="3e1224ff0f09bbea408d3efafa9afa96" ns3:_="" ns4:_="">
    <xsd:import namespace="fd63d6e5-fb22-4939-8c5c-cff707cff420"/>
    <xsd:import namespace="785584b0-14a9-499e-a7a0-66e58b10d7b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3d6e5-fb22-4939-8c5c-cff707cff4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5584b0-14a9-499e-a7a0-66e58b10d7b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199CE8-28AB-48FD-8DC9-FCD0283A3047}">
  <ds:schemaRefs>
    <ds:schemaRef ds:uri="http://schemas.microsoft.com/sharepoint/v3/contenttype/forms"/>
  </ds:schemaRefs>
</ds:datastoreItem>
</file>

<file path=customXml/itemProps2.xml><?xml version="1.0" encoding="utf-8"?>
<ds:datastoreItem xmlns:ds="http://schemas.openxmlformats.org/officeDocument/2006/customXml" ds:itemID="{92218803-4AF8-4998-8E26-3086161EFE8B}">
  <ds:schemaRefs>
    <ds:schemaRef ds:uri="785584b0-14a9-499e-a7a0-66e58b10d7b2"/>
    <ds:schemaRef ds:uri="fd63d6e5-fb22-4939-8c5c-cff707cff4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2798665-FEF6-439C-A337-56856AD759F8}">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elements/1.1/"/>
    <ds:schemaRef ds:uri="http://www.w3.org/XML/1998/namespace"/>
    <ds:schemaRef ds:uri="http://purl.org/dc/terms/"/>
    <ds:schemaRef ds:uri="785584b0-14a9-499e-a7a0-66e58b10d7b2"/>
    <ds:schemaRef ds:uri="fd63d6e5-fb22-4939-8c5c-cff707cff42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2389</Words>
  <Application>Microsoft Office PowerPoint</Application>
  <PresentationFormat>Widescreen</PresentationFormat>
  <Paragraphs>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FIX Protocol – Exploitation &amp; Mitigation  Instructor – Dr. Dima Alhadidi  Team –  - Srishti Jain (110026562) - Siddharth Paliwal (110036256)</vt:lpstr>
      <vt:lpstr>INTRODUCTION</vt:lpstr>
      <vt:lpstr>FIX - Financial Information eXchange </vt:lpstr>
      <vt:lpstr>FIX Message</vt:lpstr>
      <vt:lpstr>FIX Enabled Architecture </vt:lpstr>
      <vt:lpstr>Benefits of FIX</vt:lpstr>
      <vt:lpstr>FIXS – FIX-Over-TLS</vt:lpstr>
      <vt:lpstr> Motivation to Exploit FIX</vt:lpstr>
      <vt:lpstr>EXPLOITING FIX</vt:lpstr>
      <vt:lpstr>AUTHENTICATION</vt:lpstr>
      <vt:lpstr>Connectivity via Leased Line</vt:lpstr>
      <vt:lpstr>Session Resumption</vt:lpstr>
      <vt:lpstr>Session Ticket Resumption (FIXS)</vt:lpstr>
      <vt:lpstr>Using FIXS with older TLS versions </vt:lpstr>
      <vt:lpstr>Using FIX  without TLS </vt:lpstr>
      <vt:lpstr>PowerPoint Presentation</vt:lpstr>
      <vt:lpstr>PowerPoint Presentation</vt:lpstr>
      <vt:lpstr>Using FIXS with Simple TLS</vt:lpstr>
      <vt:lpstr>Firewalking</vt:lpstr>
      <vt:lpstr>Firewalk Tool on Kali Linux</vt:lpstr>
      <vt:lpstr>MITIGATION TECHNIQUES</vt:lpstr>
      <vt:lpstr>Vulnerability Specific techniques</vt:lpstr>
      <vt:lpstr>Session Ticket Resumption</vt:lpstr>
      <vt:lpstr>Firewalking</vt:lpstr>
      <vt:lpstr>TLS specific vulnerabilities</vt:lpstr>
      <vt:lpstr>Security Perimeter Factors</vt:lpstr>
      <vt:lpstr>Area of Attack or Attack Vector</vt:lpstr>
      <vt:lpstr>Authentication &amp; Verification</vt:lpstr>
      <vt:lpstr>Encryption</vt:lpstr>
      <vt:lpstr>Data Integrity</vt:lpstr>
      <vt:lpstr>Layered Architecture for FIX</vt:lpstr>
      <vt:lpstr>Incident  Response Plan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 Protocol – Exploitation &amp; Mitigation</dc:title>
  <dc:creator>Srishti Jain</dc:creator>
  <cp:lastModifiedBy>Srishti Jain</cp:lastModifiedBy>
  <cp:revision>2</cp:revision>
  <dcterms:created xsi:type="dcterms:W3CDTF">2021-04-01T09:08:32Z</dcterms:created>
  <dcterms:modified xsi:type="dcterms:W3CDTF">2021-09-11T03:32:16Z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0x0101005A44FFB68E5EB64A91D2EF99F8DCFCA4</vt:lpwstr>
  </property>
</Properties>
</file>