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Montserrat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567501-9007-443A-8140-2C9504905C7C}">
  <a:tblStyle styleId="{BA567501-9007-443A-8140-2C9504905C7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ontserratLight-bold.fntdata"/><Relationship Id="rId10" Type="http://schemas.openxmlformats.org/officeDocument/2006/relationships/slide" Target="slides/slide5.xml"/><Relationship Id="rId21" Type="http://schemas.openxmlformats.org/officeDocument/2006/relationships/font" Target="fonts/MontserratLight-regular.fntdata"/><Relationship Id="rId13" Type="http://schemas.openxmlformats.org/officeDocument/2006/relationships/slide" Target="slides/slide8.xml"/><Relationship Id="rId24" Type="http://schemas.openxmlformats.org/officeDocument/2006/relationships/font" Target="fonts/MontserratLight-boldItalic.fntdata"/><Relationship Id="rId12" Type="http://schemas.openxmlformats.org/officeDocument/2006/relationships/slide" Target="slides/slide7.xml"/><Relationship Id="rId23" Type="http://schemas.openxmlformats.org/officeDocument/2006/relationships/font" Target="fonts/Montserrat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78" name="Google Shape;17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1c217126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1c217126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261c217126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0" name="Google Shape;19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github.ecodesamsung.com/SRIB-PRISM/MSRIT_SQAE01MS_GUI_Automation" TargetMode="External"/><Relationship Id="rId5" Type="http://schemas.openxmlformats.org/officeDocument/2006/relationships/hyperlink" Target="https://drive.google.com/drive/folders/1b9tIDYbjXFyhtFVZKYoRBCNWdD4icpoM?usp=sharing" TargetMode="External"/><Relationship Id="rId6" Type="http://schemas.openxmlformats.org/officeDocument/2006/relationships/hyperlink" Target="mailto:prism.srib@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mailto:srevatsa@samsung.com" TargetMode="External"/><Relationship Id="rId11" Type="http://schemas.openxmlformats.org/officeDocument/2006/relationships/image" Target="../media/image11.png"/><Relationship Id="rId10"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hyperlink" Target="mailto:vanraj.vala@samsung.com" TargetMode="External"/><Relationship Id="rId6" Type="http://schemas.openxmlformats.org/officeDocument/2006/relationships/hyperlink" Target="https://lucene.apache.org/" TargetMode="External"/><Relationship Id="rId7" Type="http://schemas.openxmlformats.org/officeDocument/2006/relationships/hyperlink" Target="https://github.com/bbejeck/sql-for-lucene" TargetMode="External"/><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275625" y="3254600"/>
            <a:ext cx="11592000" cy="27531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Arial"/>
                <a:ea typeface="Arial"/>
                <a:cs typeface="Arial"/>
                <a:sym typeface="Arial"/>
              </a:rPr>
              <a:t>[Samsung PRISM] End Review Report</a:t>
            </a:r>
            <a:endParaRPr/>
          </a:p>
        </p:txBody>
      </p:sp>
      <p:sp>
        <p:nvSpPr>
          <p:cNvPr id="91" name="Google Shape;91;p1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3"/>
          <p:cNvSpPr/>
          <p:nvPr/>
        </p:nvSpPr>
        <p:spPr>
          <a:xfrm>
            <a:off x="472256" y="2854400"/>
            <a:ext cx="63816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Working Team Details [Name &amp; Email ID] :</a:t>
            </a:r>
            <a:endParaRPr/>
          </a:p>
        </p:txBody>
      </p:sp>
      <p:sp>
        <p:nvSpPr>
          <p:cNvPr id="93" name="Google Shape;93;p13"/>
          <p:cNvSpPr txBox="1"/>
          <p:nvPr/>
        </p:nvSpPr>
        <p:spPr>
          <a:xfrm>
            <a:off x="9784083" y="6197319"/>
            <a:ext cx="2032500" cy="708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Date: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rPr>
              <a:t>27 April</a:t>
            </a:r>
            <a:r>
              <a:rPr lang="en-IN" sz="2000">
                <a:solidFill>
                  <a:schemeClr val="dk1"/>
                </a:solidFill>
                <a:latin typeface="Arial"/>
                <a:ea typeface="Arial"/>
                <a:cs typeface="Arial"/>
                <a:sym typeface="Arial"/>
              </a:rPr>
              <a:t> 20</a:t>
            </a:r>
            <a:r>
              <a:rPr lang="en-IN" sz="2000">
                <a:solidFill>
                  <a:schemeClr val="dk1"/>
                </a:solidFill>
              </a:rPr>
              <a:t>22</a:t>
            </a:r>
            <a:endParaRPr sz="2000">
              <a:solidFill>
                <a:srgbClr val="7F7F7F"/>
              </a:solidFill>
              <a:latin typeface="Arial"/>
              <a:ea typeface="Arial"/>
              <a:cs typeface="Arial"/>
              <a:sym typeface="Arial"/>
            </a:endParaRPr>
          </a:p>
        </p:txBody>
      </p:sp>
      <p:pic>
        <p:nvPicPr>
          <p:cNvPr id="94" name="Google Shape;94;p13"/>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95" name="Google Shape;95;p13"/>
          <p:cNvSpPr txBox="1"/>
          <p:nvPr/>
        </p:nvSpPr>
        <p:spPr>
          <a:xfrm>
            <a:off x="1539886" y="1477699"/>
            <a:ext cx="9402300" cy="708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4000"/>
              <a:buFont typeface="Calibri"/>
              <a:buNone/>
            </a:pPr>
            <a:r>
              <a:rPr b="1" i="1" lang="en-IN" sz="4000">
                <a:solidFill>
                  <a:schemeClr val="dk1"/>
                </a:solidFill>
                <a:latin typeface="Calibri"/>
                <a:ea typeface="Calibri"/>
                <a:cs typeface="Calibri"/>
                <a:sym typeface="Calibri"/>
              </a:rPr>
              <a:t>GUI AUTOMATION</a:t>
            </a:r>
            <a:endParaRPr b="1" i="1" sz="4000">
              <a:solidFill>
                <a:schemeClr val="dk1"/>
              </a:solidFill>
              <a:latin typeface="Arial"/>
              <a:ea typeface="Arial"/>
              <a:cs typeface="Arial"/>
              <a:sym typeface="Arial"/>
            </a:endParaRPr>
          </a:p>
        </p:txBody>
      </p:sp>
      <p:sp>
        <p:nvSpPr>
          <p:cNvPr id="96" name="Google Shape;96;p13"/>
          <p:cNvSpPr/>
          <p:nvPr/>
        </p:nvSpPr>
        <p:spPr>
          <a:xfrm>
            <a:off x="381900" y="3393738"/>
            <a:ext cx="10683300" cy="2613900"/>
          </a:xfrm>
          <a:prstGeom prst="rect">
            <a:avLst/>
          </a:prstGeom>
          <a:noFill/>
          <a:ln cap="flat" cmpd="sng" w="9525">
            <a:solidFill>
              <a:srgbClr val="43434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E4094"/>
              </a:solidFil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a:t>
            </a:r>
            <a:endParaRPr sz="1800">
              <a:solidFill>
                <a:srgbClr val="0E4094"/>
              </a:solidFill>
              <a:latin typeface="Arial"/>
              <a:ea typeface="Arial"/>
              <a:cs typeface="Arial"/>
              <a:sym typeface="Arial"/>
            </a:endParaRPr>
          </a:p>
          <a:p>
            <a:pPr indent="0" lvl="0" marL="457200" marR="0" rtl="0" algn="l">
              <a:spcBef>
                <a:spcPts val="0"/>
              </a:spcBef>
              <a:spcAft>
                <a:spcPts val="0"/>
              </a:spcAft>
              <a:buNone/>
            </a:pPr>
            <a:r>
              <a:rPr lang="en-IN" sz="1800">
                <a:solidFill>
                  <a:srgbClr val="0E4094"/>
                </a:solidFill>
                <a:latin typeface="Calibri"/>
                <a:ea typeface="Calibri"/>
                <a:cs typeface="Calibri"/>
                <a:sym typeface="Calibri"/>
              </a:rPr>
              <a:t> </a:t>
            </a:r>
            <a:r>
              <a:rPr lang="en-IN" sz="1800">
                <a:solidFill>
                  <a:schemeClr val="dk1"/>
                </a:solidFill>
                <a:latin typeface="Calibri"/>
                <a:ea typeface="Calibri"/>
                <a:cs typeface="Calibri"/>
                <a:sym typeface="Calibri"/>
              </a:rPr>
              <a:t>RESHMA VERMA         ( reshmaverma@msrit.edu)</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n-IN" sz="1800">
                <a:solidFill>
                  <a:schemeClr val="dk1"/>
                </a:solidFill>
                <a:latin typeface="Calibri"/>
                <a:ea typeface="Calibri"/>
                <a:cs typeface="Calibri"/>
                <a:sym typeface="Calibri"/>
              </a:rPr>
              <a:t>SHARMILA SUTTUR     (sharmila.c@msrit.edu)</a:t>
            </a:r>
            <a:endParaRPr sz="1800">
              <a:solidFill>
                <a:srgbClr val="0E4094"/>
              </a:solidFill>
              <a:latin typeface="Calibri"/>
              <a:ea typeface="Calibri"/>
              <a:cs typeface="Calibri"/>
              <a:sym typeface="Calibri"/>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sz="1800">
              <a:solidFill>
                <a:schemeClr val="dk1"/>
              </a:solidFill>
              <a:latin typeface="Calibri"/>
              <a:ea typeface="Calibri"/>
              <a:cs typeface="Calibri"/>
              <a:sym typeface="Calibri"/>
            </a:endParaRPr>
          </a:p>
          <a:p>
            <a:pPr indent="-228600" lvl="1" marL="685800" marR="0" rtl="0" algn="l">
              <a:spcBef>
                <a:spcPts val="0"/>
              </a:spcBef>
              <a:spcAft>
                <a:spcPts val="0"/>
              </a:spcAft>
              <a:buClr>
                <a:srgbClr val="0E4094"/>
              </a:buClr>
              <a:buSzPts val="1400"/>
              <a:buFont typeface="Arial"/>
              <a:buAutoNum type="arabicPeriod"/>
            </a:pPr>
            <a:r>
              <a:rPr b="0" i="0" lang="en-IN" sz="1800" u="none" cap="none" strike="noStrike">
                <a:solidFill>
                  <a:srgbClr val="0E4094"/>
                </a:solidFill>
                <a:latin typeface="Calibri"/>
                <a:ea typeface="Calibri"/>
                <a:cs typeface="Calibri"/>
                <a:sym typeface="Calibri"/>
              </a:rPr>
              <a:t>ASHISH GURRAM    (ashishgurram123@gmail.com)</a:t>
            </a:r>
            <a:endParaRPr b="0" i="0" sz="1800" u="none" cap="none" strike="noStrike">
              <a:solidFill>
                <a:schemeClr val="dk1"/>
              </a:solidFill>
              <a:latin typeface="Calibri"/>
              <a:ea typeface="Calibri"/>
              <a:cs typeface="Calibri"/>
              <a:sym typeface="Calibri"/>
            </a:endParaRPr>
          </a:p>
          <a:p>
            <a:pPr indent="-228600" lvl="1" marL="685800" marR="0" rtl="0" algn="l">
              <a:spcBef>
                <a:spcPts val="0"/>
              </a:spcBef>
              <a:spcAft>
                <a:spcPts val="0"/>
              </a:spcAft>
              <a:buClr>
                <a:srgbClr val="0E4094"/>
              </a:buClr>
              <a:buSzPts val="1400"/>
              <a:buFont typeface="Arial"/>
              <a:buAutoNum type="arabicPeriod"/>
            </a:pPr>
            <a:r>
              <a:rPr b="0" i="0" lang="en-IN" sz="1800" u="none" cap="none" strike="noStrike">
                <a:solidFill>
                  <a:srgbClr val="0E4094"/>
                </a:solidFill>
                <a:latin typeface="Calibri"/>
                <a:ea typeface="Calibri"/>
                <a:cs typeface="Calibri"/>
                <a:sym typeface="Calibri"/>
              </a:rPr>
              <a:t>SRISHTI AGRAWAL  (shris</a:t>
            </a:r>
            <a:r>
              <a:rPr lang="en-IN" sz="1800">
                <a:solidFill>
                  <a:srgbClr val="0E4094"/>
                </a:solidFill>
                <a:latin typeface="Calibri"/>
                <a:ea typeface="Calibri"/>
                <a:cs typeface="Calibri"/>
                <a:sym typeface="Calibri"/>
              </a:rPr>
              <a:t>t</a:t>
            </a:r>
            <a:r>
              <a:rPr b="0" i="0" lang="en-IN" sz="1800" u="none" cap="none" strike="noStrike">
                <a:solidFill>
                  <a:srgbClr val="0E4094"/>
                </a:solidFill>
                <a:latin typeface="Calibri"/>
                <a:ea typeface="Calibri"/>
                <a:cs typeface="Calibri"/>
                <a:sym typeface="Calibri"/>
              </a:rPr>
              <a:t>iagra</a:t>
            </a:r>
            <a:r>
              <a:rPr lang="en-IN" sz="1800">
                <a:solidFill>
                  <a:srgbClr val="0E4094"/>
                </a:solidFill>
                <a:latin typeface="Calibri"/>
                <a:ea typeface="Calibri"/>
                <a:cs typeface="Calibri"/>
                <a:sym typeface="Calibri"/>
              </a:rPr>
              <a:t>wal60@gmail.com)</a:t>
            </a:r>
            <a:endParaRPr b="0" i="0" sz="1800" u="none" cap="none" strike="noStrike">
              <a:solidFill>
                <a:schemeClr val="dk1"/>
              </a:solidFill>
              <a:latin typeface="Calibri"/>
              <a:ea typeface="Calibri"/>
              <a:cs typeface="Calibri"/>
              <a:sym typeface="Calibri"/>
            </a:endParaRPr>
          </a:p>
          <a:p>
            <a:pPr indent="-228600" lvl="1" marL="685800" marR="0" rtl="0" algn="l">
              <a:spcBef>
                <a:spcPts val="0"/>
              </a:spcBef>
              <a:spcAft>
                <a:spcPts val="0"/>
              </a:spcAft>
              <a:buClr>
                <a:srgbClr val="0E4094"/>
              </a:buClr>
              <a:buSzPts val="1400"/>
              <a:buFont typeface="Arial"/>
              <a:buAutoNum type="arabicPeriod"/>
            </a:pPr>
            <a:r>
              <a:rPr b="0" i="0" lang="en-IN" sz="1800" u="none" cap="none" strike="noStrike">
                <a:solidFill>
                  <a:srgbClr val="0E4094"/>
                </a:solidFill>
                <a:latin typeface="Calibri"/>
                <a:ea typeface="Calibri"/>
                <a:cs typeface="Calibri"/>
                <a:sym typeface="Calibri"/>
              </a:rPr>
              <a:t>KUMAR SATYAM      (ks9430565@</a:t>
            </a:r>
            <a:r>
              <a:rPr lang="en-IN" sz="1800">
                <a:solidFill>
                  <a:srgbClr val="0E4094"/>
                </a:solidFill>
                <a:latin typeface="Calibri"/>
                <a:ea typeface="Calibri"/>
                <a:cs typeface="Calibri"/>
                <a:sym typeface="Calibri"/>
              </a:rPr>
              <a:t>gmail.com)</a:t>
            </a:r>
            <a:endParaRPr b="0" i="0" sz="1800" u="none" cap="none" strike="noStrike">
              <a:solidFill>
                <a:schemeClr val="dk1"/>
              </a:solidFill>
              <a:latin typeface="Calibri"/>
              <a:ea typeface="Calibri"/>
              <a:cs typeface="Calibri"/>
              <a:sym typeface="Calibri"/>
            </a:endParaRPr>
          </a:p>
          <a:p>
            <a:pPr indent="-228600" lvl="1" marL="685800" marR="0" rtl="0" algn="l">
              <a:spcBef>
                <a:spcPts val="0"/>
              </a:spcBef>
              <a:spcAft>
                <a:spcPts val="0"/>
              </a:spcAft>
              <a:buClr>
                <a:srgbClr val="0E4094"/>
              </a:buClr>
              <a:buSzPts val="1400"/>
              <a:buFont typeface="Arial"/>
              <a:buAutoNum type="arabicPeriod"/>
            </a:pPr>
            <a:r>
              <a:rPr b="0" i="0" lang="en-IN" sz="1800" u="none" cap="none" strike="noStrike">
                <a:solidFill>
                  <a:srgbClr val="0E4094"/>
                </a:solidFill>
                <a:latin typeface="Calibri"/>
                <a:ea typeface="Calibri"/>
                <a:cs typeface="Calibri"/>
                <a:sym typeface="Calibri"/>
              </a:rPr>
              <a:t>ANURAG  PALIWAL  </a:t>
            </a:r>
            <a:r>
              <a:rPr lang="en-IN" sz="1800">
                <a:solidFill>
                  <a:srgbClr val="0E4094"/>
                </a:solidFill>
                <a:latin typeface="Calibri"/>
                <a:ea typeface="Calibri"/>
                <a:cs typeface="Calibri"/>
                <a:sym typeface="Calibri"/>
              </a:rPr>
              <a:t>(anuragpaliwal369@gmail.com)</a:t>
            </a:r>
            <a:r>
              <a:rPr b="0" i="0" lang="en-IN" sz="1800" u="none" cap="none" strike="noStrike">
                <a:solidFill>
                  <a:srgbClr val="0E4094"/>
                </a:solidFill>
                <a:latin typeface="Calibri"/>
                <a:ea typeface="Calibri"/>
                <a:cs typeface="Calibri"/>
                <a:sym typeface="Calibri"/>
              </a:rPr>
              <a:t>                 </a:t>
            </a:r>
            <a:endParaRPr b="0" i="0" sz="1800" u="none" cap="none" strike="noStrike">
              <a:solidFill>
                <a:srgbClr val="0E409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22"/>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Work-let Closure Details</a:t>
            </a:r>
            <a:endParaRPr b="1" sz="3200">
              <a:solidFill>
                <a:schemeClr val="dk1"/>
              </a:solidFill>
              <a:latin typeface="Arial"/>
              <a:ea typeface="Arial"/>
              <a:cs typeface="Arial"/>
              <a:sym typeface="Arial"/>
            </a:endParaRPr>
          </a:p>
        </p:txBody>
      </p:sp>
      <p:sp>
        <p:nvSpPr>
          <p:cNvPr id="215" name="Google Shape;215;p22"/>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 name="Google Shape;216;p22"/>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17" name="Google Shape;217;p22"/>
          <p:cNvSpPr txBox="1"/>
          <p:nvPr/>
        </p:nvSpPr>
        <p:spPr>
          <a:xfrm>
            <a:off x="1" y="798941"/>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Code Upload details:</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18" name="Google Shape;218;p22"/>
          <p:cNvGraphicFramePr/>
          <p:nvPr/>
        </p:nvGraphicFramePr>
        <p:xfrm>
          <a:off x="690881" y="1477829"/>
          <a:ext cx="3000000" cy="3000000"/>
        </p:xfrm>
        <a:graphic>
          <a:graphicData uri="http://schemas.openxmlformats.org/drawingml/2006/table">
            <a:tbl>
              <a:tblPr bandRow="1" firstRow="1">
                <a:noFill/>
                <a:tableStyleId>{BA567501-9007-443A-8140-2C9504905C7C}</a:tableStyleId>
              </a:tblPr>
              <a:tblGrid>
                <a:gridCol w="5041900"/>
                <a:gridCol w="5041900"/>
              </a:tblGrid>
              <a:tr h="184875">
                <a:tc>
                  <a:txBody>
                    <a:bodyPr/>
                    <a:lstStyle/>
                    <a:p>
                      <a:pPr indent="0" lvl="0" marL="0" marR="0" rtl="0" algn="l">
                        <a:spcBef>
                          <a:spcPts val="0"/>
                        </a:spcBef>
                        <a:spcAft>
                          <a:spcPts val="0"/>
                        </a:spcAft>
                        <a:buNone/>
                      </a:pPr>
                      <a:r>
                        <a:rPr lang="en-IN" sz="1400" u="none" cap="none" strike="noStrike"/>
                        <a:t>Items</a:t>
                      </a:r>
                      <a:endParaRPr/>
                    </a:p>
                  </a:txBody>
                  <a:tcPr marT="45725" marB="45725" marR="91450" marL="91450"/>
                </a:tc>
                <a:tc>
                  <a:txBody>
                    <a:bodyPr/>
                    <a:lstStyle/>
                    <a:p>
                      <a:pPr indent="0" lvl="0" marL="0" marR="0" rtl="0" algn="l">
                        <a:spcBef>
                          <a:spcPts val="0"/>
                        </a:spcBef>
                        <a:spcAft>
                          <a:spcPts val="0"/>
                        </a:spcAft>
                        <a:buNone/>
                      </a:pPr>
                      <a:r>
                        <a:rPr lang="en-IN" sz="1400"/>
                        <a:t>Details</a:t>
                      </a:r>
                      <a:endParaRPr/>
                    </a:p>
                  </a:txBody>
                  <a:tcPr marT="45725" marB="45725" marR="91450" marL="91450"/>
                </a:tc>
              </a:tr>
              <a:tr h="455850">
                <a:tc>
                  <a:txBody>
                    <a:bodyPr/>
                    <a:lstStyle/>
                    <a:p>
                      <a:pPr indent="0" lvl="0" marL="0" marR="0" rtl="0" algn="l">
                        <a:spcBef>
                          <a:spcPts val="0"/>
                        </a:spcBef>
                        <a:spcAft>
                          <a:spcPts val="0"/>
                        </a:spcAft>
                        <a:buNone/>
                      </a:pPr>
                      <a:r>
                        <a:rPr lang="en-IN" sz="1400">
                          <a:solidFill>
                            <a:srgbClr val="0E4094"/>
                          </a:solidFill>
                        </a:rPr>
                        <a:t>KLOC (Number OF Lines of codes in 000’s)</a:t>
                      </a:r>
                      <a:r>
                        <a:rPr lang="en-IN" sz="1400">
                          <a:solidFill>
                            <a:srgbClr val="0E4094"/>
                          </a:solidFill>
                        </a:rPr>
                        <a:t> </a:t>
                      </a:r>
                      <a:r>
                        <a:rPr lang="en-IN" sz="1400">
                          <a:solidFill>
                            <a:srgbClr val="0E4094"/>
                          </a:solidFill>
                        </a:rPr>
                        <a:t>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18800">
                <a:tc>
                  <a:txBody>
                    <a:bodyPr/>
                    <a:lstStyle/>
                    <a:p>
                      <a:pPr indent="0" lvl="0" marL="0" marR="0" rtl="0" algn="l">
                        <a:spcBef>
                          <a:spcPts val="0"/>
                        </a:spcBef>
                        <a:spcAft>
                          <a:spcPts val="0"/>
                        </a:spcAft>
                        <a:buNone/>
                      </a:pPr>
                      <a:r>
                        <a:rPr lang="en-IN" sz="1400"/>
                        <a:t>Model and Algorithm details</a:t>
                      </a:r>
                      <a:endParaRPr/>
                    </a:p>
                  </a:txBody>
                  <a:tcPr marT="45725" marB="45725" marR="91450" marL="91450"/>
                </a:tc>
                <a:tc>
                  <a:txBody>
                    <a:bodyPr/>
                    <a:lstStyle/>
                    <a:p>
                      <a:pPr indent="0" lvl="0" marL="0" marR="0" rtl="0" algn="l">
                        <a:spcBef>
                          <a:spcPts val="0"/>
                        </a:spcBef>
                        <a:spcAft>
                          <a:spcPts val="0"/>
                        </a:spcAft>
                        <a:buNone/>
                      </a:pPr>
                      <a:r>
                        <a:rPr lang="en-IN"/>
                        <a:t>No particular model or algorithm  is used in this project.</a:t>
                      </a:r>
                      <a:endParaRPr sz="1400"/>
                    </a:p>
                  </a:txBody>
                  <a:tcPr marT="45725" marB="45725" marR="91450" marL="91450"/>
                </a:tc>
              </a:tr>
              <a:tr h="319100">
                <a:tc>
                  <a:txBody>
                    <a:bodyPr/>
                    <a:lstStyle/>
                    <a:p>
                      <a:pPr indent="0" lvl="0" marL="0" marR="0" rtl="0" algn="l">
                        <a:spcBef>
                          <a:spcPts val="0"/>
                        </a:spcBef>
                        <a:spcAft>
                          <a:spcPts val="0"/>
                        </a:spcAft>
                        <a:buNone/>
                      </a:pPr>
                      <a:r>
                        <a:rPr lang="en-IN" sz="1400"/>
                        <a:t>Is Mid review, end review report uploaded</a:t>
                      </a:r>
                      <a:r>
                        <a:rPr lang="en-IN" sz="1400"/>
                        <a:t> on Git ?</a:t>
                      </a:r>
                      <a:endParaRPr sz="1400"/>
                    </a:p>
                  </a:txBody>
                  <a:tcPr marT="45725" marB="45725" marR="91450" marL="91450"/>
                </a:tc>
                <a:tc>
                  <a:txBody>
                    <a:bodyPr/>
                    <a:lstStyle/>
                    <a:p>
                      <a:pPr indent="0" lvl="0" marL="0" marR="0" rtl="0" algn="l">
                        <a:spcBef>
                          <a:spcPts val="0"/>
                        </a:spcBef>
                        <a:spcAft>
                          <a:spcPts val="0"/>
                        </a:spcAft>
                        <a:buNone/>
                      </a:pPr>
                      <a:r>
                        <a:rPr lang="en-IN" sz="1400"/>
                        <a:t>YES, Its uploaded on GitH</a:t>
                      </a:r>
                      <a:r>
                        <a:rPr lang="en-IN"/>
                        <a:t>ub repo</a:t>
                      </a:r>
                      <a:r>
                        <a:rPr lang="en-IN" sz="1400"/>
                        <a:t>.</a:t>
                      </a:r>
                      <a:endParaRPr/>
                    </a:p>
                  </a:txBody>
                  <a:tcPr marT="45725" marB="45725" marR="91450" marL="91450"/>
                </a:tc>
              </a:tr>
              <a:tr h="184875">
                <a:tc>
                  <a:txBody>
                    <a:bodyPr/>
                    <a:lstStyle/>
                    <a:p>
                      <a:pPr indent="0" lvl="0" marL="0" marR="0" rtl="0" algn="l">
                        <a:spcBef>
                          <a:spcPts val="0"/>
                        </a:spcBef>
                        <a:spcAft>
                          <a:spcPts val="0"/>
                        </a:spcAft>
                        <a:buNone/>
                      </a:pPr>
                      <a:r>
                        <a:rPr lang="en-IN" sz="1400"/>
                        <a:t>Link for Git</a:t>
                      </a:r>
                      <a:endParaRPr/>
                    </a:p>
                  </a:txBody>
                  <a:tcPr marT="45725" marB="45725" marR="91450" marL="91450"/>
                </a:tc>
                <a:tc>
                  <a:txBody>
                    <a:bodyPr/>
                    <a:lstStyle/>
                    <a:p>
                      <a:pPr indent="0" lvl="0" marL="0" marR="0" rtl="0" algn="l">
                        <a:spcBef>
                          <a:spcPts val="0"/>
                        </a:spcBef>
                        <a:spcAft>
                          <a:spcPts val="0"/>
                        </a:spcAft>
                        <a:buNone/>
                      </a:pPr>
                      <a:r>
                        <a:rPr lang="en-IN" sz="1400" u="sng">
                          <a:solidFill>
                            <a:schemeClr val="hlink"/>
                          </a:solidFill>
                          <a:hlinkClick r:id="rId4"/>
                        </a:rPr>
                        <a:t>https://github.ecodesamsung.com/SRIB-PRISM/MSRIT_SQAE01MS_GUI_Automation</a:t>
                      </a:r>
                      <a:endParaRPr/>
                    </a:p>
                  </a:txBody>
                  <a:tcPr marT="45725" marB="45725" marR="91450" marL="91450"/>
                </a:tc>
              </a:tr>
            </a:tbl>
          </a:graphicData>
        </a:graphic>
      </p:graphicFrame>
      <p:sp>
        <p:nvSpPr>
          <p:cNvPr id="219" name="Google Shape;219;p22"/>
          <p:cNvSpPr txBox="1"/>
          <p:nvPr/>
        </p:nvSpPr>
        <p:spPr>
          <a:xfrm>
            <a:off x="1" y="3547826"/>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 details (if applicable):</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20" name="Google Shape;220;p22"/>
          <p:cNvGraphicFramePr/>
          <p:nvPr/>
        </p:nvGraphicFramePr>
        <p:xfrm>
          <a:off x="690881" y="4394306"/>
          <a:ext cx="3000000" cy="3000000"/>
        </p:xfrm>
        <a:graphic>
          <a:graphicData uri="http://schemas.openxmlformats.org/drawingml/2006/table">
            <a:tbl>
              <a:tblPr bandRow="1" firstRow="1">
                <a:noFill/>
                <a:tableStyleId>{BA567501-9007-443A-8140-2C9504905C7C}</a:tableStyleId>
              </a:tblPr>
              <a:tblGrid>
                <a:gridCol w="4850300"/>
                <a:gridCol w="4751950"/>
              </a:tblGrid>
              <a:tr h="304800">
                <a:tc>
                  <a:txBody>
                    <a:bodyPr/>
                    <a:lstStyle/>
                    <a:p>
                      <a:pPr indent="0" lvl="0" marL="0" marR="0" rtl="0" algn="l">
                        <a:spcBef>
                          <a:spcPts val="0"/>
                        </a:spcBef>
                        <a:spcAft>
                          <a:spcPts val="0"/>
                        </a:spcAft>
                        <a:buNone/>
                      </a:pPr>
                      <a:r>
                        <a:rPr lang="en-IN" sz="1400"/>
                        <a:t>Items</a:t>
                      </a:r>
                      <a:endParaRPr/>
                    </a:p>
                  </a:txBody>
                  <a:tcPr marT="45725" marB="45725" marR="91450" marL="91450"/>
                </a:tc>
                <a:tc>
                  <a:txBody>
                    <a:bodyPr/>
                    <a:lstStyle/>
                    <a:p>
                      <a:pPr indent="0" lvl="0" marL="0" marR="0" rtl="0" algn="l">
                        <a:spcBef>
                          <a:spcPts val="0"/>
                        </a:spcBef>
                        <a:spcAft>
                          <a:spcPts val="0"/>
                        </a:spcAft>
                        <a:buNone/>
                      </a:pPr>
                      <a:r>
                        <a:rPr lang="en-IN" sz="1400"/>
                        <a:t>Data folder 1</a:t>
                      </a:r>
                      <a:endParaRPr/>
                    </a:p>
                  </a:txBody>
                  <a:tcPr marT="45725" marB="45725" marR="91450" marL="91450"/>
                </a:tc>
              </a:tr>
              <a:tr h="455850">
                <a:tc>
                  <a:txBody>
                    <a:bodyPr/>
                    <a:lstStyle/>
                    <a:p>
                      <a:pPr indent="0" lvl="0" marL="0" marR="0" rtl="0" algn="l">
                        <a:spcBef>
                          <a:spcPts val="0"/>
                        </a:spcBef>
                        <a:spcAft>
                          <a:spcPts val="0"/>
                        </a:spcAft>
                        <a:buNone/>
                      </a:pPr>
                      <a:r>
                        <a:rPr lang="en-IN" sz="1400">
                          <a:solidFill>
                            <a:srgbClr val="0E4094"/>
                          </a:solidFill>
                        </a:rPr>
                        <a:t>Name &amp; Type of Data (Audio/Image/Video)</a:t>
                      </a:r>
                      <a:endParaRPr sz="1400"/>
                    </a:p>
                  </a:txBody>
                  <a:tcPr marT="45725" marB="45725" marR="91450" marL="91450"/>
                </a:tc>
                <a:tc>
                  <a:txBody>
                    <a:bodyPr/>
                    <a:lstStyle/>
                    <a:p>
                      <a:pPr indent="0" lvl="0" marL="0" marR="0" rtl="0" algn="l">
                        <a:spcBef>
                          <a:spcPts val="0"/>
                        </a:spcBef>
                        <a:spcAft>
                          <a:spcPts val="0"/>
                        </a:spcAft>
                        <a:buNone/>
                      </a:pPr>
                      <a:r>
                        <a:rPr lang="en-IN"/>
                        <a:t>JSON object files.</a:t>
                      </a:r>
                      <a:endParaRPr sz="1400"/>
                    </a:p>
                  </a:txBody>
                  <a:tcPr marT="45725" marB="45725" marR="91450" marL="91450"/>
                </a:tc>
              </a:tr>
              <a:tr h="318800">
                <a:tc>
                  <a:txBody>
                    <a:bodyPr/>
                    <a:lstStyle/>
                    <a:p>
                      <a:pPr indent="0" lvl="0" marL="0" marR="0" rtl="0" algn="l">
                        <a:spcBef>
                          <a:spcPts val="0"/>
                        </a:spcBef>
                        <a:spcAft>
                          <a:spcPts val="0"/>
                        </a:spcAft>
                        <a:buNone/>
                      </a:pPr>
                      <a:r>
                        <a:rPr lang="en-IN" sz="1400"/>
                        <a:t>Number</a:t>
                      </a:r>
                      <a:r>
                        <a:rPr lang="en-IN" sz="1400"/>
                        <a:t> of data points</a:t>
                      </a:r>
                      <a:endParaRPr sz="1400"/>
                    </a:p>
                  </a:txBody>
                  <a:tcPr marT="45725" marB="45725" marR="91450" marL="91450"/>
                </a:tc>
                <a:tc>
                  <a:txBody>
                    <a:bodyPr/>
                    <a:lstStyle/>
                    <a:p>
                      <a:pPr indent="0" lvl="0" marL="0" marR="0" rtl="0" algn="l">
                        <a:spcBef>
                          <a:spcPts val="0"/>
                        </a:spcBef>
                        <a:spcAft>
                          <a:spcPts val="0"/>
                        </a:spcAft>
                        <a:buNone/>
                      </a:pPr>
                      <a:r>
                        <a:rPr lang="en-IN"/>
                        <a:t>—</a:t>
                      </a:r>
                      <a:endParaRPr sz="1400"/>
                    </a:p>
                  </a:txBody>
                  <a:tcPr marT="45725" marB="45725" marR="91450" marL="91450"/>
                </a:tc>
              </a:tr>
              <a:tr h="518175">
                <a:tc>
                  <a:txBody>
                    <a:bodyPr/>
                    <a:lstStyle/>
                    <a:p>
                      <a:pPr indent="0" lvl="0" marL="0" marR="0" rtl="0" algn="l">
                        <a:spcBef>
                          <a:spcPts val="0"/>
                        </a:spcBef>
                        <a:spcAft>
                          <a:spcPts val="0"/>
                        </a:spcAft>
                        <a:buNone/>
                      </a:pPr>
                      <a:r>
                        <a:rPr lang="en-IN" sz="1400"/>
                        <a:t>Source</a:t>
                      </a:r>
                      <a:r>
                        <a:rPr lang="en-IN" sz="1400"/>
                        <a:t> of Data (self collected, Scrapped, available on open source)</a:t>
                      </a:r>
                      <a:endParaRPr sz="1400"/>
                    </a:p>
                  </a:txBody>
                  <a:tcPr marT="45725" marB="45725" marR="91450" marL="91450"/>
                </a:tc>
                <a:tc>
                  <a:txBody>
                    <a:bodyPr/>
                    <a:lstStyle/>
                    <a:p>
                      <a:pPr indent="0" lvl="0" marL="0" marR="0" rtl="0" algn="l">
                        <a:spcBef>
                          <a:spcPts val="0"/>
                        </a:spcBef>
                        <a:spcAft>
                          <a:spcPts val="0"/>
                        </a:spcAft>
                        <a:buNone/>
                      </a:pPr>
                      <a:r>
                        <a:rPr lang="en-IN"/>
                        <a:t>Provided by mentors.</a:t>
                      </a:r>
                      <a:endParaRPr sz="1400"/>
                    </a:p>
                  </a:txBody>
                  <a:tcPr marT="45725" marB="45725" marR="91450" marL="91450"/>
                </a:tc>
              </a:tr>
              <a:tr h="304800">
                <a:tc>
                  <a:txBody>
                    <a:bodyPr/>
                    <a:lstStyle/>
                    <a:p>
                      <a:pPr indent="0" lvl="0" marL="0" marR="0" rtl="0" algn="l">
                        <a:spcBef>
                          <a:spcPts val="0"/>
                        </a:spcBef>
                        <a:spcAft>
                          <a:spcPts val="0"/>
                        </a:spcAft>
                        <a:buNone/>
                      </a:pPr>
                      <a:r>
                        <a:rPr lang="en-IN" sz="1400"/>
                        <a:t>Google drive link/ git link to access data </a:t>
                      </a:r>
                      <a:endParaRPr/>
                    </a:p>
                  </a:txBody>
                  <a:tcPr marT="45725" marB="45725" marR="91450" marL="91450"/>
                </a:tc>
                <a:tc>
                  <a:txBody>
                    <a:bodyPr/>
                    <a:lstStyle/>
                    <a:p>
                      <a:pPr indent="0" lvl="0" marL="0" marR="0" rtl="0" algn="l">
                        <a:spcBef>
                          <a:spcPts val="0"/>
                        </a:spcBef>
                        <a:spcAft>
                          <a:spcPts val="0"/>
                        </a:spcAft>
                        <a:buNone/>
                      </a:pPr>
                      <a:r>
                        <a:rPr lang="en-IN" u="sng">
                          <a:solidFill>
                            <a:schemeClr val="hlink"/>
                          </a:solidFill>
                          <a:hlinkClick r:id="rId5"/>
                        </a:rPr>
                        <a:t>https://drive.google.com/drive/folders/1b9tIDYbjXFyhtFVZKYoRBCNWdD4icpoM?usp=sharing</a:t>
                      </a:r>
                      <a:endParaRPr sz="1400"/>
                    </a:p>
                  </a:txBody>
                  <a:tcPr marT="45725" marB="45725" marR="91450" marL="91450"/>
                </a:tc>
              </a:tr>
            </a:tbl>
          </a:graphicData>
        </a:graphic>
      </p:graphicFrame>
      <p:sp>
        <p:nvSpPr>
          <p:cNvPr id="221" name="Google Shape;221;p22"/>
          <p:cNvSpPr txBox="1"/>
          <p:nvPr/>
        </p:nvSpPr>
        <p:spPr>
          <a:xfrm>
            <a:off x="3293625" y="6592175"/>
            <a:ext cx="8472300" cy="461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IN" sz="1200">
                <a:solidFill>
                  <a:schemeClr val="dk1"/>
                </a:solidFill>
                <a:latin typeface="Calibri"/>
                <a:ea typeface="Calibri"/>
                <a:cs typeface="Calibri"/>
                <a:sym typeface="Calibri"/>
              </a:rPr>
              <a:t>Note: If data uploaded on google drive, access to be shared to </a:t>
            </a:r>
            <a:r>
              <a:rPr lang="en-IN" sz="1200" u="sng">
                <a:solidFill>
                  <a:schemeClr val="hlink"/>
                </a:solidFill>
                <a:latin typeface="Calibri"/>
                <a:ea typeface="Calibri"/>
                <a:cs typeface="Calibri"/>
                <a:sym typeface="Calibri"/>
                <a:hlinkClick r:id="rId6"/>
              </a:rPr>
              <a:t>prism.srib@gmail.com</a:t>
            </a:r>
            <a:endParaRPr sz="12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idx="1" type="body"/>
          </p:nvPr>
        </p:nvSpPr>
        <p:spPr>
          <a:xfrm>
            <a:off x="2196548" y="526774"/>
            <a:ext cx="9157252" cy="56501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13800"/>
              <a:buNone/>
            </a:pPr>
            <a:r>
              <a:rPr lang="en-IN" sz="13800">
                <a:solidFill>
                  <a:schemeClr val="accent1"/>
                </a:solidFill>
                <a:latin typeface="Montserrat Light"/>
                <a:ea typeface="Montserrat Light"/>
                <a:cs typeface="Montserrat Light"/>
                <a:sym typeface="Montserrat Light"/>
              </a:rPr>
              <a:t>Thank you</a:t>
            </a:r>
            <a:endParaRPr sz="13800">
              <a:solidFill>
                <a:schemeClr val="accent1"/>
              </a:solidFill>
              <a:latin typeface="Montserrat Light"/>
              <a:ea typeface="Montserrat Light"/>
              <a:cs typeface="Montserrat Light"/>
              <a:sym typeface="Montserrat Light"/>
            </a:endParaRPr>
          </a:p>
        </p:txBody>
      </p:sp>
      <p:sp>
        <p:nvSpPr>
          <p:cNvPr id="227" name="Google Shape;227;p23"/>
          <p:cNvSpPr/>
          <p:nvPr/>
        </p:nvSpPr>
        <p:spPr>
          <a:xfrm>
            <a:off x="764740" y="-24610"/>
            <a:ext cx="984547" cy="68826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23"/>
          <p:cNvSpPr/>
          <p:nvPr/>
        </p:nvSpPr>
        <p:spPr>
          <a:xfrm>
            <a:off x="0" y="0"/>
            <a:ext cx="616225" cy="6857999"/>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0" y="872204"/>
            <a:ext cx="5012267" cy="6006116"/>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1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4"/>
          <p:cNvSpPr txBox="1"/>
          <p:nvPr/>
        </p:nvSpPr>
        <p:spPr>
          <a:xfrm>
            <a:off x="381898" y="136094"/>
            <a:ext cx="8897569"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Information Retrieval </a:t>
            </a:r>
            <a:r>
              <a:rPr lang="en-IN" sz="2000">
                <a:solidFill>
                  <a:srgbClr val="0E4094"/>
                </a:solidFill>
                <a:latin typeface="Arial"/>
                <a:ea typeface="Arial"/>
                <a:cs typeface="Arial"/>
                <a:sym typeface="Arial"/>
              </a:rPr>
              <a:t>| </a:t>
            </a:r>
            <a:r>
              <a:rPr lang="en-IN" sz="2000">
                <a:solidFill>
                  <a:srgbClr val="7F7F7F"/>
                </a:solidFill>
                <a:latin typeface="Arial"/>
                <a:ea typeface="Arial"/>
                <a:cs typeface="Arial"/>
                <a:sym typeface="Arial"/>
              </a:rPr>
              <a:t>SQL to Lucene Query Parser</a:t>
            </a:r>
            <a:endParaRPr sz="2000">
              <a:solidFill>
                <a:srgbClr val="7F7F7F"/>
              </a:solidFill>
              <a:latin typeface="Arial"/>
              <a:ea typeface="Arial"/>
              <a:cs typeface="Arial"/>
              <a:sym typeface="Arial"/>
            </a:endParaRPr>
          </a:p>
        </p:txBody>
      </p:sp>
      <p:pic>
        <p:nvPicPr>
          <p:cNvPr id="105" name="Google Shape;105;p14"/>
          <p:cNvPicPr preferRelativeResize="0"/>
          <p:nvPr/>
        </p:nvPicPr>
        <p:blipFill rotWithShape="1">
          <a:blip r:embed="rId3">
            <a:alphaModFix/>
          </a:blip>
          <a:srcRect b="0" l="0" r="0" t="0"/>
          <a:stretch/>
        </p:blipFill>
        <p:spPr>
          <a:xfrm>
            <a:off x="10380133" y="206714"/>
            <a:ext cx="1811867" cy="380862"/>
          </a:xfrm>
          <a:prstGeom prst="rect">
            <a:avLst/>
          </a:prstGeom>
          <a:noFill/>
          <a:ln>
            <a:noFill/>
          </a:ln>
        </p:spPr>
      </p:pic>
      <p:sp>
        <p:nvSpPr>
          <p:cNvPr id="106" name="Google Shape;106;p14"/>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7" name="Google Shape;107;p14"/>
          <p:cNvGrpSpPr/>
          <p:nvPr/>
        </p:nvGrpSpPr>
        <p:grpSpPr>
          <a:xfrm>
            <a:off x="5333998" y="5596468"/>
            <a:ext cx="5435602" cy="143934"/>
            <a:chOff x="5926666" y="5681136"/>
            <a:chExt cx="5435602" cy="143934"/>
          </a:xfrm>
        </p:grpSpPr>
        <p:cxnSp>
          <p:nvCxnSpPr>
            <p:cNvPr id="108" name="Google Shape;108;p14"/>
            <p:cNvCxnSpPr/>
            <p:nvPr/>
          </p:nvCxnSpPr>
          <p:spPr>
            <a:xfrm rot="10800000">
              <a:off x="6002866" y="5753103"/>
              <a:ext cx="5317067" cy="0"/>
            </a:xfrm>
            <a:prstGeom prst="straightConnector1">
              <a:avLst/>
            </a:prstGeom>
            <a:noFill/>
            <a:ln cap="flat" cmpd="sng" w="9525">
              <a:solidFill>
                <a:schemeClr val="accent1"/>
              </a:solidFill>
              <a:prstDash val="solid"/>
              <a:miter lim="800000"/>
              <a:headEnd len="sm" w="sm" type="none"/>
              <a:tailEnd len="sm" w="sm" type="none"/>
            </a:ln>
          </p:spPr>
        </p:cxnSp>
        <p:sp>
          <p:nvSpPr>
            <p:cNvPr id="109" name="Google Shape;109;p14"/>
            <p:cNvSpPr/>
            <p:nvPr/>
          </p:nvSpPr>
          <p:spPr>
            <a:xfrm>
              <a:off x="5926666"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4"/>
            <p:cNvSpPr/>
            <p:nvPr/>
          </p:nvSpPr>
          <p:spPr>
            <a:xfrm>
              <a:off x="7690533"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4"/>
            <p:cNvSpPr/>
            <p:nvPr/>
          </p:nvSpPr>
          <p:spPr>
            <a:xfrm>
              <a:off x="9454400"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4"/>
            <p:cNvSpPr/>
            <p:nvPr/>
          </p:nvSpPr>
          <p:spPr>
            <a:xfrm>
              <a:off x="1121826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3" name="Google Shape;113;p14"/>
          <p:cNvSpPr txBox="1"/>
          <p:nvPr/>
        </p:nvSpPr>
        <p:spPr>
          <a:xfrm>
            <a:off x="381898" y="896920"/>
            <a:ext cx="445256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Problem Statement</a:t>
            </a:r>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Lucene is a High Performance Text Search Engine implemented in Java.  </a:t>
            </a:r>
            <a:endParaRPr/>
          </a:p>
          <a:p>
            <a:pPr indent="-107950" lvl="0" marL="177800" marR="0" rtl="0" algn="l">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 Query to search Text has to be created using Lucene APIs .</a:t>
            </a:r>
            <a:endParaRPr/>
          </a:p>
          <a:p>
            <a:pPr indent="-107950" lvl="0" marL="177800" marR="0" rtl="0" algn="l">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There have been limited attempts to use SQL for forming Lucene Queries. While SQL query is quite famous among developers but lucene query not.</a:t>
            </a:r>
            <a:endParaRPr/>
          </a:p>
          <a:p>
            <a:pPr indent="-107950" lvl="0" marL="177800" marR="0" rtl="0" algn="l">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When giving Lucene engine API for text retrieval engine to 3</a:t>
            </a:r>
            <a:r>
              <a:rPr baseline="30000" lang="en-IN" sz="1100">
                <a:solidFill>
                  <a:schemeClr val="lt1"/>
                </a:solidFill>
                <a:latin typeface="Arial"/>
                <a:ea typeface="Arial"/>
                <a:cs typeface="Arial"/>
                <a:sym typeface="Arial"/>
              </a:rPr>
              <a:t>rd</a:t>
            </a:r>
            <a:r>
              <a:rPr lang="en-IN" sz="1100">
                <a:solidFill>
                  <a:schemeClr val="lt1"/>
                </a:solidFill>
                <a:latin typeface="Arial"/>
                <a:ea typeface="Arial"/>
                <a:cs typeface="Arial"/>
                <a:sym typeface="Arial"/>
              </a:rPr>
              <a:t> party there is learning curve from the developer end to adapt the Lucene query which can cause the integration delay.</a:t>
            </a:r>
            <a:endParaRPr/>
          </a:p>
          <a:p>
            <a:pPr indent="-107950" lvl="0" marL="177800" marR="0" rtl="0" algn="l">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The problem statement is to create a module which can take SQL queries as Input and Output an equivalent Lucene Query in real time processing speed so that developer can use the lucene engine without learning new query syntax (lucene in this case)</a:t>
            </a:r>
            <a:endParaRPr/>
          </a:p>
          <a:p>
            <a:pPr indent="-107950" lvl="0" marL="177800" marR="0" rtl="0" algn="l">
              <a:spcBef>
                <a:spcPts val="0"/>
              </a:spcBef>
              <a:spcAft>
                <a:spcPts val="0"/>
              </a:spcAft>
              <a:buClr>
                <a:schemeClr val="dk1"/>
              </a:buClr>
              <a:buSzPts val="1100"/>
              <a:buFont typeface="Arial"/>
              <a:buNone/>
            </a:pPr>
            <a:r>
              <a:t/>
            </a:r>
            <a:endParaRPr sz="1100">
              <a:solidFill>
                <a:schemeClr val="lt1"/>
              </a:solidFill>
              <a:latin typeface="Arial"/>
              <a:ea typeface="Arial"/>
              <a:cs typeface="Arial"/>
              <a:sym typeface="Arial"/>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Arial"/>
                <a:ea typeface="Arial"/>
                <a:cs typeface="Arial"/>
                <a:sym typeface="Arial"/>
              </a:rPr>
              <a:t>This will create the abstraction which allow less coupling with any indexing engine.</a:t>
            </a:r>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107950" lvl="0" marL="177800" marR="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14" name="Google Shape;114;p14"/>
          <p:cNvSpPr txBox="1"/>
          <p:nvPr/>
        </p:nvSpPr>
        <p:spPr>
          <a:xfrm>
            <a:off x="295749" y="5841997"/>
            <a:ext cx="12615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Arial"/>
                <a:ea typeface="Arial"/>
                <a:cs typeface="Arial"/>
                <a:sym typeface="Arial"/>
              </a:rPr>
              <a:t>Srevatsa, Director</a:t>
            </a:r>
            <a:endParaRPr/>
          </a:p>
          <a:p>
            <a:pPr indent="0" lvl="0" marL="0" marR="0" rtl="0" algn="ctr">
              <a:spcBef>
                <a:spcPts val="0"/>
              </a:spcBef>
              <a:spcAft>
                <a:spcPts val="0"/>
              </a:spcAft>
              <a:buNone/>
            </a:pPr>
            <a:r>
              <a:rPr lang="en-IN" sz="800" u="sng">
                <a:solidFill>
                  <a:schemeClr val="hlink"/>
                </a:solidFill>
                <a:latin typeface="Arial"/>
                <a:ea typeface="Arial"/>
                <a:cs typeface="Arial"/>
                <a:sym typeface="Arial"/>
                <a:hlinkClick r:id="rId4"/>
              </a:rPr>
              <a:t>srevatsa@samsung.com</a:t>
            </a:r>
            <a:endParaRPr sz="800">
              <a:solidFill>
                <a:schemeClr val="dk1"/>
              </a:solidFill>
              <a:latin typeface="Arial"/>
              <a:ea typeface="Arial"/>
              <a:cs typeface="Arial"/>
              <a:sym typeface="Arial"/>
            </a:endParaRPr>
          </a:p>
        </p:txBody>
      </p:sp>
      <p:sp>
        <p:nvSpPr>
          <p:cNvPr id="115" name="Google Shape;115;p14"/>
          <p:cNvSpPr txBox="1"/>
          <p:nvPr/>
        </p:nvSpPr>
        <p:spPr>
          <a:xfrm>
            <a:off x="1567158" y="5841997"/>
            <a:ext cx="14121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Arial"/>
                <a:ea typeface="Arial"/>
                <a:cs typeface="Arial"/>
                <a:sym typeface="Arial"/>
              </a:rPr>
              <a:t>Vanraj, Manager</a:t>
            </a:r>
            <a:endParaRPr/>
          </a:p>
          <a:p>
            <a:pPr indent="0" lvl="0" marL="0" marR="0" rtl="0" algn="ctr">
              <a:spcBef>
                <a:spcPts val="0"/>
              </a:spcBef>
              <a:spcAft>
                <a:spcPts val="0"/>
              </a:spcAft>
              <a:buNone/>
            </a:pPr>
            <a:r>
              <a:rPr lang="en-IN" sz="800" u="sng">
                <a:solidFill>
                  <a:schemeClr val="hlink"/>
                </a:solidFill>
                <a:latin typeface="Arial"/>
                <a:ea typeface="Arial"/>
                <a:cs typeface="Arial"/>
                <a:sym typeface="Arial"/>
                <a:hlinkClick r:id="rId5"/>
              </a:rPr>
              <a:t>vanraj.vala@samsung.com</a:t>
            </a:r>
            <a:endParaRPr sz="800">
              <a:solidFill>
                <a:schemeClr val="lt1"/>
              </a:solidFill>
              <a:latin typeface="Arial"/>
              <a:ea typeface="Arial"/>
              <a:cs typeface="Arial"/>
              <a:sym typeface="Arial"/>
            </a:endParaRPr>
          </a:p>
        </p:txBody>
      </p:sp>
      <p:cxnSp>
        <p:nvCxnSpPr>
          <p:cNvPr id="116" name="Google Shape;116;p14"/>
          <p:cNvCxnSpPr/>
          <p:nvPr/>
        </p:nvCxnSpPr>
        <p:spPr>
          <a:xfrm>
            <a:off x="2949267" y="4833201"/>
            <a:ext cx="0" cy="1584532"/>
          </a:xfrm>
          <a:prstGeom prst="straightConnector1">
            <a:avLst/>
          </a:prstGeom>
          <a:noFill/>
          <a:ln cap="flat" cmpd="sng" w="9525">
            <a:solidFill>
              <a:srgbClr val="D8D8D8"/>
            </a:solidFill>
            <a:prstDash val="solid"/>
            <a:miter lim="800000"/>
            <a:headEnd len="sm" w="sm" type="none"/>
            <a:tailEnd len="sm" w="sm" type="none"/>
          </a:ln>
        </p:spPr>
      </p:cxnSp>
      <p:sp>
        <p:nvSpPr>
          <p:cNvPr id="117" name="Google Shape;117;p14"/>
          <p:cNvSpPr txBox="1"/>
          <p:nvPr/>
        </p:nvSpPr>
        <p:spPr>
          <a:xfrm>
            <a:off x="5223931" y="5816601"/>
            <a:ext cx="1363133"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Kick Off  15 Sep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Understand Lucene </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Implement Lucene Queries</a:t>
            </a:r>
            <a:endParaRPr sz="900">
              <a:solidFill>
                <a:schemeClr val="dk1"/>
              </a:solidFill>
              <a:latin typeface="Arial"/>
              <a:ea typeface="Arial"/>
              <a:cs typeface="Arial"/>
              <a:sym typeface="Arial"/>
            </a:endParaRPr>
          </a:p>
        </p:txBody>
      </p:sp>
      <p:sp>
        <p:nvSpPr>
          <p:cNvPr id="118" name="Google Shape;118;p14"/>
          <p:cNvSpPr txBox="1"/>
          <p:nvPr/>
        </p:nvSpPr>
        <p:spPr>
          <a:xfrm>
            <a:off x="6949720" y="5816601"/>
            <a:ext cx="1542345" cy="80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Milestone 1 15 Oct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Basic Select Statements to Lucene Query working with projection and selection args.</a:t>
            </a:r>
            <a:endParaRPr/>
          </a:p>
        </p:txBody>
      </p:sp>
      <p:sp>
        <p:nvSpPr>
          <p:cNvPr id="119" name="Google Shape;119;p14"/>
          <p:cNvSpPr txBox="1"/>
          <p:nvPr/>
        </p:nvSpPr>
        <p:spPr>
          <a:xfrm>
            <a:off x="8675509" y="5816601"/>
            <a:ext cx="1603023" cy="80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Milestone 2 15 Nov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Insert , Update and Delete SQL Query to Lucene Query Working</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p:txBody>
      </p:sp>
      <p:sp>
        <p:nvSpPr>
          <p:cNvPr id="120" name="Google Shape;120;p14"/>
          <p:cNvSpPr txBox="1"/>
          <p:nvPr/>
        </p:nvSpPr>
        <p:spPr>
          <a:xfrm>
            <a:off x="10401298" y="5816601"/>
            <a:ext cx="1363133" cy="6694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50">
                <a:solidFill>
                  <a:schemeClr val="dk1"/>
                </a:solidFill>
                <a:latin typeface="Arial"/>
                <a:ea typeface="Arial"/>
                <a:cs typeface="Arial"/>
                <a:sym typeface="Arial"/>
              </a:rPr>
              <a:t>Closure 31st Dec 18</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Project Report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Test Case Report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Arial"/>
                <a:ea typeface="Arial"/>
                <a:cs typeface="Arial"/>
                <a:sym typeface="Arial"/>
              </a:rPr>
              <a:t>Demonstration</a:t>
            </a:r>
            <a:endParaRPr/>
          </a:p>
        </p:txBody>
      </p:sp>
      <p:sp>
        <p:nvSpPr>
          <p:cNvPr id="121" name="Google Shape;121;p14"/>
          <p:cNvSpPr/>
          <p:nvPr/>
        </p:nvSpPr>
        <p:spPr>
          <a:xfrm>
            <a:off x="3029697" y="5129484"/>
            <a:ext cx="199244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000">
                <a:solidFill>
                  <a:srgbClr val="00B0F0"/>
                </a:solidFill>
                <a:latin typeface="Arial"/>
                <a:ea typeface="Arial"/>
                <a:cs typeface="Arial"/>
                <a:sym typeface="Arial"/>
              </a:rPr>
              <a:t>Additional Documentation:</a:t>
            </a:r>
            <a:endParaRPr/>
          </a:p>
          <a:p>
            <a:pPr indent="0" lvl="0" marL="0" marR="0" rtl="0" algn="l">
              <a:spcBef>
                <a:spcPts val="0"/>
              </a:spcBef>
              <a:spcAft>
                <a:spcPts val="0"/>
              </a:spcAft>
              <a:buNone/>
            </a:pPr>
            <a:r>
              <a:rPr b="1" lang="en-IN" sz="1000">
                <a:solidFill>
                  <a:schemeClr val="lt1"/>
                </a:solidFill>
                <a:latin typeface="Arial"/>
                <a:ea typeface="Arial"/>
                <a:cs typeface="Arial"/>
                <a:sym typeface="Arial"/>
              </a:rPr>
              <a:t>Lucene:</a:t>
            </a:r>
            <a:endParaRPr/>
          </a:p>
          <a:p>
            <a:pPr indent="0" lvl="0" marL="0" marR="0" rtl="0" algn="l">
              <a:spcBef>
                <a:spcPts val="0"/>
              </a:spcBef>
              <a:spcAft>
                <a:spcPts val="0"/>
              </a:spcAft>
              <a:buNone/>
            </a:pPr>
            <a:r>
              <a:rPr lang="en-IN" sz="1000" u="sng">
                <a:solidFill>
                  <a:schemeClr val="hlink"/>
                </a:solidFill>
                <a:latin typeface="Arial"/>
                <a:ea typeface="Arial"/>
                <a:cs typeface="Arial"/>
                <a:sym typeface="Arial"/>
                <a:hlinkClick r:id="rId6"/>
              </a:rPr>
              <a:t>https://lucene.apache.org/</a:t>
            </a:r>
            <a:endParaRPr sz="1000">
              <a:solidFill>
                <a:schemeClr val="lt1"/>
              </a:solidFill>
              <a:latin typeface="Arial"/>
              <a:ea typeface="Arial"/>
              <a:cs typeface="Arial"/>
              <a:sym typeface="Arial"/>
            </a:endParaRPr>
          </a:p>
          <a:p>
            <a:pPr indent="0" lvl="0" marL="0" marR="0" rtl="0" algn="l">
              <a:spcBef>
                <a:spcPts val="0"/>
              </a:spcBef>
              <a:spcAft>
                <a:spcPts val="0"/>
              </a:spcAft>
              <a:buNone/>
            </a:pPr>
            <a:r>
              <a:t/>
            </a:r>
            <a:endParaRPr sz="1000">
              <a:solidFill>
                <a:schemeClr val="lt1"/>
              </a:solidFill>
              <a:latin typeface="Arial"/>
              <a:ea typeface="Arial"/>
              <a:cs typeface="Arial"/>
              <a:sym typeface="Arial"/>
            </a:endParaRPr>
          </a:p>
          <a:p>
            <a:pPr indent="0" lvl="0" marL="0" marR="0" rtl="0" algn="l">
              <a:spcBef>
                <a:spcPts val="0"/>
              </a:spcBef>
              <a:spcAft>
                <a:spcPts val="0"/>
              </a:spcAft>
              <a:buNone/>
            </a:pPr>
            <a:r>
              <a:rPr b="1" lang="en-IN" sz="1000">
                <a:solidFill>
                  <a:schemeClr val="lt1"/>
                </a:solidFill>
                <a:latin typeface="Arial"/>
                <a:ea typeface="Arial"/>
                <a:cs typeface="Arial"/>
                <a:sym typeface="Arial"/>
              </a:rPr>
              <a:t>SQL To Lucene Sample :</a:t>
            </a:r>
            <a:endParaRPr/>
          </a:p>
          <a:p>
            <a:pPr indent="0" lvl="0" marL="0" marR="0" rtl="0" algn="l">
              <a:spcBef>
                <a:spcPts val="0"/>
              </a:spcBef>
              <a:spcAft>
                <a:spcPts val="0"/>
              </a:spcAft>
              <a:buNone/>
            </a:pPr>
            <a:r>
              <a:rPr lang="en-IN" sz="1000" u="sng">
                <a:solidFill>
                  <a:schemeClr val="hlink"/>
                </a:solidFill>
                <a:latin typeface="Arial"/>
                <a:ea typeface="Arial"/>
                <a:cs typeface="Arial"/>
                <a:sym typeface="Arial"/>
                <a:hlinkClick r:id="rId7"/>
              </a:rPr>
              <a:t>https://github.com/bbejeck/sql-for-lucene</a:t>
            </a:r>
            <a:endParaRPr sz="1000">
              <a:solidFill>
                <a:schemeClr val="lt1"/>
              </a:solidFill>
              <a:latin typeface="Arial"/>
              <a:ea typeface="Arial"/>
              <a:cs typeface="Arial"/>
              <a:sym typeface="Arial"/>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p:txBody>
      </p:sp>
      <p:sp>
        <p:nvSpPr>
          <p:cNvPr id="122" name="Google Shape;122;p14"/>
          <p:cNvSpPr txBox="1"/>
          <p:nvPr/>
        </p:nvSpPr>
        <p:spPr>
          <a:xfrm>
            <a:off x="5227001" y="896920"/>
            <a:ext cx="6846466" cy="43396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accent6"/>
                </a:solidFill>
                <a:latin typeface="Arial"/>
                <a:ea typeface="Arial"/>
                <a:cs typeface="Arial"/>
                <a:sym typeface="Arial"/>
              </a:rPr>
              <a:t>Expectations</a:t>
            </a:r>
            <a:endParaRPr/>
          </a:p>
          <a:p>
            <a:pPr indent="-228600" lvl="0" marL="228600" marR="0" rtl="0" algn="l">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 java library with API (s) to take SQL text query as Input and return a valid equivalent Lucene Query.  Mapping Simple and Complex SQL queries to Lucene Query</a:t>
            </a:r>
            <a:endParaRPr/>
          </a:p>
          <a:p>
            <a:pPr indent="-158750" lvl="0" marL="228600" marR="0" rtl="0" algn="l">
              <a:spcBef>
                <a:spcPts val="0"/>
              </a:spcBef>
              <a:spcAft>
                <a:spcPts val="0"/>
              </a:spcAft>
              <a:buClr>
                <a:schemeClr val="dk1"/>
              </a:buClr>
              <a:buSzPts val="1100"/>
              <a:buFont typeface="Calibri"/>
              <a:buNone/>
            </a:pPr>
            <a:r>
              <a:t/>
            </a:r>
            <a:endParaRPr sz="1100">
              <a:solidFill>
                <a:srgbClr val="7F7F7F"/>
              </a:solidFill>
              <a:latin typeface="Arial"/>
              <a:ea typeface="Arial"/>
              <a:cs typeface="Arial"/>
              <a:sym typeface="Arial"/>
            </a:endParaRPr>
          </a:p>
          <a:p>
            <a:pPr indent="-228600" lvl="0" marL="228600" marR="0" rtl="0" algn="l">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The SELECT, UPDATE, INSERT and DELETE APIs should be implemented.</a:t>
            </a:r>
            <a:endParaRPr/>
          </a:p>
          <a:p>
            <a:pPr indent="-158750" lvl="0" marL="228600" marR="0" rtl="0" algn="l">
              <a:spcBef>
                <a:spcPts val="0"/>
              </a:spcBef>
              <a:spcAft>
                <a:spcPts val="0"/>
              </a:spcAft>
              <a:buClr>
                <a:schemeClr val="dk1"/>
              </a:buClr>
              <a:buSzPts val="1100"/>
              <a:buFont typeface="Calibri"/>
              <a:buNone/>
            </a:pPr>
            <a:r>
              <a:t/>
            </a:r>
            <a:endParaRPr sz="1100">
              <a:solidFill>
                <a:srgbClr val="7F7F7F"/>
              </a:solidFill>
              <a:latin typeface="Arial"/>
              <a:ea typeface="Arial"/>
              <a:cs typeface="Arial"/>
              <a:sym typeface="Arial"/>
            </a:endParaRPr>
          </a:p>
          <a:p>
            <a:pPr indent="-228600" lvl="0" marL="228600" marR="0" rtl="0" algn="l">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Sufficient level of argument complexity should be taken care of. (e.g. Range Query with BETWEEN etc.)</a:t>
            </a:r>
            <a:endParaRPr/>
          </a:p>
          <a:p>
            <a:pPr indent="-158750" lvl="0" marL="228600" marR="0" rtl="0" algn="l">
              <a:spcBef>
                <a:spcPts val="0"/>
              </a:spcBef>
              <a:spcAft>
                <a:spcPts val="0"/>
              </a:spcAft>
              <a:buClr>
                <a:schemeClr val="dk1"/>
              </a:buClr>
              <a:buSzPts val="1100"/>
              <a:buFont typeface="Calibri"/>
              <a:buNone/>
            </a:pPr>
            <a:r>
              <a:t/>
            </a:r>
            <a:endParaRPr sz="1100">
              <a:solidFill>
                <a:srgbClr val="7F7F7F"/>
              </a:solidFill>
              <a:latin typeface="Arial"/>
              <a:ea typeface="Arial"/>
              <a:cs typeface="Arial"/>
              <a:sym typeface="Arial"/>
            </a:endParaRPr>
          </a:p>
          <a:p>
            <a:pPr indent="-228600" lvl="0" marL="228600" marR="0" rtl="0" algn="l">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Automatic Unit Test cases running various combinations of SQL Queries and Testing Lucene Query Equivalence.</a:t>
            </a:r>
            <a:endParaRPr/>
          </a:p>
          <a:p>
            <a:pPr indent="-158750" lvl="0" marL="228600" marR="0" rtl="0" algn="l">
              <a:spcBef>
                <a:spcPts val="0"/>
              </a:spcBef>
              <a:spcAft>
                <a:spcPts val="0"/>
              </a:spcAft>
              <a:buClr>
                <a:schemeClr val="dk1"/>
              </a:buClr>
              <a:buSzPts val="1100"/>
              <a:buFont typeface="Calibri"/>
              <a:buNone/>
            </a:pPr>
            <a:r>
              <a:t/>
            </a:r>
            <a:endParaRPr sz="1100">
              <a:solidFill>
                <a:srgbClr val="7F7F7F"/>
              </a:solidFill>
              <a:latin typeface="Arial"/>
              <a:ea typeface="Arial"/>
              <a:cs typeface="Arial"/>
              <a:sym typeface="Arial"/>
            </a:endParaRPr>
          </a:p>
          <a:p>
            <a:pPr indent="-228600" lvl="0" marL="228600" marR="0" rtl="0" algn="l">
              <a:spcBef>
                <a:spcPts val="0"/>
              </a:spcBef>
              <a:spcAft>
                <a:spcPts val="0"/>
              </a:spcAft>
              <a:buClr>
                <a:srgbClr val="7F7F7F"/>
              </a:buClr>
              <a:buSzPts val="1100"/>
              <a:buFont typeface="Arial"/>
              <a:buAutoNum type="arabicPeriod"/>
            </a:pPr>
            <a:r>
              <a:rPr lang="en-IN" sz="1100">
                <a:solidFill>
                  <a:srgbClr val="7F7F7F"/>
                </a:solidFill>
                <a:latin typeface="Arial"/>
                <a:ea typeface="Arial"/>
                <a:cs typeface="Arial"/>
                <a:sym typeface="Arial"/>
              </a:rPr>
              <a:t>API Document, Design Document, Implemented Project Code, Unit Test Report.</a:t>
            </a:r>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a:p>
            <a:pPr indent="0" lvl="0" marL="0" marR="0" rtl="0" algn="l">
              <a:spcBef>
                <a:spcPts val="0"/>
              </a:spcBef>
              <a:spcAft>
                <a:spcPts val="0"/>
              </a:spcAft>
              <a:buNone/>
            </a:pPr>
            <a:r>
              <a:rPr b="1" lang="en-IN" sz="1400">
                <a:solidFill>
                  <a:schemeClr val="accent6"/>
                </a:solidFill>
                <a:latin typeface="Arial"/>
                <a:ea typeface="Arial"/>
                <a:cs typeface="Arial"/>
                <a:sym typeface="Arial"/>
              </a:rPr>
              <a:t>Training/ Pre-requisites</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Trained in Java</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Completed Courses:</a:t>
            </a:r>
            <a:endParaRPr/>
          </a:p>
          <a:p>
            <a:pPr indent="-177800" lvl="1" marL="635000" marR="0" rtl="0" algn="l">
              <a:spcBef>
                <a:spcPts val="0"/>
              </a:spcBef>
              <a:spcAft>
                <a:spcPts val="0"/>
              </a:spcAft>
              <a:buClr>
                <a:srgbClr val="7F7F7F"/>
              </a:buClr>
              <a:buSzPts val="1100"/>
              <a:buFont typeface="Arial"/>
              <a:buChar char="-"/>
            </a:pPr>
            <a:r>
              <a:rPr b="0" i="0" lang="en-IN" sz="1100" u="none" cap="none" strike="noStrike">
                <a:solidFill>
                  <a:srgbClr val="7F7F7F"/>
                </a:solidFill>
                <a:latin typeface="Arial"/>
                <a:ea typeface="Arial"/>
                <a:cs typeface="Arial"/>
                <a:sym typeface="Arial"/>
              </a:rPr>
              <a:t>Data Structures</a:t>
            </a:r>
            <a:endParaRPr/>
          </a:p>
          <a:p>
            <a:pPr indent="-177800" lvl="1" marL="635000" marR="0" rtl="0" algn="l">
              <a:spcBef>
                <a:spcPts val="0"/>
              </a:spcBef>
              <a:spcAft>
                <a:spcPts val="0"/>
              </a:spcAft>
              <a:buClr>
                <a:srgbClr val="7F7F7F"/>
              </a:buClr>
              <a:buSzPts val="1100"/>
              <a:buFont typeface="Arial"/>
              <a:buChar char="-"/>
            </a:pPr>
            <a:r>
              <a:rPr b="0" i="0" lang="en-IN" sz="1100" u="none" cap="none" strike="noStrike">
                <a:solidFill>
                  <a:srgbClr val="7F7F7F"/>
                </a:solidFill>
                <a:latin typeface="Arial"/>
                <a:ea typeface="Arial"/>
                <a:cs typeface="Arial"/>
                <a:sym typeface="Arial"/>
              </a:rPr>
              <a:t>Databases</a:t>
            </a:r>
            <a:endParaRPr/>
          </a:p>
          <a:p>
            <a:pPr indent="-177800" lvl="1" marL="635000" marR="0" rtl="0" algn="l">
              <a:spcBef>
                <a:spcPts val="0"/>
              </a:spcBef>
              <a:spcAft>
                <a:spcPts val="0"/>
              </a:spcAft>
              <a:buClr>
                <a:srgbClr val="7F7F7F"/>
              </a:buClr>
              <a:buSzPts val="1100"/>
              <a:buFont typeface="Arial"/>
              <a:buChar char="-"/>
            </a:pPr>
            <a:r>
              <a:rPr b="0" i="0" lang="en-IN" sz="1100" u="none" cap="none" strike="noStrike">
                <a:solidFill>
                  <a:srgbClr val="7F7F7F"/>
                </a:solidFill>
                <a:latin typeface="Arial"/>
                <a:ea typeface="Arial"/>
                <a:cs typeface="Arial"/>
                <a:sym typeface="Arial"/>
              </a:rPr>
              <a:t>Algorithms</a:t>
            </a:r>
            <a:endParaRPr/>
          </a:p>
          <a:p>
            <a:pPr indent="0" lvl="0" marL="0" marR="0" rtl="0" algn="l">
              <a:spcBef>
                <a:spcPts val="0"/>
              </a:spcBef>
              <a:spcAft>
                <a:spcPts val="0"/>
              </a:spcAft>
              <a:buNone/>
            </a:pPr>
            <a:r>
              <a:t/>
            </a:r>
            <a:endParaRPr b="1" sz="1400">
              <a:solidFill>
                <a:schemeClr val="accent6"/>
              </a:solidFill>
              <a:latin typeface="Arial"/>
              <a:ea typeface="Arial"/>
              <a:cs typeface="Arial"/>
              <a:sym typeface="Arial"/>
            </a:endParaRPr>
          </a:p>
          <a:p>
            <a:pPr indent="0" lvl="0" marL="0" marR="0" rtl="0" algn="l">
              <a:spcBef>
                <a:spcPts val="0"/>
              </a:spcBef>
              <a:spcAft>
                <a:spcPts val="0"/>
              </a:spcAft>
              <a:buNone/>
            </a:pPr>
            <a:r>
              <a:rPr b="1" lang="en-IN" sz="1400">
                <a:solidFill>
                  <a:schemeClr val="accent6"/>
                </a:solidFill>
                <a:latin typeface="Arial"/>
                <a:ea typeface="Arial"/>
                <a:cs typeface="Arial"/>
                <a:sym typeface="Arial"/>
              </a:rPr>
              <a:t>Student Learning</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Information Retrieval Concepts.</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Lucence Text Search Engine Usage.</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Design of Interfaces.</a:t>
            </a:r>
            <a:endParaRPr/>
          </a:p>
          <a:p>
            <a:pPr indent="-177800" lvl="0" marL="177800" marR="0" rtl="0" algn="l">
              <a:spcBef>
                <a:spcPts val="0"/>
              </a:spcBef>
              <a:spcAft>
                <a:spcPts val="0"/>
              </a:spcAft>
              <a:buClr>
                <a:srgbClr val="7F7F7F"/>
              </a:buClr>
              <a:buSzPts val="1100"/>
              <a:buFont typeface="Arial"/>
              <a:buChar char="•"/>
            </a:pPr>
            <a:r>
              <a:rPr lang="en-IN" sz="1100">
                <a:solidFill>
                  <a:srgbClr val="7F7F7F"/>
                </a:solidFill>
                <a:latin typeface="Arial"/>
                <a:ea typeface="Arial"/>
                <a:cs typeface="Arial"/>
                <a:sym typeface="Arial"/>
              </a:rPr>
              <a:t>Test Driven Development.</a:t>
            </a:r>
            <a:endParaRPr/>
          </a:p>
        </p:txBody>
      </p:sp>
      <p:pic>
        <p:nvPicPr>
          <p:cNvPr id="123" name="Google Shape;123;p14"/>
          <p:cNvPicPr preferRelativeResize="0"/>
          <p:nvPr/>
        </p:nvPicPr>
        <p:blipFill rotWithShape="1">
          <a:blip r:embed="rId8">
            <a:alphaModFix/>
          </a:blip>
          <a:srcRect b="0" l="0" r="0" t="0"/>
          <a:stretch/>
        </p:blipFill>
        <p:spPr>
          <a:xfrm>
            <a:off x="602666" y="5034215"/>
            <a:ext cx="647700" cy="685800"/>
          </a:xfrm>
          <a:prstGeom prst="rect">
            <a:avLst/>
          </a:prstGeom>
          <a:noFill/>
          <a:ln>
            <a:noFill/>
          </a:ln>
        </p:spPr>
      </p:pic>
      <p:pic>
        <p:nvPicPr>
          <p:cNvPr id="124" name="Google Shape;124;p14"/>
          <p:cNvPicPr preferRelativeResize="0"/>
          <p:nvPr/>
        </p:nvPicPr>
        <p:blipFill rotWithShape="1">
          <a:blip r:embed="rId9">
            <a:alphaModFix/>
          </a:blip>
          <a:srcRect b="6214" l="5063" r="6659" t="6220"/>
          <a:stretch/>
        </p:blipFill>
        <p:spPr>
          <a:xfrm>
            <a:off x="1820091" y="5085806"/>
            <a:ext cx="731520" cy="592183"/>
          </a:xfrm>
          <a:prstGeom prst="rect">
            <a:avLst/>
          </a:prstGeom>
          <a:noFill/>
          <a:ln>
            <a:noFill/>
          </a:ln>
        </p:spPr>
      </p:pic>
      <p:pic>
        <p:nvPicPr>
          <p:cNvPr id="125" name="Google Shape;125;p14"/>
          <p:cNvPicPr preferRelativeResize="0"/>
          <p:nvPr/>
        </p:nvPicPr>
        <p:blipFill rotWithShape="1">
          <a:blip r:embed="rId10">
            <a:alphaModFix/>
          </a:blip>
          <a:srcRect b="0" l="0" r="0" t="0"/>
          <a:stretch/>
        </p:blipFill>
        <p:spPr>
          <a:xfrm>
            <a:off x="8634702" y="3340891"/>
            <a:ext cx="2651364" cy="1744915"/>
          </a:xfrm>
          <a:prstGeom prst="rect">
            <a:avLst/>
          </a:prstGeom>
          <a:noFill/>
          <a:ln>
            <a:noFill/>
          </a:ln>
        </p:spPr>
      </p:pic>
      <p:sp>
        <p:nvSpPr>
          <p:cNvPr id="126" name="Google Shape;126;p14"/>
          <p:cNvSpPr/>
          <p:nvPr/>
        </p:nvSpPr>
        <p:spPr>
          <a:xfrm>
            <a:off x="11490925" y="3031114"/>
            <a:ext cx="255639" cy="27530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Arial"/>
                <a:ea typeface="Arial"/>
                <a:cs typeface="Arial"/>
                <a:sym typeface="Arial"/>
              </a:rPr>
              <a:t>2</a:t>
            </a:r>
            <a:endParaRPr/>
          </a:p>
        </p:txBody>
      </p:sp>
      <p:sp>
        <p:nvSpPr>
          <p:cNvPr id="127" name="Google Shape;127;p14"/>
          <p:cNvSpPr txBox="1"/>
          <p:nvPr/>
        </p:nvSpPr>
        <p:spPr>
          <a:xfrm>
            <a:off x="11231055" y="3297470"/>
            <a:ext cx="82913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Arial"/>
                <a:ea typeface="Arial"/>
                <a:cs typeface="Arial"/>
                <a:sym typeface="Arial"/>
              </a:rPr>
              <a:t>Members</a:t>
            </a:r>
            <a:endParaRPr/>
          </a:p>
        </p:txBody>
      </p:sp>
      <p:sp>
        <p:nvSpPr>
          <p:cNvPr id="128" name="Google Shape;128;p14"/>
          <p:cNvSpPr/>
          <p:nvPr/>
        </p:nvSpPr>
        <p:spPr>
          <a:xfrm rot="-1440256">
            <a:off x="2493405" y="2950509"/>
            <a:ext cx="6975179" cy="80467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2800">
                <a:solidFill>
                  <a:schemeClr val="lt1"/>
                </a:solidFill>
                <a:latin typeface="Calibri"/>
                <a:ea typeface="Calibri"/>
                <a:cs typeface="Calibri"/>
                <a:sym typeface="Calibri"/>
              </a:rPr>
              <a:t>[ INSERT YOUR WORK-LET TEMPLATE HERE ]</a:t>
            </a:r>
            <a:endParaRPr/>
          </a:p>
        </p:txBody>
      </p:sp>
      <p:pic>
        <p:nvPicPr>
          <p:cNvPr id="129" name="Google Shape;129;p14"/>
          <p:cNvPicPr preferRelativeResize="0"/>
          <p:nvPr/>
        </p:nvPicPr>
        <p:blipFill rotWithShape="1">
          <a:blip r:embed="rId11">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15"/>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Approach / Solution</a:t>
            </a:r>
            <a:endParaRPr b="1" sz="3200">
              <a:solidFill>
                <a:schemeClr val="dk1"/>
              </a:solidFill>
              <a:latin typeface="Arial"/>
              <a:ea typeface="Arial"/>
              <a:cs typeface="Arial"/>
              <a:sym typeface="Arial"/>
            </a:endParaRPr>
          </a:p>
        </p:txBody>
      </p:sp>
      <p:sp>
        <p:nvSpPr>
          <p:cNvPr id="136" name="Google Shape;136;p15"/>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5"/>
          <p:cNvSpPr txBox="1"/>
          <p:nvPr/>
        </p:nvSpPr>
        <p:spPr>
          <a:xfrm>
            <a:off x="1" y="806514"/>
            <a:ext cx="12191999" cy="584775"/>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Concept Diagram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600">
                <a:solidFill>
                  <a:srgbClr val="0E4094"/>
                </a:solidFill>
                <a:latin typeface="Calibri"/>
                <a:ea typeface="Calibri"/>
                <a:cs typeface="Calibri"/>
                <a:sym typeface="Calibri"/>
              </a:rPr>
              <a:t>      ( Clear detailed schematic / block diagram /  flow chart depicting the proposed concept / solution  )</a:t>
            </a:r>
            <a:endParaRPr/>
          </a:p>
        </p:txBody>
      </p:sp>
      <p:pic>
        <p:nvPicPr>
          <p:cNvPr id="138" name="Google Shape;138;p15"/>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39" name="Google Shape;139;p15"/>
          <p:cNvSpPr/>
          <p:nvPr/>
        </p:nvSpPr>
        <p:spPr>
          <a:xfrm>
            <a:off x="5070591" y="1934467"/>
            <a:ext cx="2050800" cy="5901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FFFFFF"/>
              </a:buClr>
              <a:buSzPts val="1300"/>
              <a:buFont typeface="Roboto"/>
              <a:buNone/>
            </a:pPr>
            <a:r>
              <a:rPr lang="en-IN" sz="1300">
                <a:solidFill>
                  <a:srgbClr val="FFFFFF"/>
                </a:solidFill>
                <a:latin typeface="Roboto"/>
                <a:ea typeface="Roboto"/>
                <a:cs typeface="Roboto"/>
                <a:sym typeface="Roboto"/>
              </a:rPr>
              <a:t>Lorem Ipsum</a:t>
            </a:r>
            <a:endParaRPr sz="1900">
              <a:solidFill>
                <a:srgbClr val="FFFFFF"/>
              </a:solidFill>
              <a:latin typeface="Calibri"/>
              <a:ea typeface="Calibri"/>
              <a:cs typeface="Calibri"/>
              <a:sym typeface="Calibri"/>
            </a:endParaRPr>
          </a:p>
        </p:txBody>
      </p:sp>
      <p:sp>
        <p:nvSpPr>
          <p:cNvPr id="140" name="Google Shape;140;p15"/>
          <p:cNvSpPr/>
          <p:nvPr/>
        </p:nvSpPr>
        <p:spPr>
          <a:xfrm>
            <a:off x="5136600" y="4864798"/>
            <a:ext cx="2138400" cy="8217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FFFFFF"/>
              </a:buClr>
              <a:buSzPts val="1300"/>
              <a:buFont typeface="Roboto"/>
              <a:buNone/>
            </a:pPr>
            <a:r>
              <a:rPr lang="en-IN" sz="1300">
                <a:solidFill>
                  <a:srgbClr val="FFFFFF"/>
                </a:solidFill>
                <a:latin typeface="Roboto"/>
                <a:ea typeface="Roboto"/>
                <a:cs typeface="Roboto"/>
                <a:sym typeface="Roboto"/>
              </a:rPr>
              <a:t>Comparing the set of values we have</a:t>
            </a:r>
            <a:endParaRPr sz="1900">
              <a:solidFill>
                <a:srgbClr val="FFFFFF"/>
              </a:solidFill>
              <a:latin typeface="Calibri"/>
              <a:ea typeface="Calibri"/>
              <a:cs typeface="Calibri"/>
              <a:sym typeface="Calibri"/>
            </a:endParaRPr>
          </a:p>
        </p:txBody>
      </p:sp>
      <p:sp>
        <p:nvSpPr>
          <p:cNvPr id="141" name="Google Shape;141;p15"/>
          <p:cNvSpPr/>
          <p:nvPr/>
        </p:nvSpPr>
        <p:spPr>
          <a:xfrm>
            <a:off x="5092650" y="6005450"/>
            <a:ext cx="2226300" cy="6885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FFFFFF"/>
              </a:buClr>
              <a:buSzPts val="1300"/>
              <a:buFont typeface="Roboto"/>
              <a:buNone/>
            </a:pPr>
            <a:r>
              <a:rPr lang="en-IN" sz="1300">
                <a:solidFill>
                  <a:srgbClr val="FFFFFF"/>
                </a:solidFill>
                <a:latin typeface="Roboto"/>
                <a:ea typeface="Roboto"/>
                <a:cs typeface="Roboto"/>
                <a:sym typeface="Roboto"/>
              </a:rPr>
              <a:t>Displaying the result based on comparison</a:t>
            </a:r>
            <a:endParaRPr sz="1900">
              <a:solidFill>
                <a:srgbClr val="FFFFFF"/>
              </a:solidFill>
              <a:latin typeface="Calibri"/>
              <a:ea typeface="Calibri"/>
              <a:cs typeface="Calibri"/>
              <a:sym typeface="Calibri"/>
            </a:endParaRPr>
          </a:p>
        </p:txBody>
      </p:sp>
      <p:cxnSp>
        <p:nvCxnSpPr>
          <p:cNvPr id="142" name="Google Shape;142;p15"/>
          <p:cNvCxnSpPr>
            <a:stCxn id="141" idx="0"/>
            <a:endCxn id="140" idx="2"/>
          </p:cNvCxnSpPr>
          <p:nvPr/>
        </p:nvCxnSpPr>
        <p:spPr>
          <a:xfrm rot="-5400000">
            <a:off x="6046650" y="5845700"/>
            <a:ext cx="318900" cy="6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143" name="Google Shape;143;p15"/>
          <p:cNvSpPr/>
          <p:nvPr/>
        </p:nvSpPr>
        <p:spPr>
          <a:xfrm>
            <a:off x="4895102" y="1682928"/>
            <a:ext cx="2401800" cy="8217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FFFFFF"/>
              </a:buClr>
              <a:buSzPts val="1300"/>
              <a:buFont typeface="Calibri"/>
              <a:buNone/>
            </a:pPr>
            <a:r>
              <a:rPr lang="en-IN" sz="1300">
                <a:solidFill>
                  <a:srgbClr val="FFFFFF"/>
                </a:solidFill>
                <a:latin typeface="Calibri"/>
                <a:ea typeface="Calibri"/>
                <a:cs typeface="Calibri"/>
                <a:sym typeface="Calibri"/>
              </a:rPr>
              <a:t>Extraction of element xpath from appium inspector</a:t>
            </a:r>
            <a:endParaRPr sz="1300">
              <a:solidFill>
                <a:srgbClr val="FFFFFF"/>
              </a:solidFill>
              <a:latin typeface="Calibri"/>
              <a:ea typeface="Calibri"/>
              <a:cs typeface="Calibri"/>
              <a:sym typeface="Calibri"/>
            </a:endParaRPr>
          </a:p>
        </p:txBody>
      </p:sp>
      <p:sp>
        <p:nvSpPr>
          <p:cNvPr id="144" name="Google Shape;144;p15"/>
          <p:cNvSpPr/>
          <p:nvPr/>
        </p:nvSpPr>
        <p:spPr>
          <a:xfrm>
            <a:off x="4982850" y="2927649"/>
            <a:ext cx="2226300" cy="7452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rgbClr val="FFFFFF"/>
              </a:buClr>
              <a:buSzPts val="1300"/>
              <a:buFont typeface="Roboto"/>
              <a:buNone/>
            </a:pPr>
            <a:r>
              <a:rPr lang="en-IN" sz="1300">
                <a:solidFill>
                  <a:srgbClr val="FFFFFF"/>
                </a:solidFill>
                <a:latin typeface="Roboto"/>
                <a:ea typeface="Roboto"/>
                <a:cs typeface="Roboto"/>
                <a:sym typeface="Roboto"/>
              </a:rPr>
              <a:t>Extracting information by using the xpath through appium </a:t>
            </a:r>
            <a:endParaRPr sz="1900">
              <a:solidFill>
                <a:srgbClr val="FFFFFF"/>
              </a:solidFill>
              <a:latin typeface="Calibri"/>
              <a:ea typeface="Calibri"/>
              <a:cs typeface="Calibri"/>
              <a:sym typeface="Calibri"/>
            </a:endParaRPr>
          </a:p>
        </p:txBody>
      </p:sp>
      <p:sp>
        <p:nvSpPr>
          <p:cNvPr id="145" name="Google Shape;145;p15"/>
          <p:cNvSpPr/>
          <p:nvPr/>
        </p:nvSpPr>
        <p:spPr>
          <a:xfrm>
            <a:off x="4974150" y="3857975"/>
            <a:ext cx="2463900" cy="8217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FFFFFF"/>
              </a:buClr>
              <a:buSzPts val="1300"/>
              <a:buFont typeface="Roboto"/>
              <a:buNone/>
            </a:pPr>
            <a:r>
              <a:rPr lang="en-IN" sz="1300">
                <a:solidFill>
                  <a:srgbClr val="FFFFFF"/>
                </a:solidFill>
                <a:latin typeface="Roboto"/>
                <a:ea typeface="Roboto"/>
                <a:cs typeface="Roboto"/>
                <a:sym typeface="Roboto"/>
              </a:rPr>
              <a:t>Extracting the element information from json file</a:t>
            </a:r>
            <a:endParaRPr sz="1900">
              <a:solidFill>
                <a:srgbClr val="FFFFFF"/>
              </a:solidFill>
              <a:latin typeface="Calibri"/>
              <a:ea typeface="Calibri"/>
              <a:cs typeface="Calibri"/>
              <a:sym typeface="Calibri"/>
            </a:endParaRPr>
          </a:p>
        </p:txBody>
      </p:sp>
      <p:cxnSp>
        <p:nvCxnSpPr>
          <p:cNvPr id="146" name="Google Shape;146;p15"/>
          <p:cNvCxnSpPr>
            <a:stCxn id="144" idx="0"/>
            <a:endCxn id="143" idx="2"/>
          </p:cNvCxnSpPr>
          <p:nvPr/>
        </p:nvCxnSpPr>
        <p:spPr>
          <a:xfrm rot="-5400000">
            <a:off x="5884800" y="2715849"/>
            <a:ext cx="423000" cy="6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147" name="Google Shape;147;p15"/>
          <p:cNvCxnSpPr>
            <a:stCxn id="145" idx="2"/>
            <a:endCxn id="140" idx="0"/>
          </p:cNvCxnSpPr>
          <p:nvPr/>
        </p:nvCxnSpPr>
        <p:spPr>
          <a:xfrm flipH="1">
            <a:off x="6205800" y="4679675"/>
            <a:ext cx="300" cy="185100"/>
          </a:xfrm>
          <a:prstGeom prst="straightConnector1">
            <a:avLst/>
          </a:prstGeom>
          <a:noFill/>
          <a:ln cap="flat" cmpd="sng" w="9525">
            <a:solidFill>
              <a:schemeClr val="dk2"/>
            </a:solidFill>
            <a:prstDash val="solid"/>
            <a:round/>
            <a:headEnd len="sm" w="sm" type="none"/>
            <a:tailEnd len="sm" w="sm" type="none"/>
          </a:ln>
        </p:spPr>
      </p:cxnSp>
      <p:cxnSp>
        <p:nvCxnSpPr>
          <p:cNvPr id="148" name="Google Shape;148;p15"/>
          <p:cNvCxnSpPr>
            <a:stCxn id="145" idx="0"/>
            <a:endCxn id="145" idx="0"/>
          </p:cNvCxnSpPr>
          <p:nvPr/>
        </p:nvCxnSpPr>
        <p:spPr>
          <a:xfrm>
            <a:off x="6206100" y="3857975"/>
            <a:ext cx="0" cy="0"/>
          </a:xfrm>
          <a:prstGeom prst="straightConnector1">
            <a:avLst/>
          </a:prstGeom>
          <a:noFill/>
          <a:ln cap="flat" cmpd="sng" w="9525">
            <a:solidFill>
              <a:schemeClr val="dk2"/>
            </a:solidFill>
            <a:prstDash val="solid"/>
            <a:round/>
            <a:headEnd len="sm" w="sm" type="none"/>
            <a:tailEnd len="sm" w="sm" type="none"/>
          </a:ln>
        </p:spPr>
      </p:cxnSp>
      <p:cxnSp>
        <p:nvCxnSpPr>
          <p:cNvPr id="149" name="Google Shape;149;p15"/>
          <p:cNvCxnSpPr>
            <a:stCxn id="145" idx="0"/>
          </p:cNvCxnSpPr>
          <p:nvPr/>
        </p:nvCxnSpPr>
        <p:spPr>
          <a:xfrm>
            <a:off x="6206100" y="3857975"/>
            <a:ext cx="0" cy="0"/>
          </a:xfrm>
          <a:prstGeom prst="straightConnector1">
            <a:avLst/>
          </a:prstGeom>
          <a:noFill/>
          <a:ln cap="flat" cmpd="sng" w="9525">
            <a:solidFill>
              <a:schemeClr val="dk2"/>
            </a:solidFill>
            <a:prstDash val="solid"/>
            <a:round/>
            <a:headEnd len="sm" w="sm" type="none"/>
            <a:tailEnd len="sm" w="sm" type="none"/>
          </a:ln>
        </p:spPr>
      </p:cxnSp>
      <p:cxnSp>
        <p:nvCxnSpPr>
          <p:cNvPr id="150" name="Google Shape;150;p15"/>
          <p:cNvCxnSpPr/>
          <p:nvPr/>
        </p:nvCxnSpPr>
        <p:spPr>
          <a:xfrm>
            <a:off x="6206100" y="3544688"/>
            <a:ext cx="0" cy="300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6"/>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Dataset(s) Analysis / Description</a:t>
            </a:r>
            <a:endParaRPr b="1" sz="3200">
              <a:solidFill>
                <a:schemeClr val="dk1"/>
              </a:solidFill>
              <a:latin typeface="Arial"/>
              <a:ea typeface="Arial"/>
              <a:cs typeface="Arial"/>
              <a:sym typeface="Arial"/>
            </a:endParaRPr>
          </a:p>
        </p:txBody>
      </p:sp>
      <p:sp>
        <p:nvSpPr>
          <p:cNvPr id="157" name="Google Shape;157;p16"/>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6"/>
          <p:cNvSpPr txBox="1"/>
          <p:nvPr/>
        </p:nvSpPr>
        <p:spPr>
          <a:xfrm>
            <a:off x="0" y="806514"/>
            <a:ext cx="12191999" cy="523220"/>
          </a:xfrm>
          <a:prstGeom prst="rect">
            <a:avLst/>
          </a:prstGeom>
          <a:solidFill>
            <a:srgbClr val="F2F2F2"/>
          </a:solid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Capture / Preparation / Generation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(Discuss the dataset generation process or if downloaded data provide details of what data &amp; from where it was obtained etc… - 2 to 3 bullets only)</a:t>
            </a:r>
            <a:endParaRPr/>
          </a:p>
        </p:txBody>
      </p:sp>
      <p:sp>
        <p:nvSpPr>
          <p:cNvPr id="159" name="Google Shape;159;p16"/>
          <p:cNvSpPr txBox="1"/>
          <p:nvPr/>
        </p:nvSpPr>
        <p:spPr>
          <a:xfrm>
            <a:off x="1" y="2828862"/>
            <a:ext cx="12191999" cy="584775"/>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Understanding / Analysis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600">
                <a:solidFill>
                  <a:srgbClr val="0E4094"/>
                </a:solidFill>
                <a:latin typeface="Calibri"/>
                <a:ea typeface="Calibri"/>
                <a:cs typeface="Calibri"/>
                <a:sym typeface="Calibri"/>
              </a:rPr>
              <a:t>      </a:t>
            </a:r>
            <a:r>
              <a:rPr lang="en-IN" sz="1200">
                <a:solidFill>
                  <a:srgbClr val="0E4094"/>
                </a:solidFill>
                <a:latin typeface="Calibri"/>
                <a:ea typeface="Calibri"/>
                <a:cs typeface="Calibri"/>
                <a:sym typeface="Calibri"/>
              </a:rPr>
              <a:t>(Provide 2 to 3 bullets about what is your understanding of the data / opinion about the data)</a:t>
            </a:r>
            <a:endParaRPr/>
          </a:p>
        </p:txBody>
      </p:sp>
      <p:sp>
        <p:nvSpPr>
          <p:cNvPr id="160" name="Google Shape;160;p16"/>
          <p:cNvSpPr txBox="1"/>
          <p:nvPr/>
        </p:nvSpPr>
        <p:spPr>
          <a:xfrm>
            <a:off x="0" y="4851210"/>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Pre-Processing / Related Challenges (if any)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(List out the challenges you  foresee in data handling wrt problem definition – 2 to 3 bullets only)</a:t>
            </a:r>
            <a:endParaRPr/>
          </a:p>
        </p:txBody>
      </p:sp>
      <p:pic>
        <p:nvPicPr>
          <p:cNvPr id="161" name="Google Shape;161;p16"/>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62" name="Google Shape;162;p16"/>
          <p:cNvSpPr txBox="1"/>
          <p:nvPr/>
        </p:nvSpPr>
        <p:spPr>
          <a:xfrm>
            <a:off x="381902" y="1395075"/>
            <a:ext cx="11351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 We got a sample application and corresponding json files of the application from the mentors to test our desktop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Application.</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 Apart from this,we didn’t required any data to be downloaded.</a:t>
            </a:r>
            <a:endParaRPr sz="1800">
              <a:solidFill>
                <a:schemeClr val="dk1"/>
              </a:solidFill>
              <a:latin typeface="Calibri"/>
              <a:ea typeface="Calibri"/>
              <a:cs typeface="Calibri"/>
              <a:sym typeface="Calibri"/>
            </a:endParaRPr>
          </a:p>
        </p:txBody>
      </p:sp>
      <p:sp>
        <p:nvSpPr>
          <p:cNvPr id="163" name="Google Shape;163;p16"/>
          <p:cNvSpPr txBox="1"/>
          <p:nvPr/>
        </p:nvSpPr>
        <p:spPr>
          <a:xfrm>
            <a:off x="330425" y="3736450"/>
            <a:ext cx="11303400" cy="1015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a:t>
            </a:r>
            <a:r>
              <a:rPr lang="en-IN" sz="1800">
                <a:solidFill>
                  <a:schemeClr val="dk1"/>
                </a:solidFill>
                <a:latin typeface="Calibri"/>
                <a:ea typeface="Calibri"/>
                <a:cs typeface="Calibri"/>
                <a:sym typeface="Calibri"/>
              </a:rPr>
              <a:t>Main dataset we used was json files for our testing 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 </a:t>
            </a:r>
            <a:r>
              <a:rPr lang="en-IN" sz="1800">
                <a:solidFill>
                  <a:schemeClr val="dk1"/>
                </a:solidFill>
                <a:latin typeface="Calibri"/>
                <a:ea typeface="Calibri"/>
                <a:cs typeface="Calibri"/>
                <a:sym typeface="Calibri"/>
              </a:rPr>
              <a:t>We went through data extraction methods for extracting data from json files.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4" name="Google Shape;164;p16"/>
          <p:cNvSpPr txBox="1"/>
          <p:nvPr/>
        </p:nvSpPr>
        <p:spPr>
          <a:xfrm>
            <a:off x="380075" y="5651650"/>
            <a:ext cx="11204100" cy="12930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-&gt;Extracting values from json for comparison was a bit challenging as f</a:t>
            </a:r>
            <a:r>
              <a:rPr lang="en-IN" sz="1800">
                <a:solidFill>
                  <a:schemeClr val="dk1"/>
                </a:solidFill>
                <a:latin typeface="Calibri"/>
                <a:ea typeface="Calibri"/>
                <a:cs typeface="Calibri"/>
                <a:sym typeface="Calibri"/>
              </a:rPr>
              <a:t>or different elements there were different ways  that must be used to extract data.</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-&gt;Identifying the attribute  from json file </a:t>
            </a:r>
            <a:r>
              <a:rPr lang="en-IN" sz="1800">
                <a:solidFill>
                  <a:schemeClr val="dk1"/>
                </a:solidFill>
                <a:latin typeface="Calibri"/>
                <a:ea typeface="Calibri"/>
                <a:cs typeface="Calibri"/>
                <a:sym typeface="Calibri"/>
              </a:rPr>
              <a:t>which</a:t>
            </a:r>
            <a:r>
              <a:rPr lang="en-IN" sz="1800">
                <a:solidFill>
                  <a:schemeClr val="dk1"/>
                </a:solidFill>
                <a:latin typeface="Calibri"/>
                <a:ea typeface="Calibri"/>
                <a:cs typeface="Calibri"/>
                <a:sym typeface="Calibri"/>
              </a:rPr>
              <a:t> can be used to identify the object from json file and can be used to extract values was difficult.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Arial"/>
              <a:ea typeface="Arial"/>
              <a:cs typeface="Arial"/>
              <a:sym typeface="Arial"/>
            </a:endParaRPr>
          </a:p>
        </p:txBody>
      </p:sp>
      <p:sp>
        <p:nvSpPr>
          <p:cNvPr id="170" name="Google Shape;170;p17"/>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171" name="Google Shape;171;p17"/>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Arial"/>
              <a:ea typeface="Arial"/>
              <a:cs typeface="Arial"/>
              <a:sym typeface="Arial"/>
            </a:endParaRPr>
          </a:p>
        </p:txBody>
      </p:sp>
      <p:sp>
        <p:nvSpPr>
          <p:cNvPr id="172" name="Google Shape;172;p17"/>
          <p:cNvSpPr txBox="1"/>
          <p:nvPr/>
        </p:nvSpPr>
        <p:spPr>
          <a:xfrm>
            <a:off x="1" y="806514"/>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Results  </a:t>
            </a:r>
            <a:r>
              <a:rPr lang="en-IN" sz="1600">
                <a:solidFill>
                  <a:srgbClr val="0E4094"/>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Clr>
                <a:srgbClr val="0E4094"/>
              </a:buClr>
              <a:buSzPts val="1200"/>
              <a:buFont typeface="Calibri"/>
              <a:buNone/>
            </a:pPr>
            <a:r>
              <a:rPr lang="en-IN" sz="1200">
                <a:solidFill>
                  <a:srgbClr val="0E4094"/>
                </a:solidFill>
                <a:latin typeface="Calibri"/>
                <a:ea typeface="Calibri"/>
                <a:cs typeface="Calibri"/>
                <a:sym typeface="Calibri"/>
              </a:rPr>
              <a:t>      (provide numerical data / bar charts / plots / images / videos / tabulated results etc. Use full slide or multiple slides up to max 3 slides to demonstrate the results)</a:t>
            </a:r>
            <a:endParaRPr sz="1800">
              <a:solidFill>
                <a:schemeClr val="dk1"/>
              </a:solidFill>
              <a:latin typeface="Calibri"/>
              <a:ea typeface="Calibri"/>
              <a:cs typeface="Calibri"/>
              <a:sym typeface="Calibri"/>
            </a:endParaRPr>
          </a:p>
        </p:txBody>
      </p:sp>
      <p:pic>
        <p:nvPicPr>
          <p:cNvPr id="173" name="Google Shape;173;p17"/>
          <p:cNvPicPr preferRelativeResize="0"/>
          <p:nvPr/>
        </p:nvPicPr>
        <p:blipFill rotWithShape="1">
          <a:blip r:embed="rId3">
            <a:alphaModFix/>
          </a:blip>
          <a:srcRect b="26840" l="4529" r="4173" t="20267"/>
          <a:stretch/>
        </p:blipFill>
        <p:spPr>
          <a:xfrm>
            <a:off x="10942081" y="105045"/>
            <a:ext cx="1249918" cy="474910"/>
          </a:xfrm>
          <a:prstGeom prst="rect">
            <a:avLst/>
          </a:prstGeom>
          <a:noFill/>
          <a:ln>
            <a:noFill/>
          </a:ln>
        </p:spPr>
      </p:pic>
      <p:pic>
        <p:nvPicPr>
          <p:cNvPr id="174" name="Google Shape;174;p17"/>
          <p:cNvPicPr preferRelativeResize="0"/>
          <p:nvPr/>
        </p:nvPicPr>
        <p:blipFill rotWithShape="1">
          <a:blip r:embed="rId4">
            <a:alphaModFix/>
          </a:blip>
          <a:srcRect b="6820" l="0" r="0" t="0"/>
          <a:stretch/>
        </p:blipFill>
        <p:spPr>
          <a:xfrm>
            <a:off x="1539900" y="1585750"/>
            <a:ext cx="9402173" cy="492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8"/>
          <p:cNvPicPr preferRelativeResize="0"/>
          <p:nvPr/>
        </p:nvPicPr>
        <p:blipFill rotWithShape="1">
          <a:blip r:embed="rId3">
            <a:alphaModFix/>
          </a:blip>
          <a:srcRect b="7458" l="0" r="1787" t="0"/>
          <a:stretch/>
        </p:blipFill>
        <p:spPr>
          <a:xfrm>
            <a:off x="275725" y="396900"/>
            <a:ext cx="11442048" cy="606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9"/>
          <p:cNvPicPr preferRelativeResize="0"/>
          <p:nvPr/>
        </p:nvPicPr>
        <p:blipFill rotWithShape="1">
          <a:blip r:embed="rId3">
            <a:alphaModFix/>
          </a:blip>
          <a:srcRect b="6707" l="0" r="0" t="0"/>
          <a:stretch/>
        </p:blipFill>
        <p:spPr>
          <a:xfrm>
            <a:off x="152400" y="152400"/>
            <a:ext cx="11650123" cy="6113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idx="1" type="body"/>
          </p:nvPr>
        </p:nvSpPr>
        <p:spPr>
          <a:xfrm>
            <a:off x="866775" y="1685925"/>
            <a:ext cx="10487100" cy="449112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Clr>
                <a:schemeClr val="dk1"/>
              </a:buClr>
              <a:buSzPts val="2600"/>
              <a:buNone/>
            </a:pPr>
            <a:r>
              <a:rPr lang="en-IN" sz="2600"/>
              <a:t>-&gt;We found that extraction of font details is not possible in native applications.</a:t>
            </a:r>
            <a:endParaRPr sz="2600"/>
          </a:p>
          <a:p>
            <a:pPr indent="0" lvl="0" marL="0" rtl="0" algn="l">
              <a:lnSpc>
                <a:spcPct val="70000"/>
              </a:lnSpc>
              <a:spcBef>
                <a:spcPts val="1000"/>
              </a:spcBef>
              <a:spcAft>
                <a:spcPts val="0"/>
              </a:spcAft>
              <a:buClr>
                <a:schemeClr val="dk1"/>
              </a:buClr>
              <a:buSzPts val="2600"/>
              <a:buNone/>
            </a:pPr>
            <a:r>
              <a:rPr lang="en-IN" sz="2600"/>
              <a:t>-&gt;The values of the element attributes are changing with screen sizes.</a:t>
            </a:r>
            <a:endParaRPr sz="2600"/>
          </a:p>
          <a:p>
            <a:pPr indent="0" lvl="0" marL="0" rtl="0" algn="l">
              <a:lnSpc>
                <a:spcPct val="70000"/>
              </a:lnSpc>
              <a:spcBef>
                <a:spcPts val="1000"/>
              </a:spcBef>
              <a:spcAft>
                <a:spcPts val="0"/>
              </a:spcAft>
              <a:buClr>
                <a:schemeClr val="dk1"/>
              </a:buClr>
              <a:buSzPts val="2600"/>
              <a:buNone/>
            </a:pPr>
            <a:r>
              <a:rPr lang="en-IN" sz="2600"/>
              <a:t>-&gt;Sometimes the values vary by decimal points(we observed this for Color attribute of element).</a:t>
            </a:r>
            <a:endParaRPr sz="2600"/>
          </a:p>
          <a:p>
            <a:pPr indent="0" lvl="0" marL="0" rtl="0" algn="l">
              <a:lnSpc>
                <a:spcPct val="70000"/>
              </a:lnSpc>
              <a:spcBef>
                <a:spcPts val="1000"/>
              </a:spcBef>
              <a:spcAft>
                <a:spcPts val="0"/>
              </a:spcAft>
              <a:buClr>
                <a:schemeClr val="dk1"/>
              </a:buClr>
              <a:buSzPts val="2600"/>
              <a:buNone/>
            </a:pPr>
            <a:r>
              <a:rPr lang="en-IN" sz="2600"/>
              <a:t>-&gt;In situations where two different screens have element with same name, we were not able to distinguish between the elements and hence the element which appears first in json file is taken for comparison.</a:t>
            </a:r>
            <a:endParaRPr sz="2600"/>
          </a:p>
          <a:p>
            <a:pPr indent="0" lvl="0" marL="0" rtl="0" algn="l">
              <a:lnSpc>
                <a:spcPct val="70000"/>
              </a:lnSpc>
              <a:spcBef>
                <a:spcPts val="1000"/>
              </a:spcBef>
              <a:spcAft>
                <a:spcPts val="0"/>
              </a:spcAft>
              <a:buClr>
                <a:schemeClr val="dk1"/>
              </a:buClr>
              <a:buSzPts val="2600"/>
              <a:buNone/>
            </a:pPr>
            <a:r>
              <a:rPr lang="en-IN" sz="2600"/>
              <a:t>-&gt;We are not able to compare the information related to any icon as there is no unique id given to them. This can be achieved by hard coding the values but not by automation unless the json files </a:t>
            </a:r>
            <a:r>
              <a:rPr lang="en-IN" sz="2600"/>
              <a:t>contains</a:t>
            </a:r>
            <a:r>
              <a:rPr lang="en-IN" sz="2600"/>
              <a:t> an unique id for each element similar to the appium inspector.</a:t>
            </a:r>
            <a:endParaRPr sz="2600"/>
          </a:p>
        </p:txBody>
      </p:sp>
      <p:sp>
        <p:nvSpPr>
          <p:cNvPr id="193" name="Google Shape;193;p20"/>
          <p:cNvSpPr txBox="1"/>
          <p:nvPr/>
        </p:nvSpPr>
        <p:spPr>
          <a:xfrm>
            <a:off x="0" y="227625"/>
            <a:ext cx="12192000" cy="12006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2000"/>
              <a:buFont typeface="Calibri"/>
              <a:buChar char="•"/>
            </a:pPr>
            <a:r>
              <a:rPr lang="en-IN" sz="2000" u="sng">
                <a:solidFill>
                  <a:srgbClr val="0E4094"/>
                </a:solidFill>
                <a:latin typeface="Calibri"/>
                <a:ea typeface="Calibri"/>
                <a:cs typeface="Calibri"/>
                <a:sym typeface="Calibri"/>
              </a:rPr>
              <a:t>Major Observations / Conclusions &amp; Challenges : </a:t>
            </a:r>
            <a:endParaRPr sz="1800">
              <a:solidFill>
                <a:schemeClr val="dk1"/>
              </a:solidFill>
              <a:latin typeface="Calibri"/>
              <a:ea typeface="Calibri"/>
              <a:cs typeface="Calibri"/>
              <a:sym typeface="Calibri"/>
            </a:endParaRPr>
          </a:p>
          <a:p>
            <a:pPr indent="0" lvl="0" marL="0" marR="0" rtl="0" algn="just">
              <a:spcBef>
                <a:spcPts val="0"/>
              </a:spcBef>
              <a:spcAft>
                <a:spcPts val="0"/>
              </a:spcAft>
              <a:buClr>
                <a:srgbClr val="0E4094"/>
              </a:buClr>
              <a:buSzPts val="1600"/>
              <a:buFont typeface="Calibri"/>
              <a:buNone/>
            </a:pPr>
            <a:r>
              <a:rPr lang="en-IN" sz="1600">
                <a:solidFill>
                  <a:srgbClr val="0E4094"/>
                </a:solidFill>
                <a:latin typeface="Calibri"/>
                <a:ea typeface="Calibri"/>
                <a:cs typeface="Calibri"/>
                <a:sym typeface="Calibri"/>
              </a:rPr>
              <a:t>      (provide details about your findings, experimental opinion – Use separate slide if necessary)</a:t>
            </a:r>
            <a:endParaRPr sz="1600">
              <a:solidFill>
                <a:srgbClr val="0E4094"/>
              </a:solidFill>
              <a:latin typeface="Calibri"/>
              <a:ea typeface="Calibri"/>
              <a:cs typeface="Calibri"/>
              <a:sym typeface="Calibri"/>
            </a:endParaRPr>
          </a:p>
          <a:p>
            <a:pPr indent="0" lvl="0" marL="0" marR="0" rtl="0" algn="just">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21"/>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Deliverable</a:t>
            </a:r>
            <a:endParaRPr b="1" sz="3200">
              <a:solidFill>
                <a:schemeClr val="dk1"/>
              </a:solidFill>
              <a:latin typeface="Arial"/>
              <a:ea typeface="Arial"/>
              <a:cs typeface="Arial"/>
              <a:sym typeface="Arial"/>
            </a:endParaRPr>
          </a:p>
        </p:txBody>
      </p:sp>
      <p:sp>
        <p:nvSpPr>
          <p:cNvPr id="200" name="Google Shape;200;p21"/>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1"/>
          <p:cNvSpPr txBox="1"/>
          <p:nvPr/>
        </p:nvSpPr>
        <p:spPr>
          <a:xfrm>
            <a:off x="1" y="806514"/>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Final Deliverables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(Discuss in the form of bullets, what are the next steps to complete the solution, any road blocks / bottlenecks, any support needed from SRIB)</a:t>
            </a:r>
            <a:endParaRPr/>
          </a:p>
        </p:txBody>
      </p:sp>
      <p:sp>
        <p:nvSpPr>
          <p:cNvPr id="202" name="Google Shape;202;p21"/>
          <p:cNvSpPr txBox="1"/>
          <p:nvPr/>
        </p:nvSpPr>
        <p:spPr>
          <a:xfrm>
            <a:off x="-1" y="2215696"/>
            <a:ext cx="12192000" cy="5232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IP / Paper Publication Plan </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(Details of papers / patentable ideas / innovative aspects that can lead to patentable ideas)</a:t>
            </a:r>
            <a:endParaRPr/>
          </a:p>
        </p:txBody>
      </p:sp>
      <p:pic>
        <p:nvPicPr>
          <p:cNvPr id="203" name="Google Shape;203;p21"/>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04" name="Google Shape;204;p21"/>
          <p:cNvSpPr txBox="1"/>
          <p:nvPr/>
        </p:nvSpPr>
        <p:spPr>
          <a:xfrm>
            <a:off x="0" y="4095202"/>
            <a:ext cx="12192000" cy="5232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KPIs delivered/Expectations Met</a:t>
            </a:r>
            <a:r>
              <a:rPr lang="en-IN" sz="1600">
                <a:solidFill>
                  <a:srgbClr val="0E4094"/>
                </a:solidFill>
                <a:latin typeface="Calibri"/>
                <a:ea typeface="Calibri"/>
                <a:cs typeface="Calibri"/>
                <a:sym typeface="Calibri"/>
              </a:rPr>
              <a:t>: </a:t>
            </a:r>
            <a:endParaRPr/>
          </a:p>
          <a:p>
            <a:pPr indent="0" lvl="0" marL="0" marR="0" rtl="0" algn="just">
              <a:spcBef>
                <a:spcPts val="0"/>
              </a:spcBef>
              <a:spcAft>
                <a:spcPts val="0"/>
              </a:spcAft>
              <a:buNone/>
            </a:pPr>
            <a:r>
              <a:rPr lang="en-IN" sz="1200">
                <a:solidFill>
                  <a:srgbClr val="0E4094"/>
                </a:solidFill>
                <a:latin typeface="Calibri"/>
                <a:ea typeface="Calibri"/>
                <a:cs typeface="Calibri"/>
                <a:sym typeface="Calibri"/>
              </a:rPr>
              <a:t>      (Planned Expectations shared in Work-let vs Delivered Results) </a:t>
            </a:r>
            <a:endParaRPr sz="1600">
              <a:solidFill>
                <a:srgbClr val="0E4094"/>
              </a:solidFill>
              <a:latin typeface="Calibri"/>
              <a:ea typeface="Calibri"/>
              <a:cs typeface="Calibri"/>
              <a:sym typeface="Calibri"/>
            </a:endParaRPr>
          </a:p>
        </p:txBody>
      </p:sp>
      <p:pic>
        <p:nvPicPr>
          <p:cNvPr id="205" name="Google Shape;205;p21"/>
          <p:cNvPicPr preferRelativeResize="0"/>
          <p:nvPr/>
        </p:nvPicPr>
        <p:blipFill rotWithShape="1">
          <a:blip r:embed="rId4">
            <a:alphaModFix/>
          </a:blip>
          <a:srcRect b="0" l="0" r="0" t="0"/>
          <a:stretch/>
        </p:blipFill>
        <p:spPr>
          <a:xfrm>
            <a:off x="221475" y="4986334"/>
            <a:ext cx="11887198" cy="968188"/>
          </a:xfrm>
          <a:prstGeom prst="rect">
            <a:avLst/>
          </a:prstGeom>
          <a:noFill/>
          <a:ln>
            <a:noFill/>
          </a:ln>
        </p:spPr>
      </p:pic>
      <p:sp>
        <p:nvSpPr>
          <p:cNvPr id="206" name="Google Shape;206;p21"/>
          <p:cNvSpPr txBox="1"/>
          <p:nvPr/>
        </p:nvSpPr>
        <p:spPr>
          <a:xfrm>
            <a:off x="428625" y="1511113"/>
            <a:ext cx="8643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From our side, we have completed all the given tasks.</a:t>
            </a:r>
            <a:endParaRPr sz="2200">
              <a:latin typeface="Calibri"/>
              <a:ea typeface="Calibri"/>
              <a:cs typeface="Calibri"/>
              <a:sym typeface="Calibri"/>
            </a:endParaRPr>
          </a:p>
        </p:txBody>
      </p:sp>
      <p:sp>
        <p:nvSpPr>
          <p:cNvPr id="207" name="Google Shape;207;p21"/>
          <p:cNvSpPr txBox="1"/>
          <p:nvPr/>
        </p:nvSpPr>
        <p:spPr>
          <a:xfrm>
            <a:off x="381900" y="3081050"/>
            <a:ext cx="10370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The draft is </a:t>
            </a:r>
            <a:r>
              <a:rPr lang="en-IN" sz="2200">
                <a:latin typeface="Calibri"/>
                <a:ea typeface="Calibri"/>
                <a:cs typeface="Calibri"/>
                <a:sym typeface="Calibri"/>
              </a:rPr>
              <a:t>already</a:t>
            </a:r>
            <a:r>
              <a:rPr lang="en-IN" sz="2200">
                <a:latin typeface="Calibri"/>
                <a:ea typeface="Calibri"/>
                <a:cs typeface="Calibri"/>
                <a:sym typeface="Calibri"/>
              </a:rPr>
              <a:t> made and submitted to the mentors.</a:t>
            </a:r>
            <a:endParaRPr sz="2200">
              <a:latin typeface="Calibri"/>
              <a:ea typeface="Calibri"/>
              <a:cs typeface="Calibri"/>
              <a:sym typeface="Calibri"/>
            </a:endParaRPr>
          </a:p>
          <a:p>
            <a:pPr indent="0" lvl="0" marL="0" rtl="0" algn="l">
              <a:spcBef>
                <a:spcPts val="0"/>
              </a:spcBef>
              <a:spcAft>
                <a:spcPts val="0"/>
              </a:spcAft>
              <a:buNone/>
            </a:pPr>
            <a:r>
              <a:rPr lang="en-IN" sz="2200">
                <a:latin typeface="Calibri"/>
                <a:ea typeface="Calibri"/>
                <a:cs typeface="Calibri"/>
                <a:sym typeface="Calibri"/>
              </a:rPr>
              <a:t>After its evaluation , we will take it to the publishing stage with the help of mentors.</a:t>
            </a:r>
            <a:endParaRPr sz="2200">
              <a:latin typeface="Calibri"/>
              <a:ea typeface="Calibri"/>
              <a:cs typeface="Calibri"/>
              <a:sym typeface="Calibri"/>
            </a:endParaRPr>
          </a:p>
        </p:txBody>
      </p:sp>
      <p:sp>
        <p:nvSpPr>
          <p:cNvPr id="208" name="Google Shape;208;p21"/>
          <p:cNvSpPr txBox="1"/>
          <p:nvPr/>
        </p:nvSpPr>
        <p:spPr>
          <a:xfrm>
            <a:off x="428625" y="4886325"/>
            <a:ext cx="114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