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75" r:id="rId4"/>
    <p:sldId id="274" r:id="rId5"/>
    <p:sldId id="282" r:id="rId6"/>
    <p:sldId id="279" r:id="rId7"/>
    <p:sldId id="283" r:id="rId8"/>
    <p:sldId id="259" r:id="rId9"/>
    <p:sldId id="284" r:id="rId10"/>
    <p:sldId id="265" r:id="rId11"/>
    <p:sldId id="285" r:id="rId12"/>
    <p:sldId id="267"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1/30/2022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3</a:t>
            </a:fld>
            <a:endParaRPr lang="en-IN"/>
          </a:p>
        </p:txBody>
      </p:sp>
    </p:spTree>
    <p:extLst>
      <p:ext uri="{BB962C8B-B14F-4D97-AF65-F5344CB8AC3E}">
        <p14:creationId xmlns:p14="http://schemas.microsoft.com/office/powerpoint/2010/main" val="21125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5EF151-3DE2-40B7-AE5E-57293B5CF8F7}" type="slidenum">
              <a:rPr lang="en-IN" smtClean="0"/>
              <a:pPr/>
              <a:t>4</a:t>
            </a:fld>
            <a:endParaRPr lang="en-IN"/>
          </a:p>
        </p:txBody>
      </p:sp>
    </p:spTree>
    <p:extLst>
      <p:ext uri="{BB962C8B-B14F-4D97-AF65-F5344CB8AC3E}">
        <p14:creationId xmlns:p14="http://schemas.microsoft.com/office/powerpoint/2010/main" val="54425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13BC31F-4E9F-4016-858D-94BD27DF9572}" type="datetime1">
              <a:rPr lang="en-US" smtClean="0"/>
              <a:t>1/30/2022</a:t>
            </a:fld>
            <a:endParaRPr lang="en-IN"/>
          </a:p>
        </p:txBody>
      </p:sp>
      <p:sp>
        <p:nvSpPr>
          <p:cNvPr id="17" name="Footer Placeholder 16"/>
          <p:cNvSpPr>
            <a:spLocks noGrp="1"/>
          </p:cNvSpPr>
          <p:nvPr>
            <p:ph type="ftr" sz="quarter" idx="11"/>
          </p:nvPr>
        </p:nvSpPr>
        <p:spPr/>
        <p:txBody>
          <a:bodyPr/>
          <a:lstStyle/>
          <a:p>
            <a:r>
              <a:rPr lang="en-IN"/>
              <a:t>1</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508044-BF66-4D1B-A94B-B44B4181A9C2}" type="datetime1">
              <a:rPr lang="en-US" smtClean="0"/>
              <a:t>1/30/2022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1A4571-61FF-49C4-B01C-59E9B2CB558D}" type="datetime1">
              <a:rPr lang="en-US" smtClean="0"/>
              <a:t>1/30/2022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04751A1-E32F-4D0A-98B2-07BEEF625745}" type="datetime1">
              <a:rPr lang="en-US" smtClean="0"/>
              <a:t>1/30/2022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6D82B9-89CC-40A3-BE9F-C210F58918B4}" type="datetime1">
              <a:rPr lang="en-US" smtClean="0"/>
              <a:t>1/30/2022</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1</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B91B3D-96A7-418B-AE47-62E34CD4F8DC}" type="datetime1">
              <a:rPr lang="en-US" smtClean="0"/>
              <a:t>1/30/2022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4BE169C-A3C9-4568-9DD6-B6A79EBDF091}" type="datetime1">
              <a:rPr lang="en-US" smtClean="0"/>
              <a:t>1/30/2022</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532A702-7846-4E76-A612-2E5598A1833A}" type="datetime1">
              <a:rPr lang="en-US" smtClean="0"/>
              <a:t>1/30/2022</a:t>
            </a:fld>
            <a:endParaRPr lang="en-IN"/>
          </a:p>
        </p:txBody>
      </p:sp>
      <p:sp>
        <p:nvSpPr>
          <p:cNvPr id="4" name="Footer Placeholder 3"/>
          <p:cNvSpPr>
            <a:spLocks noGrp="1"/>
          </p:cNvSpPr>
          <p:nvPr>
            <p:ph type="ftr" sz="quarter" idx="11"/>
          </p:nvPr>
        </p:nvSpPr>
        <p:spPr/>
        <p:txBody>
          <a:bodyPr/>
          <a:lstStyle/>
          <a:p>
            <a:r>
              <a:rPr lang="en-IN"/>
              <a:t>1</a:t>
            </a:r>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41C5E-6219-4D58-BACB-60FFC34155F6}" type="datetime1">
              <a:rPr lang="en-US" smtClean="0"/>
              <a:t>1/30/2022</a:t>
            </a:fld>
            <a:endParaRPr lang="en-IN"/>
          </a:p>
        </p:txBody>
      </p:sp>
      <p:sp>
        <p:nvSpPr>
          <p:cNvPr id="3" name="Footer Placeholder 2"/>
          <p:cNvSpPr>
            <a:spLocks noGrp="1"/>
          </p:cNvSpPr>
          <p:nvPr>
            <p:ph type="ftr" sz="quarter" idx="11"/>
          </p:nvPr>
        </p:nvSpPr>
        <p:spPr/>
        <p:txBody>
          <a:bodyPr/>
          <a:lstStyle/>
          <a:p>
            <a:r>
              <a:rPr lang="en-IN"/>
              <a:t>1</a:t>
            </a:r>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ED25F74-2CF7-46F0-9237-01D2AFD29934}" type="datetime1">
              <a:rPr lang="en-US" smtClean="0"/>
              <a:t>1/30/2022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509E8A-CB11-4385-80FB-723A97D4D382}" type="datetime1">
              <a:rPr lang="en-US" smtClean="0"/>
              <a:t>1/30/2022</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1</a:t>
            </a:r>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356483E-4CEE-4173-A6E2-3CB0C03411D2}" type="datetime1">
              <a:rPr lang="en-US" smtClean="0"/>
              <a:t>1/30/2022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1</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slideshare.com/androidintro.ppt"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1.xml"/><Relationship Id="rId4" Type="http://schemas.openxmlformats.org/officeDocument/2006/relationships/hyperlink" Target="http://www.sharepdf.com/java1.6help.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609600"/>
          </a:xfrm>
        </p:spPr>
        <p:txBody>
          <a:bodyPr>
            <a:noAutofit/>
          </a:bodyPr>
          <a:lstStyle/>
          <a:p>
            <a:pPr algn="ctr"/>
            <a:r>
              <a:rPr lang="en-US" sz="4400" b="1" dirty="0">
                <a:solidFill>
                  <a:srgbClr val="0070C0"/>
                </a:solidFill>
                <a:latin typeface="Times New Roman" pitchFamily="18" charset="0"/>
                <a:cs typeface="Times New Roman" pitchFamily="18" charset="0"/>
              </a:rPr>
              <a:t>F</a:t>
            </a:r>
            <a:r>
              <a:rPr lang="en-IN" sz="4400" b="1" dirty="0">
                <a:solidFill>
                  <a:srgbClr val="0070C0"/>
                </a:solidFill>
                <a:latin typeface="Times New Roman" pitchFamily="18" charset="0"/>
                <a:cs typeface="Times New Roman" pitchFamily="18" charset="0"/>
              </a:rPr>
              <a:t>light Price Prediction System</a:t>
            </a:r>
            <a:endParaRPr lang="en-IN" sz="4400" b="1" dirty="0">
              <a:solidFill>
                <a:srgbClr val="0070C0"/>
              </a:solidFill>
            </a:endParaRPr>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p>
          <a:p>
            <a:pPr lvl="0" algn="ctr">
              <a:spcBef>
                <a:spcPct val="0"/>
              </a:spcBef>
              <a:defRPr/>
            </a:pPr>
            <a:r>
              <a:rPr lang="en-IN" b="1" dirty="0">
                <a:latin typeface="Times New Roman" pitchFamily="18" charset="0"/>
                <a:cs typeface="Times New Roman" pitchFamily="18" charset="0"/>
              </a:rPr>
              <a:t>Aisha Agrawal</a:t>
            </a:r>
          </a:p>
          <a:p>
            <a:pPr lvl="0" algn="ctr">
              <a:spcBef>
                <a:spcPct val="0"/>
              </a:spcBef>
              <a:defRPr/>
            </a:pPr>
            <a:r>
              <a:rPr lang="en-IN" b="1" dirty="0">
                <a:latin typeface="Times New Roman" pitchFamily="18" charset="0"/>
                <a:cs typeface="Times New Roman" pitchFamily="18" charset="0"/>
              </a:rPr>
              <a:t>Jagriti Verma</a:t>
            </a:r>
          </a:p>
          <a:p>
            <a:pPr lvl="0" algn="ctr">
              <a:spcBef>
                <a:spcPct val="0"/>
              </a:spcBef>
              <a:defRPr/>
            </a:pPr>
            <a:r>
              <a:rPr lang="en-IN" b="1" dirty="0">
                <a:latin typeface="Times New Roman" pitchFamily="18" charset="0"/>
                <a:cs typeface="Times New Roman" pitchFamily="18" charset="0"/>
              </a:rPr>
              <a:t>Srishti </a:t>
            </a:r>
            <a:r>
              <a:rPr lang="en-IN" b="1" dirty="0" err="1">
                <a:latin typeface="Times New Roman" pitchFamily="18" charset="0"/>
                <a:cs typeface="Times New Roman" pitchFamily="18" charset="0"/>
              </a:rPr>
              <a:t>Xalxo</a:t>
            </a:r>
            <a:endParaRPr lang="en-IN" b="1" dirty="0">
              <a:latin typeface="Times New Roman" pitchFamily="18" charset="0"/>
              <a:cs typeface="Times New Roman" pitchFamily="18" charset="0"/>
            </a:endParaRP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a:latin typeface="Times New Roman" pitchFamily="18" charset="0"/>
                <a:cs typeface="Times New Roman" pitchFamily="18" charset="0"/>
              </a:rPr>
              <a:t>Prof. Ms. Kaveri Kar</a:t>
            </a:r>
          </a:p>
          <a:p>
            <a:pPr lvl="0" algn="ctr">
              <a:spcBef>
                <a:spcPct val="0"/>
              </a:spcBef>
              <a:defRPr/>
            </a:pPr>
            <a:r>
              <a:rPr lang="en-IN" dirty="0">
                <a:latin typeface="Times New Roman" pitchFamily="18" charset="0"/>
                <a:cs typeface="Times New Roman" pitchFamily="18" charset="0"/>
              </a:rPr>
              <a:t>(Assistant Professor , CSE Department)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a:latin typeface="Times New Roman" pitchFamily="18" charset="0"/>
                <a:ea typeface="+mj-ea"/>
                <a:cs typeface="Times New Roman" pitchFamily="18" charset="0"/>
              </a:rPr>
              <a:t>Minor </a:t>
            </a:r>
            <a:r>
              <a:rPr lang="en-IN" sz="2800" dirty="0">
                <a:latin typeface="Times New Roman" pitchFamily="18" charset="0"/>
                <a:ea typeface="+mj-ea"/>
                <a:cs typeface="Times New Roman" pitchFamily="18" charset="0"/>
              </a:rPr>
              <a:t>Project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a:latin typeface="Times New Roman" pitchFamily="18" charset="0"/>
                <a:cs typeface="Times New Roman" pitchFamily="18" charset="0"/>
              </a:rPr>
              <a:t>CSE 7</a:t>
            </a:r>
            <a:r>
              <a:rPr lang="en-IN" sz="3800" b="1" baseline="30000">
                <a:latin typeface="Times New Roman" pitchFamily="18" charset="0"/>
                <a:cs typeface="Times New Roman" pitchFamily="18" charset="0"/>
              </a:rPr>
              <a:t>th</a:t>
            </a:r>
            <a:r>
              <a:rPr lang="en-IN" sz="3800" b="1">
                <a:latin typeface="Times New Roman" pitchFamily="18" charset="0"/>
                <a:cs typeface="Times New Roman" pitchFamily="18" charset="0"/>
              </a:rPr>
              <a:t> </a:t>
            </a:r>
            <a:r>
              <a:rPr lang="en-IN" sz="3800" b="1" dirty="0">
                <a:latin typeface="Times New Roman" pitchFamily="18" charset="0"/>
                <a:cs typeface="Times New Roman" pitchFamily="18" charset="0"/>
              </a:rPr>
              <a:t>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a:latin typeface="Times New Roman" pitchFamily="18" charset="0"/>
                <a:cs typeface="Times New Roman" pitchFamily="18" charset="0"/>
              </a:rPr>
              <a:t>Batch 2018-2022</a:t>
            </a:r>
            <a:endParaRPr lang="en-IN" sz="2500" b="1" dirty="0">
              <a:latin typeface="Times New Roman" pitchFamily="18" charset="0"/>
              <a:cs typeface="Times New Roman" pitchFamily="18" charset="0"/>
            </a:endParaRP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a:latin typeface="Times New Roman" pitchFamily="18" charset="0"/>
                <a:cs typeface="Times New Roman" pitchFamily="18" charset="0"/>
              </a:rPr>
              <a:t>Session July – Dec </a:t>
            </a:r>
            <a:r>
              <a:rPr lang="en-IN" sz="2800" dirty="0">
                <a:latin typeface="Times New Roman" pitchFamily="18" charset="0"/>
                <a:cs typeface="Times New Roman" pitchFamily="18" charset="0"/>
              </a:rPr>
              <a:t>2021</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0"/>
          </a:xfrm>
        </p:spPr>
        <p:txBody>
          <a:bodyPr>
            <a:noAutofit/>
          </a:bodyPr>
          <a:lstStyle/>
          <a:p>
            <a:pPr algn="ctr"/>
            <a:r>
              <a:rPr lang="en-US" sz="6000" b="0" dirty="0">
                <a:solidFill>
                  <a:schemeClr val="tx1"/>
                </a:solidFill>
                <a:latin typeface="Times New Roman" pitchFamily="18" charset="0"/>
                <a:cs typeface="Times New Roman" pitchFamily="18" charset="0"/>
              </a:rPr>
              <a:t>Data Flow Diagram</a:t>
            </a:r>
            <a:endParaRPr lang="en-IN" sz="6000" b="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CEA64B4-C65D-40CE-B28A-73CE9F030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9144000" cy="3286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685800" y="1905000"/>
            <a:ext cx="7772400" cy="1219200"/>
          </a:xfrm>
        </p:spPr>
        <p:txBody>
          <a:bodyPr>
            <a:normAutofit/>
          </a:bodyPr>
          <a:lstStyle/>
          <a:p>
            <a:pPr algn="just">
              <a:buFont typeface="Arial" pitchFamily="34" charset="0"/>
              <a:buChar char="•"/>
            </a:pPr>
            <a:r>
              <a:rPr lang="en-IN" sz="2400">
                <a:solidFill>
                  <a:schemeClr val="tx1"/>
                </a:solidFill>
                <a:latin typeface="Times New Roman" pitchFamily="18" charset="0"/>
                <a:cs typeface="Times New Roman" pitchFamily="18" charset="0"/>
              </a:rPr>
              <a:t> Snapshot of your Project Interface.</a:t>
            </a:r>
            <a:endParaRPr lang="en-IN" sz="24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85800" y="76200"/>
            <a:ext cx="8077200" cy="1524000"/>
          </a:xfrm>
        </p:spPr>
        <p:txBody>
          <a:bodyPr>
            <a:noAutofit/>
          </a:bodyPr>
          <a:lstStyle/>
          <a:p>
            <a:r>
              <a:rPr lang="en-US" sz="6000" b="0" dirty="0">
                <a:solidFill>
                  <a:schemeClr val="tx1"/>
                </a:solidFill>
                <a:latin typeface="Times New Roman" pitchFamily="18" charset="0"/>
                <a:cs typeface="Times New Roman" pitchFamily="18" charset="0"/>
              </a:rPr>
              <a:t>SNAPSHOT</a:t>
            </a:r>
            <a:br>
              <a:rPr lang="en-US" sz="6000" b="0" dirty="0">
                <a:solidFill>
                  <a:schemeClr val="tx1"/>
                </a:solidFill>
                <a:latin typeface="Times New Roman" pitchFamily="18" charset="0"/>
                <a:cs typeface="Times New Roman" pitchFamily="18" charset="0"/>
              </a:rPr>
            </a:br>
            <a:r>
              <a:rPr lang="en-US" sz="6000" dirty="0">
                <a:solidFill>
                  <a:schemeClr val="tx1"/>
                </a:solidFill>
                <a:latin typeface="Times New Roman" pitchFamily="18" charset="0"/>
                <a:cs typeface="Times New Roman" pitchFamily="18" charset="0"/>
              </a:rPr>
              <a:t>(GUI/INTERFACE)</a:t>
            </a:r>
            <a:endParaRPr lang="en-IN" sz="6000" b="0" dirty="0">
              <a:solidFill>
                <a:schemeClr val="tx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65B5CBF0-B2A6-4B24-B003-EC6E2D01B29D}"/>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6380" y="2438400"/>
            <a:ext cx="6111240" cy="3901440"/>
          </a:xfrm>
          <a:prstGeom prst="rect">
            <a:avLst/>
          </a:prstGeom>
          <a:noFill/>
          <a:ln>
            <a:noFill/>
          </a:ln>
        </p:spPr>
      </p:pic>
    </p:spTree>
    <p:extLst>
      <p:ext uri="{BB962C8B-B14F-4D97-AF65-F5344CB8AC3E}">
        <p14:creationId xmlns:p14="http://schemas.microsoft.com/office/powerpoint/2010/main" val="347638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838200"/>
          </a:xfrm>
        </p:spPr>
        <p:txBody>
          <a:bodyPr>
            <a:noAutofit/>
          </a:bodyPr>
          <a:lstStyle/>
          <a:p>
            <a:pPr algn="ctr"/>
            <a:r>
              <a:rPr lang="en-IN" sz="6000" dirty="0">
                <a:solidFill>
                  <a:schemeClr val="tx1"/>
                </a:solidFill>
                <a:latin typeface="Times New Roman" pitchFamily="18" charset="0"/>
                <a:cs typeface="Times New Roman" pitchFamily="18" charset="0"/>
              </a:rPr>
              <a:t>Result &amp; Conclusion</a:t>
            </a:r>
            <a:endParaRPr lang="en-IN" sz="6000" b="0" dirty="0">
              <a:solidFill>
                <a:schemeClr val="tx1"/>
              </a:solidFill>
              <a:latin typeface="Times New Roman" pitchFamily="18" charset="0"/>
              <a:cs typeface="Times New Roman" pitchFamily="18" charset="0"/>
            </a:endParaRPr>
          </a:p>
        </p:txBody>
      </p:sp>
      <p:sp>
        <p:nvSpPr>
          <p:cNvPr id="3" name="Rectangle 2"/>
          <p:cNvSpPr/>
          <p:nvPr/>
        </p:nvSpPr>
        <p:spPr>
          <a:xfrm>
            <a:off x="609600" y="1524000"/>
            <a:ext cx="8001000" cy="4524315"/>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Shows your Project outcomes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project will help the clients to book flights at best price</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How this Project is going to help your Institute or Society or any specific group of people</a:t>
            </a:r>
          </a:p>
          <a:p>
            <a:pPr algn="just">
              <a:buFont typeface="Arial" pitchFamily="34" charset="0"/>
              <a:buChar char="•"/>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project will help our society by getting them best deals for flight booking</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00200"/>
            <a:ext cx="8077200" cy="1981200"/>
          </a:xfrm>
          <a:noFill/>
        </p:spPr>
        <p:txBody>
          <a:bodyPr>
            <a:noAutofit/>
          </a:bodyPr>
          <a:lstStyle/>
          <a:p>
            <a:pPr algn="just"/>
            <a:r>
              <a:rPr lang="en-US" sz="1600" b="1" dirty="0">
                <a:solidFill>
                  <a:schemeClr val="tx1"/>
                </a:solidFill>
                <a:latin typeface="Times New Roman" pitchFamily="18" charset="0"/>
                <a:cs typeface="Times New Roman" pitchFamily="18" charset="0"/>
              </a:rPr>
              <a:t>Text Book</a:t>
            </a:r>
          </a:p>
          <a:p>
            <a:pPr algn="just"/>
            <a:r>
              <a:rPr lang="en-US" sz="1600" dirty="0">
                <a:solidFill>
                  <a:schemeClr val="tx1"/>
                </a:solidFill>
                <a:latin typeface="Times New Roman" pitchFamily="18" charset="0"/>
                <a:cs typeface="Times New Roman" pitchFamily="18" charset="0"/>
              </a:rPr>
              <a:t>Toby </a:t>
            </a:r>
            <a:r>
              <a:rPr lang="en-US" sz="1600" dirty="0" err="1">
                <a:solidFill>
                  <a:schemeClr val="tx1"/>
                </a:solidFill>
                <a:latin typeface="Times New Roman" pitchFamily="18" charset="0"/>
                <a:cs typeface="Times New Roman" pitchFamily="18" charset="0"/>
              </a:rPr>
              <a:t>Velte</a:t>
            </a:r>
            <a:r>
              <a:rPr lang="en-US" sz="1600" dirty="0">
                <a:solidFill>
                  <a:schemeClr val="tx1"/>
                </a:solidFill>
                <a:latin typeface="Times New Roman" pitchFamily="18" charset="0"/>
                <a:cs typeface="Times New Roman" pitchFamily="18" charset="0"/>
              </a:rPr>
              <a:t>, Anthony Vote and Robert </a:t>
            </a:r>
            <a:r>
              <a:rPr lang="en-US" sz="1600" dirty="0" err="1">
                <a:solidFill>
                  <a:schemeClr val="tx1"/>
                </a:solidFill>
                <a:latin typeface="Times New Roman" pitchFamily="18" charset="0"/>
                <a:cs typeface="Times New Roman" pitchFamily="18" charset="0"/>
              </a:rPr>
              <a:t>Elsenpeter</a:t>
            </a:r>
            <a:r>
              <a:rPr lang="en-US" sz="1600" dirty="0">
                <a:solidFill>
                  <a:schemeClr val="tx1"/>
                </a:solidFill>
                <a:latin typeface="Times New Roman" pitchFamily="18" charset="0"/>
                <a:cs typeface="Times New Roman" pitchFamily="18" charset="0"/>
              </a:rPr>
              <a:t>, “Cloud Computing: A Practical Approach”, McGraw Hill, 2002</a:t>
            </a:r>
          </a:p>
          <a:p>
            <a:pPr algn="just"/>
            <a:r>
              <a:rPr lang="en-US" sz="1600" b="1" dirty="0">
                <a:solidFill>
                  <a:schemeClr val="tx1"/>
                </a:solidFill>
                <a:latin typeface="Times New Roman" pitchFamily="18" charset="0"/>
                <a:cs typeface="Times New Roman" pitchFamily="18" charset="0"/>
              </a:rPr>
              <a:t>Web Resources</a:t>
            </a:r>
            <a:endParaRPr lang="en-US"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hlinkClick r:id="rId2"/>
              </a:rPr>
              <a:t>http://www.stackoverflow.com</a:t>
            </a:r>
            <a:endParaRPr lang="en-US"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hlinkClick r:id="rId3"/>
              </a:rPr>
              <a:t>http://www.slideshare.com/androidintro.ppt</a:t>
            </a:r>
            <a:r>
              <a:rPr lang="en-US" sz="1600" dirty="0">
                <a:solidFill>
                  <a:schemeClr val="tx1"/>
                </a:solidFill>
                <a:latin typeface="Times New Roman" pitchFamily="18" charset="0"/>
                <a:cs typeface="Times New Roman" pitchFamily="18" charset="0"/>
              </a:rPr>
              <a:t> </a:t>
            </a:r>
          </a:p>
          <a:p>
            <a:pPr algn="just"/>
            <a:r>
              <a:rPr lang="en-US" sz="1600" dirty="0">
                <a:solidFill>
                  <a:schemeClr val="tx1"/>
                </a:solidFill>
                <a:latin typeface="Times New Roman" pitchFamily="18" charset="0"/>
                <a:cs typeface="Times New Roman" pitchFamily="18" charset="0"/>
                <a:hlinkClick r:id="rId4"/>
              </a:rPr>
              <a:t>http://www.sharepdf.com/java1.6help.pdf</a:t>
            </a:r>
            <a:endParaRPr lang="en-IN" sz="14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References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316" y="53975"/>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Application Area</a:t>
            </a:r>
          </a:p>
        </p:txBody>
      </p:sp>
      <p:sp>
        <p:nvSpPr>
          <p:cNvPr id="3" name="TextBox 2"/>
          <p:cNvSpPr txBox="1"/>
          <p:nvPr/>
        </p:nvSpPr>
        <p:spPr>
          <a:xfrm>
            <a:off x="609600" y="1981200"/>
            <a:ext cx="8001000" cy="3416320"/>
          </a:xfrm>
          <a:prstGeom prst="rect">
            <a:avLst/>
          </a:prstGeom>
          <a:noFill/>
        </p:spPr>
        <p:txBody>
          <a:bodyPr wrap="square" rtlCol="0">
            <a:spAutoFit/>
          </a:bodyPr>
          <a:lstStyle/>
          <a:p>
            <a:pPr algn="just"/>
            <a:r>
              <a:rPr lang="en-US" sz="2400" dirty="0">
                <a:effectLst/>
                <a:latin typeface="Times New Roman" panose="02020603050405020304" pitchFamily="18" charset="0"/>
                <a:ea typeface="Times New Roman" panose="02020603050405020304" pitchFamily="18" charset="0"/>
              </a:rPr>
              <a:t>Nowadays, airline ticket prices can vary dynamically and significantly for the same flight, even for nearby seats within the same cabin. Customers are seeking to get the lowest price while airlines are trying to keep their overall revenue as high as possible and maximize their profit. Airlines use various kinds of computational techniques to increase their revenue such as demand prediction and price discrimination. From the customer side, two kinds of models are proposed by different researchers to save money for customers.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975"/>
            <a:ext cx="8429684" cy="1241425"/>
          </a:xfrm>
        </p:spPr>
        <p:txBody>
          <a:bodyPr>
            <a:normAutofit/>
          </a:bodyPr>
          <a:lstStyle/>
          <a:p>
            <a:pPr algn="ctr"/>
            <a:r>
              <a:rPr lang="en-IN" sz="6000" b="0" dirty="0">
                <a:solidFill>
                  <a:schemeClr val="tx1"/>
                </a:solidFill>
                <a:latin typeface="Times New Roman" pitchFamily="18" charset="0"/>
                <a:cs typeface="Times New Roman" pitchFamily="18" charset="0"/>
              </a:rPr>
              <a:t>Project Overview</a:t>
            </a:r>
          </a:p>
        </p:txBody>
      </p:sp>
      <p:sp>
        <p:nvSpPr>
          <p:cNvPr id="3" name="TextBox 2"/>
          <p:cNvSpPr txBox="1"/>
          <p:nvPr/>
        </p:nvSpPr>
        <p:spPr>
          <a:xfrm>
            <a:off x="533400" y="1752600"/>
            <a:ext cx="8077200" cy="1938992"/>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Flight price prediction , By our project we are trying to help people by providing them best deals for flight booking. They can compare among different flights and choose the one which is suitable according to their time and place so basically this will help our clients to have  budget friendly trips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a:solidFill>
                  <a:schemeClr val="tx1"/>
                </a:solidFill>
                <a:latin typeface="Times New Roman" pitchFamily="18" charset="0"/>
                <a:cs typeface="Times New Roman" pitchFamily="18" charset="0"/>
              </a:rPr>
              <a:t>Project Requirements</a:t>
            </a:r>
            <a:br>
              <a:rPr lang="en-IN" sz="6000" b="0" dirty="0">
                <a:solidFill>
                  <a:schemeClr val="tx1"/>
                </a:solidFill>
                <a:latin typeface="Times New Roman" pitchFamily="18" charset="0"/>
                <a:cs typeface="Times New Roman" pitchFamily="18" charset="0"/>
              </a:rPr>
            </a:br>
            <a:r>
              <a:rPr lang="en-IN" sz="6000" b="0" dirty="0">
                <a:solidFill>
                  <a:schemeClr val="tx1"/>
                </a:solidFill>
                <a:latin typeface="Times New Roman" pitchFamily="18" charset="0"/>
                <a:cs typeface="Times New Roman" pitchFamily="18" charset="0"/>
              </a:rPr>
              <a:t>(Developer)</a:t>
            </a:r>
          </a:p>
        </p:txBody>
      </p:sp>
      <p:sp>
        <p:nvSpPr>
          <p:cNvPr id="3" name="TextBox 2"/>
          <p:cNvSpPr txBox="1"/>
          <p:nvPr/>
        </p:nvSpPr>
        <p:spPr>
          <a:xfrm>
            <a:off x="609600" y="2209800"/>
            <a:ext cx="8001000" cy="3785652"/>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Software’s Required </a:t>
            </a:r>
          </a:p>
          <a:p>
            <a:pPr algn="just"/>
            <a:r>
              <a:rPr lang="en-IN" sz="2400" dirty="0">
                <a:latin typeface="Times New Roman" pitchFamily="18" charset="0"/>
                <a:cs typeface="Times New Roman" pitchFamily="18" charset="0"/>
              </a:rPr>
              <a:t> </a:t>
            </a:r>
          </a:p>
          <a:p>
            <a:pPr algn="just"/>
            <a:r>
              <a:rPr lang="en-IN" sz="2400" dirty="0">
                <a:latin typeface="Times New Roman" pitchFamily="18" charset="0"/>
                <a:cs typeface="Times New Roman" pitchFamily="18" charset="0"/>
              </a:rPr>
              <a:t>Visual studio , Google collab , Microsoft excel , Anaconda     Navigator</a:t>
            </a:r>
          </a:p>
          <a:p>
            <a:pPr algn="just"/>
            <a:endParaRPr lang="en-IN" sz="2400" dirty="0">
              <a:latin typeface="Times New Roman" pitchFamily="18" charset="0"/>
              <a:cs typeface="Times New Roman" pitchFamily="18" charset="0"/>
            </a:endParaRPr>
          </a:p>
          <a:p>
            <a:pPr algn="just">
              <a:buFont typeface="Arial" pitchFamily="34" charset="0"/>
              <a:buChar char="•"/>
            </a:pPr>
            <a:r>
              <a:rPr lang="en-IN" sz="2400" dirty="0">
                <a:latin typeface="Times New Roman" pitchFamily="18" charset="0"/>
                <a:cs typeface="Times New Roman" pitchFamily="18" charset="0"/>
              </a:rPr>
              <a:t>Hardware Required</a:t>
            </a:r>
          </a:p>
          <a:p>
            <a:pPr algn="just"/>
            <a:r>
              <a:rPr lang="en-IN" sz="2400" dirty="0">
                <a:latin typeface="Times New Roman" pitchFamily="18" charset="0"/>
                <a:cs typeface="Times New Roman" pitchFamily="18" charset="0"/>
              </a:rPr>
              <a:t> </a:t>
            </a:r>
          </a:p>
          <a:p>
            <a:pPr algn="just"/>
            <a:r>
              <a:rPr lang="en-IN" sz="2400" dirty="0">
                <a:latin typeface="Times New Roman" pitchFamily="18" charset="0"/>
                <a:cs typeface="Times New Roman" pitchFamily="18" charset="0"/>
              </a:rPr>
              <a:t>Computer , CPU( i3 above processor , RAM 4gb and above) </a:t>
            </a:r>
          </a:p>
          <a:p>
            <a:pPr algn="just"/>
            <a:r>
              <a:rPr lang="en-IN" sz="2400" dirty="0">
                <a:latin typeface="Times New Roman" pitchFamily="18" charset="0"/>
                <a:cs typeface="Times New Roman" pitchFamily="18" charset="0"/>
              </a:rPr>
              <a:t>Stable internet connection . </a:t>
            </a:r>
          </a:p>
          <a:p>
            <a:pPr algn="just">
              <a:buFont typeface="Arial" pitchFamily="34" charset="0"/>
              <a:buChar char="•"/>
            </a:pP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a:solidFill>
                  <a:schemeClr val="tx1"/>
                </a:solidFill>
                <a:latin typeface="Times New Roman" pitchFamily="18" charset="0"/>
                <a:cs typeface="Times New Roman" pitchFamily="18" charset="0"/>
              </a:rPr>
              <a:t>Project Requirements</a:t>
            </a:r>
            <a:br>
              <a:rPr lang="en-IN" sz="6000" b="0" dirty="0">
                <a:solidFill>
                  <a:schemeClr val="tx1"/>
                </a:solidFill>
                <a:latin typeface="Times New Roman" pitchFamily="18" charset="0"/>
                <a:cs typeface="Times New Roman" pitchFamily="18" charset="0"/>
              </a:rPr>
            </a:br>
            <a:r>
              <a:rPr lang="en-IN" sz="6000" b="0" dirty="0">
                <a:solidFill>
                  <a:schemeClr val="tx1"/>
                </a:solidFill>
                <a:latin typeface="Times New Roman" pitchFamily="18" charset="0"/>
                <a:cs typeface="Times New Roman" pitchFamily="18" charset="0"/>
              </a:rPr>
              <a:t>(End User)</a:t>
            </a:r>
          </a:p>
        </p:txBody>
      </p:sp>
      <p:sp>
        <p:nvSpPr>
          <p:cNvPr id="3" name="TextBox 2"/>
          <p:cNvSpPr txBox="1"/>
          <p:nvPr/>
        </p:nvSpPr>
        <p:spPr>
          <a:xfrm>
            <a:off x="609600" y="2057400"/>
            <a:ext cx="8001000" cy="3913892"/>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Software’s Required </a:t>
            </a:r>
          </a:p>
          <a:p>
            <a:pPr algn="just">
              <a:buFont typeface="Arial" pitchFamily="34" charset="0"/>
              <a:buChar char="•"/>
            </a:pPr>
            <a:endParaRPr lang="en-IN" sz="2400" dirty="0">
              <a:latin typeface="Times New Roman" pitchFamily="18" charset="0"/>
              <a:cs typeface="Times New Roman" pitchFamily="18" charset="0"/>
            </a:endParaRPr>
          </a:p>
          <a:p>
            <a:pPr marR="323850">
              <a:spcAft>
                <a:spcPts val="1000"/>
              </a:spcAft>
              <a:tabLst>
                <a:tab pos="850265" algn="l"/>
                <a:tab pos="850900" algn="l"/>
              </a:tabLst>
            </a:pPr>
            <a:r>
              <a:rPr lang="en-IN" sz="2400" dirty="0">
                <a:latin typeface="Times New Roman" pitchFamily="18" charset="0"/>
                <a:cs typeface="Times New Roman" pitchFamily="18" charset="0"/>
              </a:rPr>
              <a:t>Chrome latest version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323850" lvl="0" algn="just">
              <a:tabLst>
                <a:tab pos="850265" algn="l"/>
                <a:tab pos="850900" algn="l"/>
              </a:tabLs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Operating</a:t>
            </a:r>
            <a:r>
              <a:rPr lang="en-US" sz="2400" spc="-2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systems-</a:t>
            </a:r>
            <a:r>
              <a:rPr lang="en-US" sz="2400" spc="28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Windows*</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7</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or</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later,</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macOS,</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and</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Linux</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R="323850" lvl="0" algn="just">
              <a:tabLst>
                <a:tab pos="850265" algn="l"/>
                <a:tab pos="850900" algn="l"/>
              </a:tabLs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Python*</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versions: 2.7.X, 3.6.X, 3.7</a:t>
            </a:r>
            <a:r>
              <a:rPr lang="en-US" sz="2400" spc="-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X, 3.8 X</a:t>
            </a:r>
            <a:endParaRPr lang="en-IN" sz="2400" dirty="0">
              <a:latin typeface="Calibri" panose="020F0502020204030204" pitchFamily="34" charset="0"/>
              <a:ea typeface="Times New Roman" panose="02020603050405020304" pitchFamily="18" charset="0"/>
              <a:cs typeface="Mangal" panose="02040503050203030202" pitchFamily="18" charset="0"/>
            </a:endParaRPr>
          </a:p>
          <a:p>
            <a:pPr marR="323850" lvl="0" algn="just">
              <a:tabLst>
                <a:tab pos="850265" algn="l"/>
                <a:tab pos="850900" algn="l"/>
              </a:tabLst>
            </a:pPr>
            <a:endParaRPr lang="en-IN" sz="2400" dirty="0">
              <a:latin typeface="Times New Roman" pitchFamily="18" charset="0"/>
              <a:cs typeface="Times New Roman" pitchFamily="18" charset="0"/>
            </a:endParaRPr>
          </a:p>
          <a:p>
            <a:pPr algn="just">
              <a:buFont typeface="Arial" pitchFamily="34" charset="0"/>
              <a:buChar char="•"/>
            </a:pPr>
            <a:r>
              <a:rPr lang="en-IN" sz="2400" dirty="0">
                <a:latin typeface="Times New Roman" pitchFamily="18" charset="0"/>
                <a:cs typeface="Times New Roman" pitchFamily="18" charset="0"/>
              </a:rPr>
              <a:t>Hardware Required</a:t>
            </a:r>
          </a:p>
          <a:p>
            <a:pPr algn="just">
              <a:buFont typeface="Arial" pitchFamily="34" charset="0"/>
              <a:buChar char="•"/>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Computer , CPU (i3 above processor , RAM 4gb and above) </a:t>
            </a:r>
          </a:p>
          <a:p>
            <a:pPr algn="just"/>
            <a:r>
              <a:rPr lang="en-IN" sz="2400" dirty="0">
                <a:latin typeface="Times New Roman" pitchFamily="18" charset="0"/>
                <a:cs typeface="Times New Roman" pitchFamily="18" charset="0"/>
              </a:rPr>
              <a:t>Stable internet connection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0"/>
          </a:xfrm>
        </p:spPr>
        <p:txBody>
          <a:bodyPr>
            <a:noAutofit/>
          </a:bodyPr>
          <a:lstStyle/>
          <a:p>
            <a:pPr algn="ctr"/>
            <a:r>
              <a:rPr lang="en-IN" sz="6000" b="0" dirty="0">
                <a:solidFill>
                  <a:schemeClr val="tx1"/>
                </a:solidFill>
                <a:latin typeface="Times New Roman" pitchFamily="18" charset="0"/>
                <a:cs typeface="Times New Roman" pitchFamily="18" charset="0"/>
              </a:rPr>
              <a:t>Back End Details</a:t>
            </a:r>
          </a:p>
        </p:txBody>
      </p:sp>
      <p:sp>
        <p:nvSpPr>
          <p:cNvPr id="3" name="TextBox 2"/>
          <p:cNvSpPr txBox="1"/>
          <p:nvPr/>
        </p:nvSpPr>
        <p:spPr>
          <a:xfrm>
            <a:off x="533400" y="1619071"/>
            <a:ext cx="8077200" cy="4154984"/>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Software: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Python , Microsoft excel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Hardware:</a:t>
            </a:r>
          </a:p>
          <a:p>
            <a:pPr algn="just"/>
            <a:endParaRPr lang="en-US"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Computer , CPU( i3 above processor , RAM 4gb and above) </a:t>
            </a:r>
          </a:p>
          <a:p>
            <a:pPr algn="just"/>
            <a:r>
              <a:rPr lang="en-IN" sz="2400" dirty="0">
                <a:latin typeface="Times New Roman" pitchFamily="18" charset="0"/>
                <a:cs typeface="Times New Roman" pitchFamily="18" charset="0"/>
              </a:rPr>
              <a:t>Stable internet connection .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066800"/>
          </a:xfrm>
        </p:spPr>
        <p:txBody>
          <a:bodyPr>
            <a:noAutofit/>
          </a:bodyPr>
          <a:lstStyle/>
          <a:p>
            <a:pPr algn="ctr"/>
            <a:r>
              <a:rPr lang="en-IN" sz="6000" b="0" dirty="0">
                <a:solidFill>
                  <a:schemeClr val="tx1"/>
                </a:solidFill>
                <a:latin typeface="Times New Roman" pitchFamily="18" charset="0"/>
                <a:cs typeface="Times New Roman" pitchFamily="18" charset="0"/>
              </a:rPr>
              <a:t>Database Details</a:t>
            </a:r>
          </a:p>
        </p:txBody>
      </p:sp>
      <p:sp>
        <p:nvSpPr>
          <p:cNvPr id="3" name="TextBox 2"/>
          <p:cNvSpPr txBox="1"/>
          <p:nvPr/>
        </p:nvSpPr>
        <p:spPr>
          <a:xfrm>
            <a:off x="533400" y="1524000"/>
            <a:ext cx="8077200" cy="3785652"/>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Table Name: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Price list , Dept Day.</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Attributes:</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groupID</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Dept_Day</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Daystodep</a:t>
            </a:r>
            <a:r>
              <a:rPr lang="en-US" sz="2400" dirty="0">
                <a:latin typeface="Times New Roman" pitchFamily="18" charset="0"/>
                <a:cs typeface="Times New Roman" pitchFamily="18" charset="0"/>
              </a:rPr>
              <a:t> , Count , </a:t>
            </a:r>
            <a:r>
              <a:rPr lang="en-US" sz="2400" dirty="0" err="1">
                <a:latin typeface="Times New Roman" pitchFamily="18" charset="0"/>
                <a:cs typeface="Times New Roman" pitchFamily="18" charset="0"/>
              </a:rPr>
              <a:t>Total_meanFare</a:t>
            </a:r>
            <a:r>
              <a:rPr lang="en-US" sz="2400" dirty="0">
                <a:latin typeface="Times New Roman" pitchFamily="18" charset="0"/>
                <a:cs typeface="Times New Roman" pitchFamily="18" charset="0"/>
              </a:rPr>
              <a:t> ,</a:t>
            </a:r>
          </a:p>
          <a:p>
            <a:pPr algn="just"/>
            <a:r>
              <a:rPr lang="en-US" sz="2400" dirty="0" err="1">
                <a:latin typeface="Times New Roman" pitchFamily="18" charset="0"/>
                <a:cs typeface="Times New Roman" pitchFamily="18" charset="0"/>
              </a:rPr>
              <a:t>Total_minFare</a:t>
            </a:r>
            <a:r>
              <a:rPr lang="en-US" sz="2400" dirty="0">
                <a:latin typeface="Times New Roman" pitchFamily="18" charset="0"/>
                <a:cs typeface="Times New Roman" pitchFamily="18" charset="0"/>
              </a:rPr>
              <a:t> , Total_25Fare , </a:t>
            </a:r>
            <a:r>
              <a:rPr lang="en-US" sz="2400" dirty="0" err="1">
                <a:latin typeface="Times New Roman" pitchFamily="18" charset="0"/>
                <a:cs typeface="Times New Roman" pitchFamily="18" charset="0"/>
              </a:rPr>
              <a:t>Total_sdFare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Total_custoFare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7772400" cy="1600200"/>
          </a:xfrm>
        </p:spPr>
        <p:txBody>
          <a:bodyPr>
            <a:noAutofit/>
          </a:bodyPr>
          <a:lstStyle/>
          <a:p>
            <a:pPr algn="ctr"/>
            <a:r>
              <a:rPr lang="en-IN" sz="6000" b="0" dirty="0">
                <a:solidFill>
                  <a:schemeClr val="tx1"/>
                </a:solidFill>
                <a:latin typeface="Times New Roman" pitchFamily="18" charset="0"/>
                <a:cs typeface="Times New Roman" pitchFamily="18" charset="0"/>
              </a:rPr>
              <a:t>Front End Details</a:t>
            </a:r>
          </a:p>
        </p:txBody>
      </p:sp>
      <p:sp>
        <p:nvSpPr>
          <p:cNvPr id="5" name="TextBox 4"/>
          <p:cNvSpPr txBox="1"/>
          <p:nvPr/>
        </p:nvSpPr>
        <p:spPr>
          <a:xfrm>
            <a:off x="533400" y="1752600"/>
            <a:ext cx="8305800" cy="1477328"/>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How many Interfaces / Screens your Application will have?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How each Interface / Screens will look like?</a:t>
            </a:r>
          </a:p>
          <a:p>
            <a:pPr algn="just"/>
            <a:r>
              <a:rPr lang="en-US" dirty="0">
                <a:latin typeface="Times New Roman" pitchFamily="18" charset="0"/>
                <a:cs typeface="Times New Roman" pitchFamily="18" charset="0"/>
              </a:rPr>
              <a:t>(Include Actual built Front End if available or make Hand Sketches)</a:t>
            </a:r>
          </a:p>
        </p:txBody>
      </p:sp>
      <p:pic>
        <p:nvPicPr>
          <p:cNvPr id="7" name="Picture 6">
            <a:extLst>
              <a:ext uri="{FF2B5EF4-FFF2-40B4-BE49-F238E27FC236}">
                <a16:creationId xmlns:a16="http://schemas.microsoft.com/office/drawing/2014/main" id="{BC1547BA-4AA7-45FA-9CB2-131A86C0F08B}"/>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229928"/>
            <a:ext cx="5105400" cy="35032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a:t>1</a:t>
            </a:r>
            <a:endParaRPr lang="en-IN" dirty="0"/>
          </a:p>
        </p:txBody>
      </p:sp>
      <p:sp>
        <p:nvSpPr>
          <p:cNvPr id="2" name="Title 1"/>
          <p:cNvSpPr>
            <a:spLocks noGrp="1"/>
          </p:cNvSpPr>
          <p:nvPr>
            <p:ph type="ctrTitle"/>
          </p:nvPr>
        </p:nvSpPr>
        <p:spPr>
          <a:xfrm>
            <a:off x="685800" y="76200"/>
            <a:ext cx="7772400" cy="1295400"/>
          </a:xfrm>
        </p:spPr>
        <p:txBody>
          <a:bodyPr>
            <a:noAutofit/>
          </a:bodyPr>
          <a:lstStyle/>
          <a:p>
            <a:pPr algn="ctr"/>
            <a:r>
              <a:rPr lang="en-US" sz="6000" b="0" dirty="0">
                <a:solidFill>
                  <a:schemeClr val="tx1"/>
                </a:solidFill>
                <a:latin typeface="Times New Roman" pitchFamily="18" charset="0"/>
                <a:cs typeface="Times New Roman" pitchFamily="18" charset="0"/>
              </a:rPr>
              <a:t>Project Flow Diagram</a:t>
            </a:r>
            <a:endParaRPr lang="en-IN" sz="6000" b="0" dirty="0">
              <a:solidFill>
                <a:schemeClr val="tx1"/>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16BBC215-4617-4FE5-BADB-291F25CF0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688" y="1371600"/>
            <a:ext cx="6410623" cy="5105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543</TotalTime>
  <Words>548</Words>
  <Application>Microsoft Office PowerPoint</Application>
  <PresentationFormat>On-screen Show (4:3)</PresentationFormat>
  <Paragraphs>92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Perpetua</vt:lpstr>
      <vt:lpstr>Times New Roman</vt:lpstr>
      <vt:lpstr>Wingdings 2</vt:lpstr>
      <vt:lpstr>Equity</vt:lpstr>
      <vt:lpstr>Flight Price Prediction System</vt:lpstr>
      <vt:lpstr>Application Area</vt:lpstr>
      <vt:lpstr>Project Overview</vt:lpstr>
      <vt:lpstr>Project Requirements (Developer)</vt:lpstr>
      <vt:lpstr>Project Requirements (End User)</vt:lpstr>
      <vt:lpstr>Back End Details</vt:lpstr>
      <vt:lpstr>Database Details</vt:lpstr>
      <vt:lpstr>Front End Details</vt:lpstr>
      <vt:lpstr>Project Flow Diagram</vt:lpstr>
      <vt:lpstr>Data Flow Diagram</vt:lpstr>
      <vt:lpstr>SNAPSHOT (GUI/INTERFACE)</vt:lpstr>
      <vt:lpstr>Result &amp; 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ABHISHEK KASHYAP</cp:lastModifiedBy>
  <cp:revision>130</cp:revision>
  <dcterms:created xsi:type="dcterms:W3CDTF">2012-01-24T13:52:50Z</dcterms:created>
  <dcterms:modified xsi:type="dcterms:W3CDTF">2022-01-30T16:59:46Z</dcterms:modified>
</cp:coreProperties>
</file>