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7C7"/>
    <a:srgbClr val="F0E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892" y="744584"/>
            <a:ext cx="9948474" cy="1472478"/>
          </a:xfrm>
        </p:spPr>
        <p:txBody>
          <a:bodyPr/>
          <a:lstStyle/>
          <a:p>
            <a:r>
              <a:rPr lang="en-IN" dirty="0" smtClean="0">
                <a:solidFill>
                  <a:srgbClr val="FFC000"/>
                </a:solidFill>
              </a:rPr>
              <a:t>Credit Card Analysis Report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60" y="2926081"/>
            <a:ext cx="4204335" cy="267788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3005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666671"/>
          </a:xfrm>
        </p:spPr>
        <p:txBody>
          <a:bodyPr>
            <a:normAutofit/>
          </a:bodyPr>
          <a:lstStyle/>
          <a:p>
            <a:r>
              <a:rPr lang="en-US" dirty="0"/>
              <a:t>In the competitive banking and financial services industry, understanding customer spending patterns, transaction behavior, and revenue drivers is crucial for improving profitability and customer retention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organization processes a large volume of credit card transactions daily, generating revenue through transaction amounts, interest, and service charges. However, without detailed analysis, it is difficult to:</a:t>
            </a:r>
          </a:p>
          <a:p>
            <a:r>
              <a:rPr lang="en-US" dirty="0"/>
              <a:t>Identify the most profitable customer segments.</a:t>
            </a:r>
          </a:p>
          <a:p>
            <a:r>
              <a:rPr lang="en-US" dirty="0"/>
              <a:t>Understand which card categories and spending types contribute the most revenue.</a:t>
            </a:r>
          </a:p>
          <a:p>
            <a:r>
              <a:rPr lang="en-US" dirty="0"/>
              <a:t>Detect seasonal trends and periods of low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34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72817" cy="706964"/>
          </a:xfrm>
        </p:spPr>
        <p:txBody>
          <a:bodyPr/>
          <a:lstStyle/>
          <a:p>
            <a:r>
              <a:rPr lang="en-IN" dirty="0" smtClean="0"/>
              <a:t>Role of DAX in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Data Analysis Expressions (</a:t>
            </a:r>
            <a:r>
              <a:rPr lang="en-IN" b="1" dirty="0"/>
              <a:t>DAX</a:t>
            </a:r>
            <a:r>
              <a:rPr lang="en-IN" dirty="0"/>
              <a:t>) </a:t>
            </a:r>
            <a:r>
              <a:rPr lang="en-US" dirty="0" smtClean="0"/>
              <a:t>was </a:t>
            </a:r>
            <a:r>
              <a:rPr lang="en-US" dirty="0"/>
              <a:t>utilized to:</a:t>
            </a:r>
          </a:p>
          <a:p>
            <a:r>
              <a:rPr lang="en-US" dirty="0"/>
              <a:t>Create </a:t>
            </a:r>
            <a:r>
              <a:rPr lang="en-US" b="1" dirty="0"/>
              <a:t>calculated measures</a:t>
            </a:r>
            <a:r>
              <a:rPr lang="en-US" dirty="0"/>
              <a:t> such as Total Revenue, Total Interest, and Average Transaction Value.</a:t>
            </a:r>
          </a:p>
          <a:p>
            <a:r>
              <a:rPr lang="en-US" dirty="0"/>
              <a:t>Implement </a:t>
            </a:r>
            <a:r>
              <a:rPr lang="en-US" b="1" dirty="0"/>
              <a:t>time intelligence functions</a:t>
            </a:r>
            <a:r>
              <a:rPr lang="en-US" dirty="0"/>
              <a:t> to compare quarterly and monthly trends.</a:t>
            </a:r>
          </a:p>
          <a:p>
            <a:r>
              <a:rPr lang="en-US" dirty="0"/>
              <a:t>Apply </a:t>
            </a:r>
            <a:r>
              <a:rPr lang="en-US" b="1" dirty="0"/>
              <a:t>conditional calculations</a:t>
            </a:r>
            <a:r>
              <a:rPr lang="en-US" dirty="0"/>
              <a:t> to segment revenue by card category, customer job, or transaction type.</a:t>
            </a:r>
          </a:p>
          <a:p>
            <a:r>
              <a:rPr lang="en-US" dirty="0"/>
              <a:t>Build </a:t>
            </a:r>
            <a:r>
              <a:rPr lang="en-US" b="1" dirty="0"/>
              <a:t>dynamic KPIs</a:t>
            </a:r>
            <a:r>
              <a:rPr lang="en-US" dirty="0"/>
              <a:t> that update automatically when filters and slicers are applied.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80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771" y="725473"/>
            <a:ext cx="8761413" cy="1233955"/>
          </a:xfrm>
        </p:spPr>
        <p:txBody>
          <a:bodyPr/>
          <a:lstStyle/>
          <a:p>
            <a:r>
              <a:rPr lang="en-US" dirty="0"/>
              <a:t>Dashboard 1 – Credit Card Report: KPIs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77441"/>
            <a:ext cx="8825659" cy="40756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Overall Performance</a:t>
            </a:r>
          </a:p>
          <a:p>
            <a:pPr lvl="1"/>
            <a:r>
              <a:rPr lang="en-US" b="1" dirty="0"/>
              <a:t>Total Transaction Amount:</a:t>
            </a:r>
            <a:r>
              <a:rPr lang="en-US" dirty="0"/>
              <a:t> 45M</a:t>
            </a:r>
          </a:p>
          <a:p>
            <a:pPr lvl="1"/>
            <a:r>
              <a:rPr lang="en-US" b="1" dirty="0"/>
              <a:t>Total Interest Earned:</a:t>
            </a:r>
            <a:r>
              <a:rPr lang="en-US" dirty="0"/>
              <a:t> 7.84M</a:t>
            </a:r>
          </a:p>
          <a:p>
            <a:pPr lvl="1"/>
            <a:r>
              <a:rPr lang="en-US" b="1" dirty="0"/>
              <a:t>Total Revenue:</a:t>
            </a:r>
            <a:r>
              <a:rPr lang="en-US" dirty="0"/>
              <a:t> 55M</a:t>
            </a:r>
          </a:p>
          <a:p>
            <a:pPr lvl="1"/>
            <a:r>
              <a:rPr lang="en-US" b="1" dirty="0"/>
              <a:t>Total Transaction Volume:</a:t>
            </a:r>
            <a:r>
              <a:rPr lang="en-US" dirty="0"/>
              <a:t> 656K</a:t>
            </a:r>
          </a:p>
          <a:p>
            <a:pPr marL="0" indent="0">
              <a:buNone/>
            </a:pPr>
            <a:r>
              <a:rPr lang="en-US" b="1" dirty="0" smtClean="0"/>
              <a:t>2. Card </a:t>
            </a:r>
            <a:r>
              <a:rPr lang="en-US" b="1" dirty="0"/>
              <a:t>Category Contribution</a:t>
            </a:r>
          </a:p>
          <a:p>
            <a:pPr lvl="1"/>
            <a:r>
              <a:rPr lang="en-US" b="1" dirty="0"/>
              <a:t>Blue cards</a:t>
            </a:r>
            <a:r>
              <a:rPr lang="en-US" dirty="0"/>
              <a:t> dominate revenue (</a:t>
            </a:r>
            <a:r>
              <a:rPr lang="en-US" b="1" dirty="0"/>
              <a:t>46M</a:t>
            </a:r>
            <a:r>
              <a:rPr lang="en-US" dirty="0"/>
              <a:t>, ~83% of total).</a:t>
            </a:r>
          </a:p>
          <a:p>
            <a:pPr lvl="1"/>
            <a:r>
              <a:rPr lang="en-US" b="1" dirty="0"/>
              <a:t>Silver</a:t>
            </a:r>
            <a:r>
              <a:rPr lang="en-US" dirty="0"/>
              <a:t> contributes </a:t>
            </a:r>
            <a:r>
              <a:rPr lang="en-US" b="1" dirty="0"/>
              <a:t>6M</a:t>
            </a:r>
            <a:r>
              <a:rPr lang="en-US" dirty="0"/>
              <a:t>, followed by </a:t>
            </a:r>
            <a:r>
              <a:rPr lang="en-US" b="1" dirty="0"/>
              <a:t>Gold</a:t>
            </a:r>
            <a:r>
              <a:rPr lang="en-US" dirty="0"/>
              <a:t> (2M) and </a:t>
            </a:r>
            <a:r>
              <a:rPr lang="en-US" b="1" dirty="0"/>
              <a:t>Platinum</a:t>
            </a:r>
            <a:r>
              <a:rPr lang="en-US" dirty="0"/>
              <a:t> (1M</a:t>
            </a:r>
            <a:r>
              <a:rPr lang="en-US" dirty="0" smtClean="0"/>
              <a:t>).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4. Expense Type Analysis</a:t>
            </a:r>
          </a:p>
          <a:p>
            <a:pPr lvl="1"/>
            <a:r>
              <a:rPr lang="en-US" b="1" dirty="0"/>
              <a:t>Bills</a:t>
            </a:r>
            <a:r>
              <a:rPr lang="en-US" dirty="0"/>
              <a:t> generate the highest spend (</a:t>
            </a:r>
            <a:r>
              <a:rPr lang="en-US" b="1" dirty="0"/>
              <a:t>14M</a:t>
            </a:r>
            <a:r>
              <a:rPr lang="en-US" dirty="0"/>
              <a:t>), followed by </a:t>
            </a:r>
            <a:r>
              <a:rPr lang="en-US" b="1" dirty="0"/>
              <a:t>Entertainment</a:t>
            </a:r>
            <a:r>
              <a:rPr lang="en-US" dirty="0"/>
              <a:t> (10M) and </a:t>
            </a:r>
            <a:r>
              <a:rPr lang="en-US" b="1" dirty="0"/>
              <a:t>Fuel</a:t>
            </a:r>
            <a:r>
              <a:rPr lang="en-US" dirty="0"/>
              <a:t> (9M).</a:t>
            </a:r>
          </a:p>
          <a:p>
            <a:pPr lvl="1"/>
            <a:r>
              <a:rPr lang="en-US" b="1" dirty="0"/>
              <a:t>Travel</a:t>
            </a:r>
            <a:r>
              <a:rPr lang="en-US" dirty="0"/>
              <a:t> spending is lowest at 6M.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65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29482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/>
              <a:t>5. Payment Method</a:t>
            </a:r>
          </a:p>
          <a:p>
            <a:pPr lvl="1"/>
            <a:r>
              <a:rPr lang="en-US" sz="2200" b="1" dirty="0"/>
              <a:t>Swipe transactions</a:t>
            </a:r>
            <a:r>
              <a:rPr lang="en-US" sz="2200" dirty="0"/>
              <a:t> dominate (</a:t>
            </a:r>
            <a:r>
              <a:rPr lang="en-US" sz="2200" b="1" dirty="0"/>
              <a:t>35M</a:t>
            </a:r>
            <a:r>
              <a:rPr lang="en-US" sz="2200" dirty="0"/>
              <a:t>), followed by </a:t>
            </a:r>
            <a:r>
              <a:rPr lang="en-US" sz="2200" b="1" dirty="0"/>
              <a:t>Chip</a:t>
            </a:r>
            <a:r>
              <a:rPr lang="en-US" sz="2200" dirty="0"/>
              <a:t> (</a:t>
            </a:r>
            <a:r>
              <a:rPr lang="en-US" sz="2200" b="1" dirty="0"/>
              <a:t>17M</a:t>
            </a:r>
            <a:r>
              <a:rPr lang="en-US" sz="2200" dirty="0"/>
              <a:t>) and </a:t>
            </a:r>
            <a:r>
              <a:rPr lang="en-US" sz="2200" b="1" dirty="0"/>
              <a:t>Online</a:t>
            </a:r>
            <a:r>
              <a:rPr lang="en-US" sz="2200" dirty="0"/>
              <a:t> (</a:t>
            </a:r>
            <a:r>
              <a:rPr lang="en-US" sz="2200" b="1" dirty="0"/>
              <a:t>3M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r>
              <a:rPr lang="en-US" sz="2200" b="1" dirty="0"/>
              <a:t>6</a:t>
            </a:r>
            <a:r>
              <a:rPr lang="en-US" sz="2200" b="1" dirty="0" smtClean="0"/>
              <a:t>.Revenue </a:t>
            </a:r>
            <a:r>
              <a:rPr lang="en-US" sz="2200" b="1" dirty="0"/>
              <a:t>by Income </a:t>
            </a:r>
            <a:r>
              <a:rPr lang="en-US" sz="2200" b="1" dirty="0" smtClean="0"/>
              <a:t>Group:</a:t>
            </a:r>
            <a:endParaRPr lang="en-US" sz="2200" b="1" dirty="0"/>
          </a:p>
          <a:p>
            <a:pPr lvl="1"/>
            <a:r>
              <a:rPr lang="en-US" sz="2200" dirty="0"/>
              <a:t>Revenue is concentrated in a </a:t>
            </a:r>
            <a:r>
              <a:rPr lang="en-US" sz="2200" b="1" dirty="0"/>
              <a:t>mid-to-high income group</a:t>
            </a:r>
            <a:r>
              <a:rPr lang="en-US" sz="2200" dirty="0"/>
              <a:t> (~55M).</a:t>
            </a:r>
          </a:p>
          <a:p>
            <a:pPr marL="57150" indent="0" algn="ctr">
              <a:buNone/>
            </a:pPr>
            <a:endParaRPr lang="en-US" sz="2400" b="1" dirty="0" smtClean="0"/>
          </a:p>
          <a:p>
            <a:pPr marL="57150" indent="0" algn="ctr">
              <a:buNone/>
            </a:pPr>
            <a:r>
              <a:rPr lang="en-US" sz="2400" b="1" dirty="0" smtClean="0"/>
              <a:t>Insight</a:t>
            </a:r>
            <a:r>
              <a:rPr lang="en-US" sz="2400" dirty="0" smtClean="0"/>
              <a:t>:</a:t>
            </a:r>
            <a:r>
              <a:rPr lang="en-US" sz="2400" b="1" dirty="0" smtClean="0"/>
              <a:t>Q3</a:t>
            </a:r>
            <a:r>
              <a:rPr lang="en-US" sz="2400" dirty="0" smtClean="0"/>
              <a:t> has the highest revenue (~14.2M) and transaction volume (~166K).</a:t>
            </a:r>
          </a:p>
          <a:p>
            <a:pPr lvl="1"/>
            <a:endParaRPr lang="en-US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74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2 – Credit Card Customer Report: KPIs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49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Overall Metrics</a:t>
            </a:r>
          </a:p>
          <a:p>
            <a:pPr lvl="1"/>
            <a:r>
              <a:rPr lang="en-US" b="1" dirty="0"/>
              <a:t>Total Customers (Count):</a:t>
            </a:r>
            <a:r>
              <a:rPr lang="en-US" dirty="0"/>
              <a:t> 12K</a:t>
            </a:r>
          </a:p>
          <a:p>
            <a:pPr lvl="1"/>
            <a:r>
              <a:rPr lang="en-US" b="1" dirty="0"/>
              <a:t>Total Transaction Amount:</a:t>
            </a:r>
            <a:r>
              <a:rPr lang="en-US" dirty="0"/>
              <a:t> 4.5M</a:t>
            </a:r>
          </a:p>
          <a:p>
            <a:pPr lvl="1"/>
            <a:r>
              <a:rPr lang="en-US" b="1" dirty="0"/>
              <a:t>Total Revenue:</a:t>
            </a:r>
            <a:r>
              <a:rPr lang="en-US" dirty="0"/>
              <a:t> 55M</a:t>
            </a:r>
          </a:p>
          <a:p>
            <a:pPr lvl="1"/>
            <a:r>
              <a:rPr lang="en-US" b="1" dirty="0"/>
              <a:t>Total Interest Earned:</a:t>
            </a:r>
            <a:r>
              <a:rPr lang="en-US" dirty="0"/>
              <a:t> 7.84M</a:t>
            </a:r>
          </a:p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dirty="0"/>
              <a:t>Revenue by Gender</a:t>
            </a:r>
          </a:p>
          <a:p>
            <a:pPr lvl="1"/>
            <a:r>
              <a:rPr lang="en-US" b="1" dirty="0"/>
              <a:t>Male customers</a:t>
            </a:r>
            <a:r>
              <a:rPr lang="en-US" dirty="0"/>
              <a:t> contribute more revenue than female customers.</a:t>
            </a:r>
          </a:p>
          <a:p>
            <a:pPr marL="0" indent="0">
              <a:buNone/>
            </a:pPr>
            <a:r>
              <a:rPr lang="en-US" b="1" dirty="0" smtClean="0"/>
              <a:t>3. </a:t>
            </a:r>
            <a:r>
              <a:rPr lang="en-US" b="1" dirty="0"/>
              <a:t>Card Category Performance</a:t>
            </a:r>
          </a:p>
          <a:p>
            <a:pPr lvl="1"/>
            <a:r>
              <a:rPr lang="en-US" b="1" dirty="0"/>
              <a:t>Blue</a:t>
            </a:r>
            <a:r>
              <a:rPr lang="en-US" dirty="0"/>
              <a:t> and </a:t>
            </a:r>
            <a:r>
              <a:rPr lang="en-US" b="1" dirty="0"/>
              <a:t>Silver</a:t>
            </a:r>
            <a:r>
              <a:rPr lang="en-US" dirty="0"/>
              <a:t> cards dominate usage; </a:t>
            </a:r>
            <a:r>
              <a:rPr lang="en-US" b="1" dirty="0"/>
              <a:t>Gold</a:t>
            </a:r>
            <a:r>
              <a:rPr lang="en-US" dirty="0"/>
              <a:t> and </a:t>
            </a:r>
            <a:r>
              <a:rPr lang="en-US" b="1" dirty="0"/>
              <a:t>Platinum</a:t>
            </a:r>
            <a:r>
              <a:rPr lang="en-US" dirty="0"/>
              <a:t> have relatively lower usage.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99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45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4. </a:t>
            </a:r>
            <a:r>
              <a:rPr lang="en-US" b="1" dirty="0"/>
              <a:t>Card Usage Type</a:t>
            </a:r>
          </a:p>
          <a:p>
            <a:pPr lvl="1"/>
            <a:r>
              <a:rPr lang="en-US" b="1" dirty="0"/>
              <a:t>Swipe</a:t>
            </a:r>
            <a:r>
              <a:rPr lang="en-US" dirty="0"/>
              <a:t> transactions are the most common; </a:t>
            </a:r>
            <a:r>
              <a:rPr lang="en-US" b="1" dirty="0"/>
              <a:t>Chip</a:t>
            </a:r>
            <a:r>
              <a:rPr lang="en-US" dirty="0"/>
              <a:t> and </a:t>
            </a:r>
            <a:r>
              <a:rPr lang="en-US" b="1" dirty="0"/>
              <a:t>Online</a:t>
            </a:r>
            <a:r>
              <a:rPr lang="en-US" dirty="0"/>
              <a:t> have lower share.</a:t>
            </a:r>
          </a:p>
          <a:p>
            <a:pPr marL="0" indent="0">
              <a:buNone/>
            </a:pPr>
            <a:r>
              <a:rPr lang="en-US" b="1" dirty="0" smtClean="0"/>
              <a:t>5. </a:t>
            </a:r>
            <a:r>
              <a:rPr lang="en-US" b="1" dirty="0"/>
              <a:t>Revenue by Income Group</a:t>
            </a:r>
          </a:p>
          <a:p>
            <a:pPr lvl="1"/>
            <a:r>
              <a:rPr lang="en-US" dirty="0"/>
              <a:t>Revenue is concentrated in a </a:t>
            </a:r>
            <a:r>
              <a:rPr lang="en-US" b="1" dirty="0"/>
              <a:t>mid-to-high income group</a:t>
            </a:r>
            <a:r>
              <a:rPr lang="en-US" dirty="0"/>
              <a:t> (~55M).</a:t>
            </a:r>
          </a:p>
          <a:p>
            <a:pPr marL="0" indent="0">
              <a:buNone/>
            </a:pPr>
            <a:r>
              <a:rPr lang="en-US" b="1" dirty="0" smtClean="0"/>
              <a:t>6. </a:t>
            </a:r>
            <a:r>
              <a:rPr lang="en-US" b="1" dirty="0"/>
              <a:t>Revenue by Age Group</a:t>
            </a:r>
          </a:p>
          <a:p>
            <a:pPr lvl="1"/>
            <a:r>
              <a:rPr lang="en-US" dirty="0"/>
              <a:t>All age groups contribute </a:t>
            </a:r>
            <a:r>
              <a:rPr lang="en-US" b="1" dirty="0"/>
              <a:t>nearly equal revenue</a:t>
            </a:r>
            <a:r>
              <a:rPr lang="en-US" dirty="0"/>
              <a:t>, with a slight tilt towards middle-aged customers.</a:t>
            </a:r>
          </a:p>
          <a:p>
            <a:pPr marL="0" indent="0">
              <a:buNone/>
            </a:pPr>
            <a:r>
              <a:rPr lang="en-US" b="1" dirty="0" smtClean="0"/>
              <a:t>7. </a:t>
            </a:r>
            <a:r>
              <a:rPr lang="en-US" b="1" dirty="0"/>
              <a:t>Revenue by Customer Job</a:t>
            </a:r>
          </a:p>
          <a:p>
            <a:pPr lvl="1"/>
            <a:r>
              <a:rPr lang="en-US" dirty="0"/>
              <a:t>All job categories seem to generate similar total revenue (~55M), but the </a:t>
            </a:r>
            <a:r>
              <a:rPr lang="en-US" b="1" dirty="0"/>
              <a:t>Blue-collar</a:t>
            </a:r>
            <a:r>
              <a:rPr lang="en-US" dirty="0"/>
              <a:t> and </a:t>
            </a:r>
            <a:r>
              <a:rPr lang="en-US" b="1" dirty="0"/>
              <a:t>Businessman</a:t>
            </a:r>
            <a:r>
              <a:rPr lang="en-US" dirty="0"/>
              <a:t> categories may have higher transaction amounts.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04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373449"/>
          </a:xfrm>
        </p:spPr>
        <p:txBody>
          <a:bodyPr/>
          <a:lstStyle/>
          <a:p>
            <a:r>
              <a:rPr lang="en-US" b="1" dirty="0" smtClean="0"/>
              <a:t>Increase online card </a:t>
            </a:r>
            <a:r>
              <a:rPr lang="en-US" dirty="0" smtClean="0"/>
              <a:t>usage through digital promotions.</a:t>
            </a:r>
          </a:p>
          <a:p>
            <a:r>
              <a:rPr lang="en-US" b="1" dirty="0" smtClean="0"/>
              <a:t>Target </a:t>
            </a:r>
            <a:r>
              <a:rPr lang="en-US" b="1" dirty="0"/>
              <a:t>Q4 </a:t>
            </a:r>
            <a:r>
              <a:rPr lang="en-US" dirty="0"/>
              <a:t>with seasonal offers to </a:t>
            </a:r>
            <a:r>
              <a:rPr lang="en-US" b="1" dirty="0"/>
              <a:t>boost revenue</a:t>
            </a:r>
            <a:r>
              <a:rPr lang="en-US" dirty="0"/>
              <a:t>.</a:t>
            </a:r>
          </a:p>
          <a:p>
            <a:r>
              <a:rPr lang="en-US" b="1" dirty="0"/>
              <a:t>Promote higher-tier cards </a:t>
            </a:r>
            <a:r>
              <a:rPr lang="en-US" dirty="0"/>
              <a:t>(Gold, Platinum) for better margins.</a:t>
            </a:r>
          </a:p>
          <a:p>
            <a:r>
              <a:rPr lang="en-US" b="1" dirty="0"/>
              <a:t>Launch travel-related offers </a:t>
            </a:r>
            <a:r>
              <a:rPr lang="en-US" dirty="0"/>
              <a:t>to diversify spending.</a:t>
            </a:r>
          </a:p>
          <a:p>
            <a:r>
              <a:rPr lang="en-US" b="1" dirty="0"/>
              <a:t>Engage female customers </a:t>
            </a:r>
            <a:r>
              <a:rPr lang="en-US" dirty="0"/>
              <a:t>with tailored </a:t>
            </a:r>
            <a:r>
              <a:rPr lang="en-US" b="1" dirty="0"/>
              <a:t>campaigns.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30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900" y="2899954"/>
            <a:ext cx="4501261" cy="1319349"/>
          </a:xfrm>
        </p:spPr>
        <p:txBody>
          <a:bodyPr/>
          <a:lstStyle/>
          <a:p>
            <a:r>
              <a:rPr lang="en-IN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THANK YOU!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4216" y="1250909"/>
            <a:ext cx="92223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"Turning data into decisions for a smarter financial future."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334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535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Credit Card Analysis Report</vt:lpstr>
      <vt:lpstr>Problem Statement</vt:lpstr>
      <vt:lpstr>Role of DAX in the Project</vt:lpstr>
      <vt:lpstr>Dashboard 1 – Credit Card Report: KPIs</vt:lpstr>
      <vt:lpstr>Continued…</vt:lpstr>
      <vt:lpstr>Dashboard 2 – Credit Card Customer Report: KPIs</vt:lpstr>
      <vt:lpstr>Continued…</vt:lpstr>
      <vt:lpstr>Recommendations: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Analysis Report</dc:title>
  <dc:creator>Admin</dc:creator>
  <cp:lastModifiedBy>Admin</cp:lastModifiedBy>
  <cp:revision>5</cp:revision>
  <dcterms:created xsi:type="dcterms:W3CDTF">2025-08-13T16:57:16Z</dcterms:created>
  <dcterms:modified xsi:type="dcterms:W3CDTF">2025-08-13T17:40:25Z</dcterms:modified>
</cp:coreProperties>
</file>