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7" roundtripDataSignature="AMtx7mhTW/QPRf5tGbV2lXxwAdOCss5S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3" name="Google Shape;12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743200"/>
            <a:ext cx="7848600" cy="838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en-US" u="sng"/>
            </a:br>
            <a:r>
              <a:rPr b="1" lang="en-US" u="sng"/>
              <a:t>PROJECT PRESENTATION </a:t>
            </a:r>
            <a:br>
              <a:rPr b="1" lang="en-US" u="sng"/>
            </a:br>
            <a:br>
              <a:rPr lang="en-US" u="sng"/>
            </a:br>
            <a:r>
              <a:rPr lang="en-US"/>
              <a:t>“</a:t>
            </a:r>
            <a:r>
              <a:rPr b="1" i="1" lang="en-US"/>
              <a:t>Voice-Based Email Service for Visually</a:t>
            </a:r>
            <a:br>
              <a:rPr b="1" i="1" lang="en-US"/>
            </a:br>
            <a:r>
              <a:rPr b="1" i="1" lang="en-US"/>
              <a:t>Challenged People</a:t>
            </a:r>
            <a:r>
              <a:rPr b="1" lang="en-US"/>
              <a:t>”</a:t>
            </a:r>
            <a:br>
              <a:rPr lang="en-US"/>
            </a:br>
            <a:endParaRPr/>
          </a:p>
        </p:txBody>
      </p:sp>
      <p:sp>
        <p:nvSpPr>
          <p:cNvPr id="89" name="Google Shape;89;p1"/>
          <p:cNvSpPr txBox="1"/>
          <p:nvPr>
            <p:ph idx="1" type="subTitle"/>
          </p:nvPr>
        </p:nvSpPr>
        <p:spPr>
          <a:xfrm>
            <a:off x="4495800" y="5105400"/>
            <a:ext cx="4495800" cy="1600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Clr>
                <a:schemeClr val="dk2"/>
              </a:buClr>
              <a:buSzPct val="100000"/>
              <a:buNone/>
            </a:pPr>
            <a:r>
              <a:rPr b="1" lang="en-US">
                <a:solidFill>
                  <a:schemeClr val="dk2"/>
                </a:solidFill>
              </a:rPr>
              <a:t>Srishti Verma</a:t>
            </a:r>
            <a:endParaRPr b="1">
              <a:solidFill>
                <a:schemeClr val="dk2"/>
              </a:solidFill>
            </a:endParaRPr>
          </a:p>
          <a:p>
            <a:pPr indent="0" lvl="0" marL="0" rtl="0" algn="ctr">
              <a:spcBef>
                <a:spcPts val="496"/>
              </a:spcBef>
              <a:spcAft>
                <a:spcPts val="0"/>
              </a:spcAft>
              <a:buClr>
                <a:schemeClr val="dk2"/>
              </a:buClr>
              <a:buSzPct val="100000"/>
              <a:buNone/>
            </a:pPr>
            <a:r>
              <a:rPr b="1" lang="en-US">
                <a:solidFill>
                  <a:schemeClr val="dk2"/>
                </a:solidFill>
              </a:rPr>
              <a:t>Roll. No.: 201896</a:t>
            </a:r>
            <a:endParaRPr/>
          </a:p>
          <a:p>
            <a:pPr indent="0" lvl="0" marL="0" rtl="0" algn="ctr">
              <a:spcBef>
                <a:spcPts val="496"/>
              </a:spcBef>
              <a:spcAft>
                <a:spcPts val="0"/>
              </a:spcAft>
              <a:buClr>
                <a:schemeClr val="dk2"/>
              </a:buClr>
              <a:buSzPct val="100000"/>
              <a:buNone/>
            </a:pPr>
            <a:r>
              <a:rPr b="1" lang="en-US">
                <a:solidFill>
                  <a:schemeClr val="dk2"/>
                </a:solidFill>
              </a:rPr>
              <a:t>B-Tech CSE (Core), 4th Sem</a:t>
            </a:r>
            <a:endParaRPr b="1">
              <a:solidFill>
                <a:schemeClr val="dk2"/>
              </a:solidFill>
            </a:endParaRPr>
          </a:p>
          <a:p>
            <a:pPr indent="0" lvl="0" marL="0" rtl="0" algn="ctr">
              <a:spcBef>
                <a:spcPts val="496"/>
              </a:spcBef>
              <a:spcAft>
                <a:spcPts val="0"/>
              </a:spcAft>
              <a:buClr>
                <a:schemeClr val="dk2"/>
              </a:buClr>
              <a:buSzPct val="100000"/>
              <a:buNone/>
            </a:pPr>
            <a:r>
              <a:rPr b="1" lang="en-US">
                <a:solidFill>
                  <a:schemeClr val="dk2"/>
                </a:solidFill>
              </a:rPr>
              <a:t>Session: 2020-2021</a:t>
            </a:r>
            <a:endParaRPr b="1">
              <a:solidFill>
                <a:schemeClr val="dk2"/>
              </a:solidFill>
            </a:endParaRPr>
          </a:p>
        </p:txBody>
      </p:sp>
      <p:pic>
        <p:nvPicPr>
          <p:cNvPr descr="C:\Users\lappy\Desktop\aditya ppt\geu official.png" id="90" name="Google Shape;90;p1"/>
          <p:cNvPicPr preferRelativeResize="0"/>
          <p:nvPr/>
        </p:nvPicPr>
        <p:blipFill rotWithShape="1">
          <a:blip r:embed="rId3">
            <a:alphaModFix/>
          </a:blip>
          <a:srcRect b="0" l="0" r="0" t="0"/>
          <a:stretch/>
        </p:blipFill>
        <p:spPr>
          <a:xfrm>
            <a:off x="0" y="0"/>
            <a:ext cx="9144000"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274638"/>
            <a:ext cx="4114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CONCLUSION</a:t>
            </a:r>
            <a:endParaRPr/>
          </a:p>
        </p:txBody>
      </p:sp>
      <p:sp>
        <p:nvSpPr>
          <p:cNvPr id="156" name="Google Shape;156;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email system can be used by any physically challenged person easily</a:t>
            </a:r>
            <a:endParaRPr/>
          </a:p>
          <a:p>
            <a:pPr indent="-285750" lvl="1" marL="742950" rtl="0" algn="l">
              <a:spcBef>
                <a:spcPts val="518"/>
              </a:spcBef>
              <a:spcAft>
                <a:spcPts val="0"/>
              </a:spcAft>
              <a:buClr>
                <a:schemeClr val="dk1"/>
              </a:buClr>
              <a:buSzPct val="100000"/>
              <a:buChar char="–"/>
            </a:pPr>
            <a:r>
              <a:rPr lang="en-US"/>
              <a:t>by enabling one to one chat with another physically challenged person or any normal person. </a:t>
            </a:r>
            <a:endParaRPr/>
          </a:p>
          <a:p>
            <a:pPr indent="-342900" lvl="1" marL="342900" rtl="0" algn="l">
              <a:spcBef>
                <a:spcPts val="518"/>
              </a:spcBef>
              <a:spcAft>
                <a:spcPts val="0"/>
              </a:spcAft>
              <a:buClr>
                <a:schemeClr val="dk1"/>
              </a:buClr>
              <a:buSzPct val="100000"/>
              <a:buFont typeface="Arial"/>
              <a:buChar char="•"/>
            </a:pPr>
            <a:r>
              <a:rPr lang="en-US"/>
              <a:t>System aids to reduce the obstacles faced by physically challenged person by avoiding the use of keyboard. </a:t>
            </a:r>
            <a:endParaRPr/>
          </a:p>
          <a:p>
            <a:pPr indent="-342900" lvl="0" marL="342900" rtl="0" algn="l">
              <a:spcBef>
                <a:spcPts val="518"/>
              </a:spcBef>
              <a:spcAft>
                <a:spcPts val="0"/>
              </a:spcAft>
              <a:buClr>
                <a:schemeClr val="dk1"/>
              </a:buClr>
              <a:buSzPct val="100000"/>
              <a:buChar char="•"/>
            </a:pPr>
            <a:r>
              <a:rPr lang="en-US" sz="2800"/>
              <a:t>System will also reduce cognitive load taken by blind to remember and type characters using keyboard.</a:t>
            </a:r>
            <a:endParaRPr/>
          </a:p>
          <a:p>
            <a:pPr indent="-342900" lvl="0" marL="342900" rtl="0" algn="l">
              <a:spcBef>
                <a:spcPts val="592"/>
              </a:spcBef>
              <a:spcAft>
                <a:spcPts val="0"/>
              </a:spcAft>
              <a:buClr>
                <a:schemeClr val="dk1"/>
              </a:buClr>
              <a:buSzPct val="100000"/>
              <a:buChar char="•"/>
            </a:pPr>
            <a:r>
              <a:rPr lang="en-US" sz="2800"/>
              <a:t>This system is very useful for blind or physically challenged people to move one step forward towards their betterment</a:t>
            </a:r>
            <a:r>
              <a:rPr lang="en-US"/>
              <a:t>.</a:t>
            </a:r>
            <a:endParaRPr/>
          </a:p>
          <a:p>
            <a:pPr indent="-154940" lvl="0" marL="342900" rtl="0" algn="l">
              <a:spcBef>
                <a:spcPts val="592"/>
              </a:spcBef>
              <a:spcAft>
                <a:spcPts val="0"/>
              </a:spcAft>
              <a:buClr>
                <a:schemeClr val="dk1"/>
              </a:buClr>
              <a:buSzPct val="100000"/>
              <a:buNone/>
            </a:pPr>
            <a:r>
              <a:t/>
            </a:r>
            <a:endParaRPr/>
          </a:p>
        </p:txBody>
      </p:sp>
      <p:sp>
        <p:nvSpPr>
          <p:cNvPr id="157" name="Google Shape;157;p10"/>
          <p:cNvSpPr txBox="1"/>
          <p:nvPr>
            <p:ph idx="4294967295" type="body"/>
          </p:nvPr>
        </p:nvSpPr>
        <p:spPr>
          <a:xfrm>
            <a:off x="7696200" y="5638800"/>
            <a:ext cx="1447800" cy="487363"/>
          </a:xfrm>
          <a:prstGeom prst="rect">
            <a:avLst/>
          </a:prstGeom>
          <a:noFill/>
          <a:ln>
            <a:noFill/>
          </a:ln>
        </p:spPr>
        <p:txBody>
          <a:bodyPr anchorCtr="0" anchor="t" bIns="45700" lIns="91425" spcFirstLastPara="1" rIns="91425" wrap="square" tIns="45700">
            <a:normAutofit fontScale="40000" lnSpcReduction="20000"/>
          </a:bodyPr>
          <a:lstStyle/>
          <a:p>
            <a:pPr indent="-342900" lvl="0" marL="342900" rtl="0" algn="l">
              <a:spcBef>
                <a:spcPts val="0"/>
              </a:spcBef>
              <a:spcAft>
                <a:spcPts val="0"/>
              </a:spcAft>
              <a:buClr>
                <a:schemeClr val="dk1"/>
              </a:buClr>
              <a:buSzPct val="100000"/>
              <a:buNone/>
            </a:pPr>
            <a:r>
              <a:t/>
            </a:r>
            <a:endParaRPr/>
          </a:p>
          <a:p>
            <a:pPr indent="-342900" lvl="0" marL="342900" rtl="0" algn="l">
              <a:spcBef>
                <a:spcPts val="256"/>
              </a:spcBef>
              <a:spcAft>
                <a:spcPts val="0"/>
              </a:spcAft>
              <a:buClr>
                <a:schemeClr val="dk1"/>
              </a:buClr>
              <a:buSzPct val="100000"/>
              <a:buNone/>
            </a:pPr>
            <a:r>
              <a:rPr lang="en-US"/>
              <a:t> </a:t>
            </a:r>
            <a:endParaRPr/>
          </a:p>
        </p:txBody>
      </p:sp>
      <p:pic>
        <p:nvPicPr>
          <p:cNvPr descr="C:\Users\lappy\Desktop\aditya ppt\geu official.png" id="158" name="Google Shape;158;p10"/>
          <p:cNvPicPr preferRelativeResize="0"/>
          <p:nvPr/>
        </p:nvPicPr>
        <p:blipFill rotWithShape="1">
          <a:blip r:embed="rId3">
            <a:alphaModFix/>
          </a:blip>
          <a:srcRect b="0" l="0" r="0" t="0"/>
          <a:stretch/>
        </p:blipFill>
        <p:spPr>
          <a:xfrm>
            <a:off x="5029200" y="0"/>
            <a:ext cx="4114800" cy="1114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a:t>
            </a:r>
            <a:endParaRPr/>
          </a:p>
        </p:txBody>
      </p:sp>
      <p:pic>
        <p:nvPicPr>
          <p:cNvPr descr="C:\Users\lappy\Desktop\aditya ppt\geu official.png" id="164" name="Google Shape;164;p11"/>
          <p:cNvPicPr preferRelativeResize="0"/>
          <p:nvPr/>
        </p:nvPicPr>
        <p:blipFill rotWithShape="1">
          <a:blip r:embed="rId3">
            <a:alphaModFix/>
          </a:blip>
          <a:srcRect b="0" l="0" r="0" t="0"/>
          <a:stretch/>
        </p:blipFill>
        <p:spPr>
          <a:xfrm>
            <a:off x="5029200" y="0"/>
            <a:ext cx="4114800" cy="1114425"/>
          </a:xfrm>
          <a:prstGeom prst="rect">
            <a:avLst/>
          </a:prstGeom>
          <a:noFill/>
          <a:ln>
            <a:noFill/>
          </a:ln>
        </p:spPr>
      </p:pic>
      <p:sp>
        <p:nvSpPr>
          <p:cNvPr id="165" name="Google Shape;165;p11"/>
          <p:cNvSpPr/>
          <p:nvPr/>
        </p:nvSpPr>
        <p:spPr>
          <a:xfrm>
            <a:off x="1093925" y="2819400"/>
            <a:ext cx="6773854" cy="1218850"/>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solidFill>
                  <a:schemeClr val="dk1"/>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381000" y="152400"/>
            <a:ext cx="4343400" cy="1752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u="sng"/>
              <a:t>SAFETY SLIDE:</a:t>
            </a:r>
            <a:br>
              <a:rPr b="1" lang="en-US" u="sng"/>
            </a:br>
            <a:r>
              <a:rPr b="1" lang="en-US" u="sng"/>
              <a:t>COVID-19 PREVENTION</a:t>
            </a:r>
            <a:endParaRPr/>
          </a:p>
        </p:txBody>
      </p:sp>
      <p:sp>
        <p:nvSpPr>
          <p:cNvPr id="96" name="Google Shape;9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pic>
        <p:nvPicPr>
          <p:cNvPr descr="social-distance-4x3.jpg" id="97" name="Google Shape;97;p2"/>
          <p:cNvPicPr preferRelativeResize="0"/>
          <p:nvPr>
            <p:ph idx="4294967295" type="body"/>
          </p:nvPr>
        </p:nvPicPr>
        <p:blipFill rotWithShape="1">
          <a:blip r:embed="rId3">
            <a:alphaModFix/>
          </a:blip>
          <a:srcRect b="25616" l="0" r="0" t="0"/>
          <a:stretch/>
        </p:blipFill>
        <p:spPr>
          <a:xfrm>
            <a:off x="152400" y="2133600"/>
            <a:ext cx="8686800" cy="4579938"/>
          </a:xfrm>
          <a:prstGeom prst="rect">
            <a:avLst/>
          </a:prstGeom>
          <a:noFill/>
          <a:ln>
            <a:noFill/>
          </a:ln>
        </p:spPr>
      </p:pic>
      <p:pic>
        <p:nvPicPr>
          <p:cNvPr descr="C:\Users\lappy\Desktop\aditya ppt\geu official.png" id="98" name="Google Shape;98;p2"/>
          <p:cNvPicPr preferRelativeResize="0"/>
          <p:nvPr/>
        </p:nvPicPr>
        <p:blipFill rotWithShape="1">
          <a:blip r:embed="rId4">
            <a:alphaModFix/>
          </a:blip>
          <a:srcRect b="0" l="0" r="0" t="0"/>
          <a:stretch/>
        </p:blipFill>
        <p:spPr>
          <a:xfrm>
            <a:off x="5029200" y="0"/>
            <a:ext cx="4114800" cy="111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ctrTitle"/>
          </p:nvPr>
        </p:nvSpPr>
        <p:spPr>
          <a:xfrm>
            <a:off x="685800" y="2743200"/>
            <a:ext cx="78486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600"/>
              <a:buFont typeface="Calibri"/>
              <a:buNone/>
            </a:pPr>
            <a:br>
              <a:rPr b="1" lang="en-US" sz="1600" u="sng"/>
            </a:br>
            <a:r>
              <a:rPr b="1" lang="en-US" sz="4000" u="sng"/>
              <a:t>MOTIVATION</a:t>
            </a:r>
            <a:br>
              <a:rPr b="1" lang="en-US" sz="1600" u="sng"/>
            </a:br>
            <a:br>
              <a:rPr b="1" lang="en-US" sz="1600" u="sng"/>
            </a:br>
            <a:r>
              <a:rPr lang="en-US" sz="2400"/>
              <a:t>Internet has dramatically</a:t>
            </a:r>
            <a:br>
              <a:rPr lang="en-US" sz="2400"/>
            </a:br>
            <a:r>
              <a:rPr lang="en-US" sz="2400"/>
              <a:t>revolutionized many fields.  One such field is Communication, but for visually impaired people it’s impossible .so that intended me to work for it.</a:t>
            </a:r>
            <a:endParaRPr sz="2400"/>
          </a:p>
          <a:p>
            <a:pPr indent="0" lvl="0" marL="0" rtl="0" algn="ctr">
              <a:spcBef>
                <a:spcPts val="0"/>
              </a:spcBef>
              <a:spcAft>
                <a:spcPts val="0"/>
              </a:spcAft>
              <a:buClr>
                <a:schemeClr val="dk1"/>
              </a:buClr>
              <a:buSzPts val="1600"/>
              <a:buFont typeface="Calibri"/>
              <a:buNone/>
            </a:pPr>
            <a:r>
              <a:t/>
            </a:r>
            <a:endParaRPr b="1" sz="1600" u="sng"/>
          </a:p>
          <a:p>
            <a:pPr indent="0" lvl="0" marL="0" rtl="0" algn="ctr">
              <a:spcBef>
                <a:spcPts val="0"/>
              </a:spcBef>
              <a:spcAft>
                <a:spcPts val="0"/>
              </a:spcAft>
              <a:buClr>
                <a:schemeClr val="dk1"/>
              </a:buClr>
              <a:buSzPts val="1600"/>
              <a:buFont typeface="Calibri"/>
              <a:buNone/>
            </a:pPr>
            <a:r>
              <a:rPr b="1" lang="en-US" sz="2300"/>
              <a:t>THIS PROJECT IS DONE UNDER THE GUIDANCE OF MY TEACHER.</a:t>
            </a:r>
            <a:br>
              <a:rPr b="1" lang="en-US" sz="1600" u="sng"/>
            </a:br>
            <a:endParaRPr sz="1600"/>
          </a:p>
        </p:txBody>
      </p:sp>
      <p:sp>
        <p:nvSpPr>
          <p:cNvPr id="104" name="Google Shape;104;p3"/>
          <p:cNvSpPr txBox="1"/>
          <p:nvPr>
            <p:ph idx="1" type="subTitle"/>
          </p:nvPr>
        </p:nvSpPr>
        <p:spPr>
          <a:xfrm>
            <a:off x="4495800" y="5105400"/>
            <a:ext cx="4495800" cy="1600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2"/>
              </a:buClr>
              <a:buSzPts val="3200"/>
              <a:buNone/>
            </a:pPr>
            <a:r>
              <a:rPr b="1" lang="en-US">
                <a:solidFill>
                  <a:schemeClr val="dk2"/>
                </a:solidFill>
              </a:rPr>
              <a:t> </a:t>
            </a:r>
            <a:endParaRPr b="1">
              <a:solidFill>
                <a:schemeClr val="dk2"/>
              </a:solidFill>
            </a:endParaRPr>
          </a:p>
        </p:txBody>
      </p:sp>
      <p:pic>
        <p:nvPicPr>
          <p:cNvPr descr="C:\Users\lappy\Desktop\aditya ppt\geu official.png" id="105" name="Google Shape;105;p3"/>
          <p:cNvPicPr preferRelativeResize="0"/>
          <p:nvPr/>
        </p:nvPicPr>
        <p:blipFill rotWithShape="1">
          <a:blip r:embed="rId3">
            <a:alphaModFix/>
          </a:blip>
          <a:srcRect b="0" l="0" r="0" t="0"/>
          <a:stretch/>
        </p:blipFill>
        <p:spPr>
          <a:xfrm>
            <a:off x="0" y="0"/>
            <a:ext cx="91440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Clr>
                <a:schemeClr val="dk1"/>
              </a:buClr>
              <a:buSzPts val="3200"/>
              <a:buNone/>
            </a:pPr>
            <a:r>
              <a:t/>
            </a:r>
            <a:endParaRPr/>
          </a:p>
          <a:p>
            <a:pPr indent="-285750" lvl="0" marL="285750" rtl="0" algn="l">
              <a:spcBef>
                <a:spcPts val="640"/>
              </a:spcBef>
              <a:spcAft>
                <a:spcPts val="0"/>
              </a:spcAft>
              <a:buClr>
                <a:schemeClr val="dk1"/>
              </a:buClr>
              <a:buSzPts val="3200"/>
              <a:buFont typeface="Noto Sans Symbols"/>
              <a:buChar char="❑"/>
            </a:pPr>
            <a:r>
              <a:rPr lang="en-US"/>
              <a:t>PROJECT OVERVIEW- OBJECTIVE</a:t>
            </a:r>
            <a:endParaRPr/>
          </a:p>
          <a:p>
            <a:pPr indent="-285750" lvl="0" marL="285750" rtl="0" algn="l">
              <a:spcBef>
                <a:spcPts val="640"/>
              </a:spcBef>
              <a:spcAft>
                <a:spcPts val="0"/>
              </a:spcAft>
              <a:buClr>
                <a:schemeClr val="dk1"/>
              </a:buClr>
              <a:buSzPts val="3200"/>
              <a:buFont typeface="Noto Sans Symbols"/>
              <a:buChar char="❑"/>
            </a:pPr>
            <a:r>
              <a:rPr lang="en-US"/>
              <a:t>METHODOLOGY</a:t>
            </a:r>
            <a:endParaRPr/>
          </a:p>
          <a:p>
            <a:pPr indent="-285750" lvl="0" marL="285750" rtl="0" algn="l">
              <a:spcBef>
                <a:spcPts val="640"/>
              </a:spcBef>
              <a:spcAft>
                <a:spcPts val="0"/>
              </a:spcAft>
              <a:buClr>
                <a:schemeClr val="dk1"/>
              </a:buClr>
              <a:buSzPts val="3200"/>
              <a:buFont typeface="Noto Sans Symbols"/>
              <a:buChar char="❑"/>
            </a:pPr>
            <a:r>
              <a:rPr lang="en-US"/>
              <a:t>SOURCES</a:t>
            </a:r>
            <a:endParaRPr/>
          </a:p>
          <a:p>
            <a:pPr indent="-285750" lvl="0" marL="285750" rtl="0" algn="l">
              <a:spcBef>
                <a:spcPts val="640"/>
              </a:spcBef>
              <a:spcAft>
                <a:spcPts val="0"/>
              </a:spcAft>
              <a:buClr>
                <a:schemeClr val="dk1"/>
              </a:buClr>
              <a:buSzPts val="3200"/>
              <a:buFont typeface="Noto Sans Symbols"/>
              <a:buChar char="❑"/>
            </a:pPr>
            <a:r>
              <a:rPr lang="en-US"/>
              <a:t>CONCLUSION</a:t>
            </a:r>
            <a:endParaRPr/>
          </a:p>
          <a:p>
            <a:pPr indent="-285750" lvl="0" marL="285750" rtl="0" algn="l">
              <a:spcBef>
                <a:spcPts val="640"/>
              </a:spcBef>
              <a:spcAft>
                <a:spcPts val="0"/>
              </a:spcAft>
              <a:buClr>
                <a:schemeClr val="dk1"/>
              </a:buClr>
              <a:buSzPts val="3200"/>
              <a:buNone/>
            </a:pPr>
            <a:r>
              <a:t/>
            </a:r>
            <a:endParaRPr/>
          </a:p>
        </p:txBody>
      </p:sp>
      <p:pic>
        <p:nvPicPr>
          <p:cNvPr descr="C:\Users\lappy\Desktop\aditya ppt\geu official.png" id="111" name="Google Shape;111;p4"/>
          <p:cNvPicPr preferRelativeResize="0"/>
          <p:nvPr/>
        </p:nvPicPr>
        <p:blipFill rotWithShape="1">
          <a:blip r:embed="rId3">
            <a:alphaModFix/>
          </a:blip>
          <a:srcRect b="0" l="0" r="0" t="0"/>
          <a:stretch/>
        </p:blipFill>
        <p:spPr>
          <a:xfrm>
            <a:off x="5029200" y="0"/>
            <a:ext cx="4114800" cy="1114425"/>
          </a:xfrm>
          <a:prstGeom prst="rect">
            <a:avLst/>
          </a:prstGeom>
          <a:noFill/>
          <a:ln>
            <a:noFill/>
          </a:ln>
        </p:spPr>
      </p:pic>
      <p:sp>
        <p:nvSpPr>
          <p:cNvPr id="112" name="Google Shape;112;p4"/>
          <p:cNvSpPr txBox="1"/>
          <p:nvPr>
            <p:ph type="title"/>
          </p:nvPr>
        </p:nvSpPr>
        <p:spPr>
          <a:xfrm>
            <a:off x="457200" y="274638"/>
            <a:ext cx="4495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OUTLINE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74638"/>
            <a:ext cx="4495800" cy="1143000"/>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2800"/>
              <a:buFont typeface="Calibri"/>
              <a:buNone/>
            </a:pPr>
            <a:r>
              <a:rPr b="1" lang="en-US" sz="2800"/>
              <a:t>PROJECT OVERVIEW/OBJECTIVE :</a:t>
            </a:r>
            <a:endParaRPr b="1" sz="2800"/>
          </a:p>
        </p:txBody>
      </p:sp>
      <p:sp>
        <p:nvSpPr>
          <p:cNvPr id="118" name="Google Shape;118;p5"/>
          <p:cNvSpPr txBox="1"/>
          <p:nvPr>
            <p:ph idx="1" type="body"/>
          </p:nvPr>
        </p:nvSpPr>
        <p:spPr>
          <a:xfrm>
            <a:off x="457200" y="2286000"/>
            <a:ext cx="8229600" cy="3840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MAKE A WEB BASED APPLICATION FOR VISUALLY IMPAIRED PERSONS  WHO CAN USE VOICE CONTROL BASED INTERACTION</a:t>
            </a:r>
            <a:endParaRPr/>
          </a:p>
        </p:txBody>
      </p:sp>
      <p:pic>
        <p:nvPicPr>
          <p:cNvPr descr="C:\Users\lappy\Desktop\aditya ppt\geu official.png" id="119" name="Google Shape;119;p5"/>
          <p:cNvPicPr preferRelativeResize="0"/>
          <p:nvPr/>
        </p:nvPicPr>
        <p:blipFill rotWithShape="1">
          <a:blip r:embed="rId3">
            <a:alphaModFix/>
          </a:blip>
          <a:srcRect b="0" l="0" r="0" t="0"/>
          <a:stretch/>
        </p:blipFill>
        <p:spPr>
          <a:xfrm>
            <a:off x="5029200" y="0"/>
            <a:ext cx="4114800" cy="111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457200" y="274638"/>
            <a:ext cx="4114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METHODOLOGY</a:t>
            </a:r>
            <a:endParaRPr/>
          </a:p>
        </p:txBody>
      </p:sp>
      <p:sp>
        <p:nvSpPr>
          <p:cNvPr id="126" name="Google Shape;12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First step includes voice-controlled interface of the service. i.e:</a:t>
            </a:r>
            <a:endParaRPr/>
          </a:p>
          <a:p>
            <a:pPr indent="-285750" lvl="1" marL="742950" rtl="0" algn="l">
              <a:spcBef>
                <a:spcPts val="560"/>
              </a:spcBef>
              <a:spcAft>
                <a:spcPts val="0"/>
              </a:spcAft>
              <a:buClr>
                <a:schemeClr val="dk1"/>
              </a:buClr>
              <a:buSzPts val="2800"/>
              <a:buFont typeface="Noto Sans Symbols"/>
              <a:buChar char="⮚"/>
            </a:pPr>
            <a:r>
              <a:rPr lang="en-US"/>
              <a:t>	conversion of the audio spoken from the microphone to text that can be used for our email, by using the speech recognition package.</a:t>
            </a:r>
            <a:endParaRPr/>
          </a:p>
          <a:p>
            <a:pPr indent="-285750" lvl="1" marL="742950" rtl="0" algn="l">
              <a:spcBef>
                <a:spcPts val="560"/>
              </a:spcBef>
              <a:spcAft>
                <a:spcPts val="0"/>
              </a:spcAft>
              <a:buClr>
                <a:schemeClr val="dk1"/>
              </a:buClr>
              <a:buSzPts val="2800"/>
              <a:buFont typeface="Noto Sans Symbols"/>
              <a:buChar char="⮚"/>
            </a:pPr>
            <a:r>
              <a:rPr lang="en-US"/>
              <a:t>The </a:t>
            </a:r>
            <a:r>
              <a:rPr b="1" lang="en-US"/>
              <a:t>pyttsx3</a:t>
            </a:r>
            <a:r>
              <a:rPr lang="en-US"/>
              <a:t> module provided text-to-speech functionality to the program </a:t>
            </a:r>
            <a:endParaRPr/>
          </a:p>
          <a:p>
            <a:pPr indent="-285750" lvl="1" marL="742950" rtl="0" algn="l">
              <a:spcBef>
                <a:spcPts val="560"/>
              </a:spcBef>
              <a:spcAft>
                <a:spcPts val="0"/>
              </a:spcAft>
              <a:buClr>
                <a:schemeClr val="dk1"/>
              </a:buClr>
              <a:buSzPts val="2800"/>
              <a:buFont typeface="Noto Sans Symbols"/>
              <a:buChar char="⮚"/>
            </a:pPr>
            <a:r>
              <a:rPr lang="en-US"/>
              <a:t>The </a:t>
            </a:r>
            <a:r>
              <a:rPr b="1" i="1" lang="en-US"/>
              <a:t>smtplib</a:t>
            </a:r>
            <a:r>
              <a:rPr lang="en-US"/>
              <a:t> and the </a:t>
            </a:r>
            <a:r>
              <a:rPr b="1" i="1" lang="en-US"/>
              <a:t>easyimap</a:t>
            </a:r>
            <a:r>
              <a:rPr lang="en-US"/>
              <a:t> packages are used as an interface between our code and Gmail. 	</a:t>
            </a:r>
            <a:endParaRPr/>
          </a:p>
        </p:txBody>
      </p:sp>
      <p:pic>
        <p:nvPicPr>
          <p:cNvPr descr="C:\Users\lappy\Desktop\aditya ppt\geu official.png" id="127" name="Google Shape;127;p6"/>
          <p:cNvPicPr preferRelativeResize="0"/>
          <p:nvPr/>
        </p:nvPicPr>
        <p:blipFill rotWithShape="1">
          <a:blip r:embed="rId3">
            <a:alphaModFix/>
          </a:blip>
          <a:srcRect b="0" l="0" r="0" t="0"/>
          <a:stretch/>
        </p:blipFill>
        <p:spPr>
          <a:xfrm>
            <a:off x="5029200" y="0"/>
            <a:ext cx="4114800" cy="111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274638"/>
            <a:ext cx="4191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METHODOLOGY</a:t>
            </a:r>
            <a:endParaRPr/>
          </a:p>
        </p:txBody>
      </p:sp>
      <p:sp>
        <p:nvSpPr>
          <p:cNvPr id="133" name="Google Shape;13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Second step includes sending &amp; receiving of emails.</a:t>
            </a:r>
            <a:endParaRPr/>
          </a:p>
          <a:p>
            <a:pPr indent="-285750" lvl="1" marL="742950" rtl="0" algn="l">
              <a:spcBef>
                <a:spcPts val="560"/>
              </a:spcBef>
              <a:spcAft>
                <a:spcPts val="0"/>
              </a:spcAft>
              <a:buClr>
                <a:schemeClr val="dk1"/>
              </a:buClr>
              <a:buSzPts val="2800"/>
              <a:buFont typeface="Noto Sans Symbols"/>
              <a:buChar char="⮚"/>
            </a:pPr>
            <a:r>
              <a:rPr lang="en-US"/>
              <a:t>Creation of a menu-based interaction between the program and the user which prompts the user to speak what action they want to perform.</a:t>
            </a:r>
            <a:endParaRPr/>
          </a:p>
          <a:p>
            <a:pPr indent="-107950" lvl="1" marL="742950" rtl="0" algn="l">
              <a:spcBef>
                <a:spcPts val="560"/>
              </a:spcBef>
              <a:spcAft>
                <a:spcPts val="0"/>
              </a:spcAft>
              <a:buClr>
                <a:schemeClr val="dk1"/>
              </a:buClr>
              <a:buSzPts val="2800"/>
              <a:buFont typeface="Noto Sans Symbols"/>
              <a:buNone/>
            </a:pPr>
            <a:r>
              <a:t/>
            </a:r>
            <a:endParaRPr/>
          </a:p>
          <a:p>
            <a:pPr indent="-139700" lvl="0" marL="342900" rtl="0" algn="l">
              <a:spcBef>
                <a:spcPts val="640"/>
              </a:spcBef>
              <a:spcAft>
                <a:spcPts val="0"/>
              </a:spcAft>
              <a:buClr>
                <a:schemeClr val="dk1"/>
              </a:buClr>
              <a:buSzPts val="3200"/>
              <a:buNone/>
            </a:pPr>
            <a:r>
              <a:t/>
            </a:r>
            <a:endParaRPr/>
          </a:p>
        </p:txBody>
      </p:sp>
      <p:pic>
        <p:nvPicPr>
          <p:cNvPr descr="C:\Users\lappy\Desktop\aditya ppt\geu official.png" id="134" name="Google Shape;134;p7"/>
          <p:cNvPicPr preferRelativeResize="0"/>
          <p:nvPr/>
        </p:nvPicPr>
        <p:blipFill rotWithShape="1">
          <a:blip r:embed="rId3">
            <a:alphaModFix/>
          </a:blip>
          <a:srcRect b="0" l="0" r="0" t="0"/>
          <a:stretch/>
        </p:blipFill>
        <p:spPr>
          <a:xfrm>
            <a:off x="5029200" y="0"/>
            <a:ext cx="4114800" cy="111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457200" y="274638"/>
            <a:ext cx="4114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SOURCES USED:</a:t>
            </a:r>
            <a:endParaRPr/>
          </a:p>
        </p:txBody>
      </p:sp>
      <p:sp>
        <p:nvSpPr>
          <p:cNvPr id="140" name="Google Shape;140;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Python 3 for the development process and have utilized python’s rich library for the aid of this project. </a:t>
            </a:r>
            <a:endParaRPr/>
          </a:p>
          <a:p>
            <a:pPr indent="-342900" lvl="0" marL="342900" rtl="0" algn="l">
              <a:spcBef>
                <a:spcPts val="640"/>
              </a:spcBef>
              <a:spcAft>
                <a:spcPts val="0"/>
              </a:spcAft>
              <a:buClr>
                <a:schemeClr val="dk1"/>
              </a:buClr>
              <a:buSzPts val="3200"/>
              <a:buNone/>
            </a:pPr>
            <a:r>
              <a:rPr lang="en-US"/>
              <a:t>   Libraries used:</a:t>
            </a:r>
            <a:endParaRPr/>
          </a:p>
          <a:p>
            <a:pPr indent="-285750" lvl="1" marL="742950" rtl="0" algn="l">
              <a:spcBef>
                <a:spcPts val="560"/>
              </a:spcBef>
              <a:spcAft>
                <a:spcPts val="0"/>
              </a:spcAft>
              <a:buClr>
                <a:srgbClr val="CD7832"/>
              </a:buClr>
              <a:buSzPts val="2800"/>
              <a:buFont typeface="Noto Sans Symbols"/>
              <a:buChar char="⮚"/>
            </a:pPr>
            <a:r>
              <a:rPr lang="en-US">
                <a:solidFill>
                  <a:srgbClr val="CD7832"/>
                </a:solidFill>
                <a:latin typeface="Courier"/>
                <a:ea typeface="Courier"/>
                <a:cs typeface="Courier"/>
                <a:sym typeface="Courier"/>
              </a:rPr>
              <a:t>import </a:t>
            </a:r>
            <a:r>
              <a:rPr lang="en-US">
                <a:solidFill>
                  <a:srgbClr val="AAB8C7"/>
                </a:solidFill>
                <a:latin typeface="Courier"/>
                <a:ea typeface="Courier"/>
                <a:cs typeface="Courier"/>
                <a:sym typeface="Courier"/>
              </a:rPr>
              <a:t>speech_recognition </a:t>
            </a:r>
            <a:r>
              <a:rPr lang="en-US">
                <a:solidFill>
                  <a:srgbClr val="CD7832"/>
                </a:solidFill>
                <a:latin typeface="Courier"/>
                <a:ea typeface="Courier"/>
                <a:cs typeface="Courier"/>
                <a:sym typeface="Courier"/>
              </a:rPr>
              <a:t>as </a:t>
            </a:r>
            <a:r>
              <a:rPr lang="en-US">
                <a:solidFill>
                  <a:srgbClr val="AAB8C7"/>
                </a:solidFill>
                <a:latin typeface="Courier"/>
                <a:ea typeface="Courier"/>
                <a:cs typeface="Courier"/>
                <a:sym typeface="Courier"/>
              </a:rPr>
              <a:t>sr</a:t>
            </a:r>
            <a:endParaRPr>
              <a:solidFill>
                <a:srgbClr val="AAB8C7"/>
              </a:solidFill>
              <a:latin typeface="Courier"/>
              <a:ea typeface="Courier"/>
              <a:cs typeface="Courier"/>
              <a:sym typeface="Courier"/>
            </a:endParaRPr>
          </a:p>
          <a:p>
            <a:pPr indent="-285750" lvl="1" marL="742950" rtl="0" algn="l">
              <a:spcBef>
                <a:spcPts val="560"/>
              </a:spcBef>
              <a:spcAft>
                <a:spcPts val="0"/>
              </a:spcAft>
              <a:buClr>
                <a:srgbClr val="CD7832"/>
              </a:buClr>
              <a:buSzPts val="2800"/>
              <a:buFont typeface="Noto Sans Symbols"/>
              <a:buChar char="⮚"/>
            </a:pPr>
            <a:r>
              <a:rPr lang="en-US">
                <a:solidFill>
                  <a:srgbClr val="CD7832"/>
                </a:solidFill>
                <a:latin typeface="Courier"/>
                <a:ea typeface="Courier"/>
                <a:cs typeface="Courier"/>
                <a:sym typeface="Courier"/>
              </a:rPr>
              <a:t>import </a:t>
            </a:r>
            <a:r>
              <a:rPr lang="en-US">
                <a:solidFill>
                  <a:srgbClr val="AAB8C7"/>
                </a:solidFill>
                <a:latin typeface="Courier"/>
                <a:ea typeface="Courier"/>
                <a:cs typeface="Courier"/>
                <a:sym typeface="Courier"/>
              </a:rPr>
              <a:t>easyimap </a:t>
            </a:r>
            <a:r>
              <a:rPr lang="en-US">
                <a:solidFill>
                  <a:srgbClr val="CD7832"/>
                </a:solidFill>
                <a:latin typeface="Courier"/>
                <a:ea typeface="Courier"/>
                <a:cs typeface="Courier"/>
                <a:sym typeface="Courier"/>
              </a:rPr>
              <a:t>as </a:t>
            </a:r>
            <a:r>
              <a:rPr lang="en-US">
                <a:solidFill>
                  <a:srgbClr val="AAB8C7"/>
                </a:solidFill>
                <a:latin typeface="Courier"/>
                <a:ea typeface="Courier"/>
                <a:cs typeface="Courier"/>
                <a:sym typeface="Courier"/>
              </a:rPr>
              <a:t>e</a:t>
            </a:r>
            <a:endParaRPr/>
          </a:p>
          <a:p>
            <a:pPr indent="-285750" lvl="1" marL="742950" rtl="0" algn="l">
              <a:spcBef>
                <a:spcPts val="560"/>
              </a:spcBef>
              <a:spcAft>
                <a:spcPts val="0"/>
              </a:spcAft>
              <a:buClr>
                <a:srgbClr val="CD7832"/>
              </a:buClr>
              <a:buSzPts val="2800"/>
              <a:buFont typeface="Noto Sans Symbols"/>
              <a:buChar char="⮚"/>
            </a:pPr>
            <a:r>
              <a:rPr lang="en-US">
                <a:solidFill>
                  <a:srgbClr val="CD7832"/>
                </a:solidFill>
                <a:latin typeface="Courier"/>
                <a:ea typeface="Courier"/>
                <a:cs typeface="Courier"/>
                <a:sym typeface="Courier"/>
              </a:rPr>
              <a:t>import </a:t>
            </a:r>
            <a:r>
              <a:rPr lang="en-US">
                <a:solidFill>
                  <a:srgbClr val="AAB8C7"/>
                </a:solidFill>
                <a:latin typeface="Courier"/>
                <a:ea typeface="Courier"/>
                <a:cs typeface="Courier"/>
                <a:sym typeface="Courier"/>
              </a:rPr>
              <a:t>pyttsx3</a:t>
            </a:r>
            <a:endParaRPr/>
          </a:p>
          <a:p>
            <a:pPr indent="-285750" lvl="1" marL="742950" rtl="0" algn="l">
              <a:spcBef>
                <a:spcPts val="560"/>
              </a:spcBef>
              <a:spcAft>
                <a:spcPts val="0"/>
              </a:spcAft>
              <a:buClr>
                <a:srgbClr val="CD7832"/>
              </a:buClr>
              <a:buSzPts val="2800"/>
              <a:buFont typeface="Noto Sans Symbols"/>
              <a:buChar char="⮚"/>
            </a:pPr>
            <a:r>
              <a:rPr lang="en-US">
                <a:solidFill>
                  <a:srgbClr val="CD7832"/>
                </a:solidFill>
                <a:latin typeface="Courier"/>
                <a:ea typeface="Courier"/>
                <a:cs typeface="Courier"/>
                <a:sym typeface="Courier"/>
              </a:rPr>
              <a:t>import </a:t>
            </a:r>
            <a:r>
              <a:rPr lang="en-US">
                <a:solidFill>
                  <a:srgbClr val="AAB8C7"/>
                </a:solidFill>
                <a:latin typeface="Courier"/>
                <a:ea typeface="Courier"/>
                <a:cs typeface="Courier"/>
                <a:sym typeface="Courier"/>
              </a:rPr>
              <a:t>smtplib</a:t>
            </a:r>
            <a:endParaRPr/>
          </a:p>
        </p:txBody>
      </p:sp>
      <p:sp>
        <p:nvSpPr>
          <p:cNvPr id="141" name="Google Shape;141;p8"/>
          <p:cNvSpPr txBox="1"/>
          <p:nvPr>
            <p:ph idx="4294967295" type="body"/>
          </p:nvPr>
        </p:nvSpPr>
        <p:spPr>
          <a:xfrm>
            <a:off x="51054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pic>
        <p:nvPicPr>
          <p:cNvPr descr="C:\Users\lappy\Desktop\aditya ppt\geu official.png" id="142" name="Google Shape;142;p8"/>
          <p:cNvPicPr preferRelativeResize="0"/>
          <p:nvPr/>
        </p:nvPicPr>
        <p:blipFill rotWithShape="1">
          <a:blip r:embed="rId3">
            <a:alphaModFix/>
          </a:blip>
          <a:srcRect b="0" l="0" r="0" t="0"/>
          <a:stretch/>
        </p:blipFill>
        <p:spPr>
          <a:xfrm>
            <a:off x="5029200" y="0"/>
            <a:ext cx="4114800" cy="11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457200" y="274638"/>
            <a:ext cx="4114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SOURCES USED:</a:t>
            </a:r>
            <a:endParaRPr/>
          </a:p>
        </p:txBody>
      </p:sp>
      <p:sp>
        <p:nvSpPr>
          <p:cNvPr id="148" name="Google Shape;148;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use the speech recognition, </a:t>
            </a:r>
            <a:endParaRPr/>
          </a:p>
          <a:p>
            <a:pPr indent="-342900" lvl="0" marL="342900" rtl="0" algn="l">
              <a:spcBef>
                <a:spcPts val="640"/>
              </a:spcBef>
              <a:spcAft>
                <a:spcPts val="0"/>
              </a:spcAft>
              <a:buClr>
                <a:schemeClr val="dk1"/>
              </a:buClr>
              <a:buSzPts val="3200"/>
              <a:buNone/>
            </a:pPr>
            <a:r>
              <a:rPr lang="en-US"/>
              <a:t>   Use of another python module </a:t>
            </a:r>
            <a:r>
              <a:rPr b="1" i="1" lang="en-US"/>
              <a:t>pyaudio</a:t>
            </a:r>
            <a:r>
              <a:rPr lang="en-US"/>
              <a:t> so as to take the audio input from the microphone. After taking the audio input, it is converted to the text by the speech recognition and then that text is used for the further execution of the program.</a:t>
            </a:r>
            <a:endParaRPr/>
          </a:p>
        </p:txBody>
      </p:sp>
      <p:sp>
        <p:nvSpPr>
          <p:cNvPr id="149" name="Google Shape;149;p9"/>
          <p:cNvSpPr txBox="1"/>
          <p:nvPr>
            <p:ph idx="4294967295" type="body"/>
          </p:nvPr>
        </p:nvSpPr>
        <p:spPr>
          <a:xfrm>
            <a:off x="8382000" y="4343400"/>
            <a:ext cx="762000" cy="1782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p:txBody>
      </p:sp>
      <p:pic>
        <p:nvPicPr>
          <p:cNvPr descr="C:\Users\lappy\Desktop\aditya ppt\geu official.png" id="150" name="Google Shape;150;p9"/>
          <p:cNvPicPr preferRelativeResize="0"/>
          <p:nvPr/>
        </p:nvPicPr>
        <p:blipFill rotWithShape="1">
          <a:blip r:embed="rId3">
            <a:alphaModFix/>
          </a:blip>
          <a:srcRect b="0" l="0" r="0" t="0"/>
          <a:stretch/>
        </p:blipFill>
        <p:spPr>
          <a:xfrm>
            <a:off x="5029200" y="0"/>
            <a:ext cx="4114800" cy="111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2018-08-05T05:53:35Z</dcterms:created>
  <dc:creator>Windows User</dc:creator>
</cp:coreProperties>
</file>