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0"/>
  </p:notesMasterIdLst>
  <p:sldIdLst>
    <p:sldId id="351" r:id="rId3"/>
    <p:sldId id="304" r:id="rId4"/>
    <p:sldId id="305" r:id="rId5"/>
    <p:sldId id="306" r:id="rId6"/>
    <p:sldId id="307" r:id="rId7"/>
    <p:sldId id="308" r:id="rId8"/>
    <p:sldId id="309" r:id="rId9"/>
    <p:sldId id="310" r:id="rId10"/>
    <p:sldId id="311" r:id="rId11"/>
    <p:sldId id="312" r:id="rId12"/>
    <p:sldId id="313" r:id="rId13"/>
    <p:sldId id="314" r:id="rId14"/>
    <p:sldId id="315" r:id="rId15"/>
    <p:sldId id="316" r:id="rId16"/>
    <p:sldId id="317" r:id="rId17"/>
    <p:sldId id="318" r:id="rId18"/>
    <p:sldId id="319" r:id="rId19"/>
    <p:sldId id="320" r:id="rId20"/>
    <p:sldId id="321" r:id="rId21"/>
    <p:sldId id="322" r:id="rId22"/>
    <p:sldId id="323" r:id="rId23"/>
    <p:sldId id="325" r:id="rId24"/>
    <p:sldId id="326" r:id="rId25"/>
    <p:sldId id="327" r:id="rId26"/>
    <p:sldId id="328" r:id="rId27"/>
    <p:sldId id="329" r:id="rId28"/>
    <p:sldId id="330" r:id="rId29"/>
    <p:sldId id="331" r:id="rId30"/>
    <p:sldId id="332" r:id="rId31"/>
    <p:sldId id="333" r:id="rId32"/>
    <p:sldId id="334" r:id="rId33"/>
    <p:sldId id="335" r:id="rId34"/>
    <p:sldId id="337" r:id="rId35"/>
    <p:sldId id="338" r:id="rId36"/>
    <p:sldId id="339" r:id="rId37"/>
    <p:sldId id="340" r:id="rId38"/>
    <p:sldId id="341" r:id="rId39"/>
    <p:sldId id="342" r:id="rId40"/>
    <p:sldId id="343" r:id="rId41"/>
    <p:sldId id="344" r:id="rId42"/>
    <p:sldId id="345" r:id="rId43"/>
    <p:sldId id="346" r:id="rId44"/>
    <p:sldId id="347" r:id="rId45"/>
    <p:sldId id="348" r:id="rId46"/>
    <p:sldId id="349" r:id="rId47"/>
    <p:sldId id="350" r:id="rId48"/>
    <p:sldId id="302" r:id="rId49"/>
  </p:sldIdLst>
  <p:sldSz cx="12192000" cy="6858000"/>
  <p:notesSz cx="6858000" cy="9144000"/>
  <p:custDataLst>
    <p:tags r:id="rId5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Template" id="{F95B354D-98B6-4567-B21B-97DFBEE36FD2}">
          <p14:sldIdLst>
            <p14:sldId id="351"/>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5"/>
            <p14:sldId id="326"/>
            <p14:sldId id="327"/>
            <p14:sldId id="328"/>
            <p14:sldId id="329"/>
            <p14:sldId id="330"/>
            <p14:sldId id="331"/>
            <p14:sldId id="332"/>
            <p14:sldId id="333"/>
            <p14:sldId id="334"/>
            <p14:sldId id="335"/>
            <p14:sldId id="337"/>
            <p14:sldId id="338"/>
            <p14:sldId id="339"/>
            <p14:sldId id="340"/>
            <p14:sldId id="341"/>
            <p14:sldId id="342"/>
            <p14:sldId id="343"/>
            <p14:sldId id="344"/>
            <p14:sldId id="345"/>
            <p14:sldId id="346"/>
            <p14:sldId id="347"/>
            <p14:sldId id="348"/>
            <p14:sldId id="349"/>
            <p14:sldId id="350"/>
            <p14:sldId id="302"/>
          </p14:sldIdLst>
        </p14:section>
      </p14:sectionLst>
    </p:ext>
    <p:ext uri="{EFAFB233-063F-42B5-8137-9DF3F51BA10A}">
      <p15:sldGuideLst xmlns="" xmlns:p15="http://schemas.microsoft.com/office/powerpoint/2012/main">
        <p15:guide id="1" orient="horz" pos="3288" userDrawn="1">
          <p15:clr>
            <a:srgbClr val="A4A3A4"/>
          </p15:clr>
        </p15:guide>
        <p15:guide id="2" pos="192" userDrawn="1">
          <p15:clr>
            <a:srgbClr val="A4A3A4"/>
          </p15:clr>
        </p15:guide>
        <p15:guide id="3" pos="7416" userDrawn="1">
          <p15:clr>
            <a:srgbClr val="A4A3A4"/>
          </p15:clr>
        </p15:guide>
        <p15:guide id="4" orient="horz" pos="98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E3FF"/>
    <a:srgbClr val="0099CC"/>
    <a:srgbClr val="F2F2F2"/>
    <a:srgbClr val="EAEFF7"/>
    <a:srgbClr val="0070C0"/>
    <a:srgbClr val="000000"/>
    <a:srgbClr val="003366"/>
    <a:srgbClr val="5F5F5F"/>
    <a:srgbClr val="C7C7C7"/>
    <a:srgbClr val="8FA2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114" autoAdjust="0"/>
    <p:restoredTop sz="94660"/>
  </p:normalViewPr>
  <p:slideViewPr>
    <p:cSldViewPr snapToGrid="0">
      <p:cViewPr varScale="1">
        <p:scale>
          <a:sx n="54" d="100"/>
          <a:sy n="54" d="100"/>
        </p:scale>
        <p:origin x="-902" y="-72"/>
      </p:cViewPr>
      <p:guideLst>
        <p:guide orient="horz" pos="3288"/>
        <p:guide orient="horz" pos="984"/>
        <p:guide pos="192"/>
        <p:guide pos="7416"/>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tags" Target="tags/tag1.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EC6BA1-DC03-4CEA-9050-1B4C09061324}" type="datetimeFigureOut">
              <a:rPr lang="en-IN" smtClean="0"/>
              <a:t>24-04-2018</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19FFEA-3951-4BA9-8398-FEC7047E1482}" type="slidenum">
              <a:rPr lang="en-IN" smtClean="0"/>
              <a:t>‹#›</a:t>
            </a:fld>
            <a:endParaRPr lang="en-IN"/>
          </a:p>
        </p:txBody>
      </p:sp>
    </p:spTree>
    <p:extLst>
      <p:ext uri="{BB962C8B-B14F-4D97-AF65-F5344CB8AC3E}">
        <p14:creationId xmlns:p14="http://schemas.microsoft.com/office/powerpoint/2010/main" val="4123224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TextEdit="1"/>
          </p:cNvSpPr>
          <p:nvPr>
            <p:ph type="sldImg"/>
          </p:nvPr>
        </p:nvSpPr>
        <p:spPr bwMode="auto">
          <a:noFill/>
          <a:ln>
            <a:solidFill>
              <a:srgbClr val="000000"/>
            </a:solidFill>
            <a:miter lim="800000"/>
            <a:headEnd/>
            <a:tailEnd/>
          </a:ln>
        </p:spPr>
      </p:sp>
      <p:sp>
        <p:nvSpPr>
          <p:cNvPr id="56323" name="Rectangle 3"/>
          <p:cNvSpPr>
            <a:spLocks noGrp="1"/>
          </p:cNvSpPr>
          <p:nvPr>
            <p:ph type="body" idx="1"/>
          </p:nvPr>
        </p:nvSpPr>
        <p:spPr bwMode="auto">
          <a:noFill/>
        </p:spPr>
        <p:txBody>
          <a:bodyPr/>
          <a:lstStyle/>
          <a:p>
            <a:endParaRPr lang="en-US" sz="1000" dirty="0"/>
          </a:p>
          <a:p>
            <a:endParaRPr lang="en-US" sz="1000" dirty="0"/>
          </a:p>
          <a:p>
            <a:r>
              <a:rPr lang="en-US" sz="1000" dirty="0"/>
              <a:t>At the end of this course, you will</a:t>
            </a:r>
          </a:p>
          <a:p>
            <a:endParaRPr lang="en-US" sz="1000" dirty="0"/>
          </a:p>
          <a:p>
            <a:endParaRPr lang="en-US" sz="1000" dirty="0"/>
          </a:p>
          <a:p>
            <a:pPr>
              <a:buFontTx/>
              <a:buChar char="•"/>
            </a:pPr>
            <a:r>
              <a:rPr lang="en-US" sz="1000" dirty="0"/>
              <a:t>    understand the inherent complexity involved in software systems and will gain the knowledge of handling such complex software  systems</a:t>
            </a:r>
          </a:p>
          <a:p>
            <a:pPr>
              <a:buFontTx/>
              <a:buChar char="•"/>
            </a:pPr>
            <a:endParaRPr lang="en-US" sz="1000" dirty="0"/>
          </a:p>
          <a:p>
            <a:pPr>
              <a:buFontTx/>
              <a:buChar char="•"/>
            </a:pPr>
            <a:endParaRPr lang="en-US" sz="1000" dirty="0"/>
          </a:p>
          <a:p>
            <a:pPr>
              <a:buFontTx/>
              <a:buChar char="•"/>
            </a:pPr>
            <a:r>
              <a:rPr lang="en-US" sz="1000" dirty="0"/>
              <a:t>    be able to differentiate between the two programming styles – Structured Programming and Object Oriented Programming</a:t>
            </a:r>
          </a:p>
          <a:p>
            <a:pPr>
              <a:buFontTx/>
              <a:buChar char="•"/>
            </a:pPr>
            <a:endParaRPr lang="en-US" sz="1000" dirty="0"/>
          </a:p>
          <a:p>
            <a:pPr>
              <a:buFontTx/>
              <a:buChar char="•"/>
            </a:pPr>
            <a:endParaRPr lang="en-US" sz="1000" dirty="0"/>
          </a:p>
          <a:p>
            <a:pPr>
              <a:buFontTx/>
              <a:buChar char="•"/>
            </a:pPr>
            <a:r>
              <a:rPr lang="en-US" sz="1000" dirty="0"/>
              <a:t>    learn the different features of Object Oriented Technology</a:t>
            </a:r>
          </a:p>
          <a:p>
            <a:pPr>
              <a:buFontTx/>
              <a:buChar char="•"/>
            </a:pPr>
            <a:endParaRPr lang="en-US" sz="10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TextEdit="1"/>
          </p:cNvSpPr>
          <p:nvPr>
            <p:ph type="sldImg"/>
          </p:nvPr>
        </p:nvSpPr>
        <p:spPr bwMode="auto">
          <a:noFill/>
          <a:ln>
            <a:solidFill>
              <a:srgbClr val="000000"/>
            </a:solidFill>
            <a:miter lim="800000"/>
            <a:headEnd/>
            <a:tailEnd/>
          </a:ln>
        </p:spPr>
      </p:sp>
      <p:sp>
        <p:nvSpPr>
          <p:cNvPr id="58371" name="Rectangle 3"/>
          <p:cNvSpPr>
            <a:spLocks noGrp="1"/>
          </p:cNvSpPr>
          <p:nvPr>
            <p:ph type="body" idx="1"/>
          </p:nvPr>
        </p:nvSpPr>
        <p:spPr bwMode="auto">
          <a:noFill/>
        </p:spPr>
        <p:txBody>
          <a:bodyPr/>
          <a:lstStyle/>
          <a:p>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TextEdit="1"/>
          </p:cNvSpPr>
          <p:nvPr>
            <p:ph type="sldImg"/>
          </p:nvPr>
        </p:nvSpPr>
        <p:spPr bwMode="auto">
          <a:noFill/>
          <a:ln>
            <a:solidFill>
              <a:srgbClr val="000000"/>
            </a:solidFill>
            <a:miter lim="800000"/>
            <a:headEnd/>
            <a:tailEnd/>
          </a:ln>
        </p:spPr>
      </p:sp>
      <p:sp>
        <p:nvSpPr>
          <p:cNvPr id="58371" name="Rectangle 3"/>
          <p:cNvSpPr>
            <a:spLocks noGrp="1"/>
          </p:cNvSpPr>
          <p:nvPr>
            <p:ph type="body" idx="1"/>
          </p:nvPr>
        </p:nvSpPr>
        <p:spPr bwMode="auto">
          <a:noFill/>
        </p:spPr>
        <p:txBody>
          <a:bodyPr/>
          <a:lstStyle/>
          <a:p>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TextEdit="1"/>
          </p:cNvSpPr>
          <p:nvPr>
            <p:ph type="sldImg"/>
          </p:nvPr>
        </p:nvSpPr>
        <p:spPr bwMode="auto">
          <a:noFill/>
          <a:ln>
            <a:solidFill>
              <a:srgbClr val="000000"/>
            </a:solidFill>
            <a:miter lim="800000"/>
            <a:headEnd/>
            <a:tailEnd/>
          </a:ln>
        </p:spPr>
      </p:sp>
      <p:sp>
        <p:nvSpPr>
          <p:cNvPr id="58371" name="Rectangle 3"/>
          <p:cNvSpPr>
            <a:spLocks noGrp="1"/>
          </p:cNvSpPr>
          <p:nvPr>
            <p:ph type="body" idx="1"/>
          </p:nvPr>
        </p:nvSpPr>
        <p:spPr bwMode="auto">
          <a:noFill/>
        </p:spPr>
        <p:txBody>
          <a:bodyPr/>
          <a:lstStyle/>
          <a:p>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TextEdit="1"/>
          </p:cNvSpPr>
          <p:nvPr>
            <p:ph type="sldImg"/>
          </p:nvPr>
        </p:nvSpPr>
        <p:spPr bwMode="auto">
          <a:noFill/>
          <a:ln>
            <a:solidFill>
              <a:srgbClr val="000000"/>
            </a:solidFill>
            <a:miter lim="800000"/>
            <a:headEnd/>
            <a:tailEnd/>
          </a:ln>
        </p:spPr>
      </p:sp>
      <p:sp>
        <p:nvSpPr>
          <p:cNvPr id="58371" name="Rectangle 3"/>
          <p:cNvSpPr>
            <a:spLocks noGrp="1"/>
          </p:cNvSpPr>
          <p:nvPr>
            <p:ph type="body" idx="1"/>
          </p:nvPr>
        </p:nvSpPr>
        <p:spPr bwMode="auto">
          <a:noFill/>
        </p:spPr>
        <p:txBody>
          <a:bodyPr/>
          <a:lstStyle/>
          <a:p>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TextEdit="1"/>
          </p:cNvSpPr>
          <p:nvPr>
            <p:ph type="sldImg"/>
          </p:nvPr>
        </p:nvSpPr>
        <p:spPr bwMode="auto">
          <a:noFill/>
          <a:ln>
            <a:solidFill>
              <a:srgbClr val="000000"/>
            </a:solidFill>
            <a:miter lim="800000"/>
            <a:headEnd/>
            <a:tailEnd/>
          </a:ln>
        </p:spPr>
      </p:sp>
      <p:sp>
        <p:nvSpPr>
          <p:cNvPr id="58371" name="Rectangle 3"/>
          <p:cNvSpPr>
            <a:spLocks noGrp="1"/>
          </p:cNvSpPr>
          <p:nvPr>
            <p:ph type="body" idx="1"/>
          </p:nvPr>
        </p:nvSpPr>
        <p:spPr bwMode="auto">
          <a:noFill/>
        </p:spPr>
        <p:txBody>
          <a:bodyPr/>
          <a:lstStyle/>
          <a:p>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p:cNvSpPr>
            <a:spLocks noGrp="1" noRot="1" noChangeAspect="1" noTextEdit="1"/>
          </p:cNvSpPr>
          <p:nvPr>
            <p:ph type="sldImg"/>
          </p:nvPr>
        </p:nvSpPr>
        <p:spPr bwMode="auto">
          <a:noFill/>
          <a:ln>
            <a:solidFill>
              <a:srgbClr val="000000"/>
            </a:solidFill>
            <a:miter lim="800000"/>
            <a:headEnd/>
            <a:tailEnd/>
          </a:ln>
        </p:spPr>
      </p:sp>
      <p:sp>
        <p:nvSpPr>
          <p:cNvPr id="155651" name="Notes Placeholder 2"/>
          <p:cNvSpPr>
            <a:spLocks noGrp="1"/>
          </p:cNvSpPr>
          <p:nvPr>
            <p:ph type="body" idx="1"/>
          </p:nvPr>
        </p:nvSpPr>
        <p:spPr bwMode="auto">
          <a:noFill/>
        </p:spPr>
        <p:txBody>
          <a:bodyPr/>
          <a:lstStyle/>
          <a:p>
            <a:pPr eaLnBrk="1" hangingPunct="1"/>
            <a:endParaRPr lang="en-US" dirty="0" smtClean="0"/>
          </a:p>
        </p:txBody>
      </p:sp>
      <p:sp>
        <p:nvSpPr>
          <p:cNvPr id="4" name="Slide Number Placeholder 3"/>
          <p:cNvSpPr>
            <a:spLocks noGrp="1"/>
          </p:cNvSpPr>
          <p:nvPr>
            <p:ph type="sldNum" sz="quarter" idx="5"/>
          </p:nvPr>
        </p:nvSpPr>
        <p:spPr/>
        <p:txBody>
          <a:bodyPr/>
          <a:lstStyle/>
          <a:p>
            <a:pPr>
              <a:defRPr/>
            </a:pPr>
            <a:fld id="{C81C000A-BF18-4E12-8EEE-E7D85536329F}" type="slidenum">
              <a:rPr lang="en-US" smtClean="0"/>
              <a:pPr>
                <a:defRPr/>
              </a:pPr>
              <a:t>46</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hyperlink" Target="http://www.infogain.com/" TargetMode="Externa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hyperlink" Target="http://www.infogain.com/" TargetMode="Externa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www.infogain.com/" TargetMode="External"/><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Content Placeholder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1"/>
            <a:ext cx="12192000" cy="6859714"/>
          </a:xfrm>
          <a:prstGeom prst="rect">
            <a:avLst/>
          </a:prstGeom>
        </p:spPr>
      </p:pic>
      <p:sp>
        <p:nvSpPr>
          <p:cNvPr id="2" name="Title 1"/>
          <p:cNvSpPr>
            <a:spLocks noGrp="1"/>
          </p:cNvSpPr>
          <p:nvPr>
            <p:ph type="ctrTitle"/>
          </p:nvPr>
        </p:nvSpPr>
        <p:spPr>
          <a:xfrm>
            <a:off x="5710988" y="1740568"/>
            <a:ext cx="6320591" cy="1345496"/>
          </a:xfrm>
        </p:spPr>
        <p:txBody>
          <a:bodyPr anchor="b">
            <a:normAutofit/>
          </a:bodyPr>
          <a:lstStyle>
            <a:lvl1pPr algn="l">
              <a:defRPr sz="4400">
                <a:solidFill>
                  <a:srgbClr val="27AAE2"/>
                </a:solidFill>
              </a:defRPr>
            </a:lvl1pPr>
          </a:lstStyle>
          <a:p>
            <a:r>
              <a:rPr lang="en-US" dirty="0"/>
              <a:t>Click to edit Master title style</a:t>
            </a:r>
          </a:p>
        </p:txBody>
      </p:sp>
      <p:sp>
        <p:nvSpPr>
          <p:cNvPr id="3" name="Subtitle 2"/>
          <p:cNvSpPr>
            <a:spLocks noGrp="1"/>
          </p:cNvSpPr>
          <p:nvPr>
            <p:ph type="subTitle" idx="1"/>
          </p:nvPr>
        </p:nvSpPr>
        <p:spPr>
          <a:xfrm>
            <a:off x="5710988" y="3178139"/>
            <a:ext cx="6320591" cy="359145"/>
          </a:xfrm>
        </p:spPr>
        <p:txBody>
          <a:bodyPr>
            <a:normAutofit/>
          </a:bodyPr>
          <a:lstStyle>
            <a:lvl1pPr marL="0" indent="0" algn="l">
              <a:buNone/>
              <a:defRPr sz="18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6B75023A-F25D-4DB6-B5E2-A06020C7620C}"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94037" y="200416"/>
            <a:ext cx="1761858" cy="551145"/>
          </a:xfrm>
          <a:prstGeom prst="rect">
            <a:avLst/>
          </a:prstGeom>
        </p:spPr>
      </p:pic>
    </p:spTree>
    <p:extLst>
      <p:ext uri="{BB962C8B-B14F-4D97-AF65-F5344CB8AC3E}">
        <p14:creationId xmlns:p14="http://schemas.microsoft.com/office/powerpoint/2010/main" val="190852366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Body Slide">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5770881" y="3133344"/>
            <a:ext cx="6053689" cy="3254930"/>
          </a:xfrm>
        </p:spPr>
        <p:txBody>
          <a:bodyPr/>
          <a:lstStyle>
            <a:lvl1pPr marL="0" indent="0">
              <a:defRPr/>
            </a:lvl1pPr>
            <a:lvl2pPr marL="571500" indent="-342900">
              <a:buSzPct val="100000"/>
              <a:buFont typeface="+mj-lt"/>
              <a:buAutoNum type="arabicPeriod"/>
              <a:defRPr/>
            </a:lvl2pPr>
            <a:lvl3pPr marL="1028700" indent="-342900">
              <a:buFont typeface="+mj-lt"/>
              <a:buAutoNum type="alphaUcPeriod"/>
              <a:defRPr/>
            </a:lvl3pPr>
            <a:lvl4pPr marL="1714500" indent="-342900">
              <a:buFont typeface="+mj-lt"/>
              <a:buAutoNum type="arabicPeriod"/>
              <a:defRPr/>
            </a:lvl4pPr>
            <a:lvl5pPr marL="2171700" indent="-342900">
              <a:buFont typeface="+mj-lt"/>
              <a:buAutoNum type="alphaLcPeriod"/>
              <a:defRPr/>
            </a:lvl5pPr>
          </a:lstStyle>
          <a:p>
            <a:pPr lvl="0"/>
            <a:endParaRPr lang="en-US" dirty="0"/>
          </a:p>
        </p:txBody>
      </p:sp>
      <p:pic>
        <p:nvPicPr>
          <p:cNvPr id="7" name="Picture 9" descr="IG-logo_color_wTagline.pn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515959" y="1359408"/>
            <a:ext cx="5500440" cy="130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userDrawn="1"/>
        </p:nvSpPr>
        <p:spPr>
          <a:xfrm>
            <a:off x="5754625" y="2701036"/>
            <a:ext cx="1176925" cy="369332"/>
          </a:xfrm>
          <a:prstGeom prst="rect">
            <a:avLst/>
          </a:prstGeom>
          <a:noFill/>
        </p:spPr>
        <p:txBody>
          <a:bodyPr wrap="none" rtlCol="0">
            <a:spAutoFit/>
          </a:bodyPr>
          <a:lstStyle/>
          <a:p>
            <a:r>
              <a:rPr lang="en-US" sz="1800" dirty="0">
                <a:solidFill>
                  <a:srgbClr val="476270"/>
                </a:solidFill>
                <a:latin typeface="Verdana"/>
                <a:cs typeface="Verdana"/>
              </a:rPr>
              <a:t>Contact:</a:t>
            </a:r>
            <a:endParaRPr lang="en-US" sz="1800" dirty="0">
              <a:solidFill>
                <a:prstClr val="black"/>
              </a:solidFill>
            </a:endParaRPr>
          </a:p>
        </p:txBody>
      </p:sp>
      <p:sp>
        <p:nvSpPr>
          <p:cNvPr id="8" name="Title 1"/>
          <p:cNvSpPr>
            <a:spLocks noGrp="1"/>
          </p:cNvSpPr>
          <p:nvPr>
            <p:ph type="title"/>
          </p:nvPr>
        </p:nvSpPr>
        <p:spPr>
          <a:xfrm>
            <a:off x="334028" y="0"/>
            <a:ext cx="11857971" cy="685800"/>
          </a:xfrm>
        </p:spPr>
        <p:txBody>
          <a:bodyPr/>
          <a:lstStyle>
            <a:lvl1pPr>
              <a:defRPr b="0" kern="600" baseline="0"/>
            </a:lvl1pPr>
          </a:lstStyle>
          <a:p>
            <a:r>
              <a:rPr lang="en-US" dirty="0"/>
              <a:t>Click to edit Master title style</a:t>
            </a:r>
          </a:p>
        </p:txBody>
      </p:sp>
    </p:spTree>
    <p:extLst>
      <p:ext uri="{BB962C8B-B14F-4D97-AF65-F5344CB8AC3E}">
        <p14:creationId xmlns:p14="http://schemas.microsoft.com/office/powerpoint/2010/main" val="1316536023"/>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Presented To / By">
    <p:spTree>
      <p:nvGrpSpPr>
        <p:cNvPr id="1" name=""/>
        <p:cNvGrpSpPr/>
        <p:nvPr/>
      </p:nvGrpSpPr>
      <p:grpSpPr>
        <a:xfrm>
          <a:off x="0" y="0"/>
          <a:ext cx="0" cy="0"/>
          <a:chOff x="0" y="0"/>
          <a:chExt cx="0" cy="0"/>
        </a:xfrm>
      </p:grpSpPr>
      <p:sp>
        <p:nvSpPr>
          <p:cNvPr id="5" name="Content Placeholder 11"/>
          <p:cNvSpPr txBox="1">
            <a:spLocks/>
          </p:cNvSpPr>
          <p:nvPr userDrawn="1"/>
        </p:nvSpPr>
        <p:spPr>
          <a:xfrm>
            <a:off x="0" y="1555751"/>
            <a:ext cx="12192000" cy="425449"/>
          </a:xfrm>
          <a:prstGeom prst="rect">
            <a:avLst/>
          </a:prstGeom>
        </p:spPr>
        <p:txBody>
          <a:bodyPr lIns="0" tIns="0" rIns="0" bIns="0" anchor="b">
            <a:normAutofit/>
          </a:bodyPr>
          <a:lstStyle>
            <a:lvl1pPr marL="228600" indent="-228600" algn="l" defTabSz="457200" rtl="0" eaLnBrk="1" latinLnBrk="0" hangingPunct="1">
              <a:lnSpc>
                <a:spcPct val="150000"/>
              </a:lnSpc>
              <a:spcBef>
                <a:spcPts val="1080"/>
              </a:spcBef>
              <a:buClr>
                <a:schemeClr val="accent5"/>
              </a:buClr>
              <a:buSzPct val="120000"/>
              <a:buFont typeface="Arial"/>
              <a:buChar char="•"/>
              <a:defRPr sz="2000" kern="1200">
                <a:solidFill>
                  <a:srgbClr val="476270"/>
                </a:solidFill>
                <a:latin typeface="Verdana"/>
                <a:ea typeface="+mn-ea"/>
                <a:cs typeface="Verdana"/>
              </a:defRPr>
            </a:lvl1pPr>
            <a:lvl2pPr marL="800100" indent="-279400" algn="l" defTabSz="457200" rtl="0" eaLnBrk="1" latinLnBrk="0" hangingPunct="1">
              <a:lnSpc>
                <a:spcPct val="150000"/>
              </a:lnSpc>
              <a:spcBef>
                <a:spcPts val="1080"/>
              </a:spcBef>
              <a:buFont typeface="Arial"/>
              <a:buChar char="–"/>
              <a:defRPr sz="1800" kern="1200">
                <a:solidFill>
                  <a:schemeClr val="tx2"/>
                </a:solidFill>
                <a:latin typeface="Verdana"/>
                <a:ea typeface="+mn-ea"/>
                <a:cs typeface="Verdana"/>
              </a:defRPr>
            </a:lvl2pPr>
            <a:lvl3pPr marL="1143000" indent="-228600" algn="l" defTabSz="457200" rtl="0" eaLnBrk="1" latinLnBrk="0" hangingPunct="1">
              <a:lnSpc>
                <a:spcPct val="150000"/>
              </a:lnSpc>
              <a:spcBef>
                <a:spcPts val="1080"/>
              </a:spcBef>
              <a:buFont typeface="Arial"/>
              <a:buChar char="•"/>
              <a:defRPr sz="1600" kern="1200">
                <a:solidFill>
                  <a:schemeClr val="tx2"/>
                </a:solidFill>
                <a:latin typeface="Verdana"/>
                <a:ea typeface="+mn-ea"/>
                <a:cs typeface="Verdana"/>
              </a:defRPr>
            </a:lvl3pPr>
            <a:lvl4pPr marL="1600200" indent="-228600" algn="l" defTabSz="457200" rtl="0" eaLnBrk="1" latinLnBrk="0" hangingPunct="1">
              <a:lnSpc>
                <a:spcPct val="150000"/>
              </a:lnSpc>
              <a:spcBef>
                <a:spcPts val="1080"/>
              </a:spcBef>
              <a:buFont typeface="Arial"/>
              <a:buChar char="–"/>
              <a:defRPr sz="1400" kern="1200">
                <a:solidFill>
                  <a:schemeClr val="tx2"/>
                </a:solidFill>
                <a:latin typeface="Verdana"/>
                <a:ea typeface="+mn-ea"/>
                <a:cs typeface="Verdana"/>
              </a:defRPr>
            </a:lvl4pPr>
            <a:lvl5pPr marL="2057400" indent="-228600" algn="l" defTabSz="457200" rtl="0" eaLnBrk="1" latinLnBrk="0" hangingPunct="1">
              <a:lnSpc>
                <a:spcPct val="150000"/>
              </a:lnSpc>
              <a:spcBef>
                <a:spcPts val="1080"/>
              </a:spcBef>
              <a:buFont typeface="Arial"/>
              <a:buChar char="»"/>
              <a:defRPr sz="1400" kern="1200">
                <a:solidFill>
                  <a:schemeClr val="tx2"/>
                </a:solidFill>
                <a:latin typeface="Verdana"/>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Clr>
                <a:srgbClr val="E89B2A"/>
              </a:buClr>
              <a:buFont typeface="Arial"/>
              <a:buNone/>
              <a:defRPr/>
            </a:pPr>
            <a:r>
              <a:rPr lang="en-US" sz="1400" dirty="0"/>
              <a:t>Presented to:</a:t>
            </a:r>
          </a:p>
        </p:txBody>
      </p:sp>
      <p:sp>
        <p:nvSpPr>
          <p:cNvPr id="6" name="Content Placeholder 11"/>
          <p:cNvSpPr txBox="1">
            <a:spLocks/>
          </p:cNvSpPr>
          <p:nvPr userDrawn="1"/>
        </p:nvSpPr>
        <p:spPr>
          <a:xfrm>
            <a:off x="0" y="3661833"/>
            <a:ext cx="12192000" cy="423333"/>
          </a:xfrm>
          <a:prstGeom prst="rect">
            <a:avLst/>
          </a:prstGeom>
        </p:spPr>
        <p:txBody>
          <a:bodyPr lIns="0" tIns="0" rIns="0" bIns="0" anchor="b">
            <a:normAutofit/>
          </a:bodyPr>
          <a:lstStyle>
            <a:lvl1pPr marL="228600" indent="-228600" algn="l" defTabSz="457200" rtl="0" eaLnBrk="1" latinLnBrk="0" hangingPunct="1">
              <a:lnSpc>
                <a:spcPct val="150000"/>
              </a:lnSpc>
              <a:spcBef>
                <a:spcPts val="1080"/>
              </a:spcBef>
              <a:buClr>
                <a:schemeClr val="accent5"/>
              </a:buClr>
              <a:buSzPct val="120000"/>
              <a:buFont typeface="Arial"/>
              <a:buChar char="•"/>
              <a:defRPr sz="2000" kern="1200">
                <a:solidFill>
                  <a:srgbClr val="476270"/>
                </a:solidFill>
                <a:latin typeface="Verdana"/>
                <a:ea typeface="+mn-ea"/>
                <a:cs typeface="Verdana"/>
              </a:defRPr>
            </a:lvl1pPr>
            <a:lvl2pPr marL="800100" indent="-279400" algn="l" defTabSz="457200" rtl="0" eaLnBrk="1" latinLnBrk="0" hangingPunct="1">
              <a:lnSpc>
                <a:spcPct val="150000"/>
              </a:lnSpc>
              <a:spcBef>
                <a:spcPts val="1080"/>
              </a:spcBef>
              <a:buFont typeface="Arial"/>
              <a:buChar char="–"/>
              <a:defRPr sz="1800" kern="1200">
                <a:solidFill>
                  <a:schemeClr val="tx2"/>
                </a:solidFill>
                <a:latin typeface="Verdana"/>
                <a:ea typeface="+mn-ea"/>
                <a:cs typeface="Verdana"/>
              </a:defRPr>
            </a:lvl2pPr>
            <a:lvl3pPr marL="1143000" indent="-228600" algn="l" defTabSz="457200" rtl="0" eaLnBrk="1" latinLnBrk="0" hangingPunct="1">
              <a:lnSpc>
                <a:spcPct val="150000"/>
              </a:lnSpc>
              <a:spcBef>
                <a:spcPts val="1080"/>
              </a:spcBef>
              <a:buFont typeface="Arial"/>
              <a:buChar char="•"/>
              <a:defRPr sz="1600" kern="1200">
                <a:solidFill>
                  <a:schemeClr val="tx2"/>
                </a:solidFill>
                <a:latin typeface="Verdana"/>
                <a:ea typeface="+mn-ea"/>
                <a:cs typeface="Verdana"/>
              </a:defRPr>
            </a:lvl3pPr>
            <a:lvl4pPr marL="1600200" indent="-228600" algn="l" defTabSz="457200" rtl="0" eaLnBrk="1" latinLnBrk="0" hangingPunct="1">
              <a:lnSpc>
                <a:spcPct val="150000"/>
              </a:lnSpc>
              <a:spcBef>
                <a:spcPts val="1080"/>
              </a:spcBef>
              <a:buFont typeface="Arial"/>
              <a:buChar char="–"/>
              <a:defRPr sz="1400" kern="1200">
                <a:solidFill>
                  <a:schemeClr val="tx2"/>
                </a:solidFill>
                <a:latin typeface="Verdana"/>
                <a:ea typeface="+mn-ea"/>
                <a:cs typeface="Verdana"/>
              </a:defRPr>
            </a:lvl4pPr>
            <a:lvl5pPr marL="2057400" indent="-228600" algn="l" defTabSz="457200" rtl="0" eaLnBrk="1" latinLnBrk="0" hangingPunct="1">
              <a:lnSpc>
                <a:spcPct val="150000"/>
              </a:lnSpc>
              <a:spcBef>
                <a:spcPts val="1080"/>
              </a:spcBef>
              <a:buFont typeface="Arial"/>
              <a:buChar char="»"/>
              <a:defRPr sz="1400" kern="1200">
                <a:solidFill>
                  <a:schemeClr val="tx2"/>
                </a:solidFill>
                <a:latin typeface="Verdana"/>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Clr>
                <a:srgbClr val="E89B2A"/>
              </a:buClr>
              <a:buFont typeface="Arial"/>
              <a:buNone/>
              <a:defRPr/>
            </a:pPr>
            <a:r>
              <a:rPr lang="en-US" sz="1400" dirty="0"/>
              <a:t>Presented by:</a:t>
            </a:r>
          </a:p>
        </p:txBody>
      </p:sp>
      <p:sp>
        <p:nvSpPr>
          <p:cNvPr id="3" name="Text Placeholder 2"/>
          <p:cNvSpPr>
            <a:spLocks noGrp="1"/>
          </p:cNvSpPr>
          <p:nvPr>
            <p:ph type="body" sz="quarter" idx="10"/>
          </p:nvPr>
        </p:nvSpPr>
        <p:spPr>
          <a:xfrm>
            <a:off x="6" y="4081731"/>
            <a:ext cx="12191999" cy="2096159"/>
          </a:xfrm>
        </p:spPr>
        <p:txBody>
          <a:bodyPr>
            <a:noAutofit/>
          </a:bodyPr>
          <a:lstStyle>
            <a:lvl1pPr algn="ctr">
              <a:lnSpc>
                <a:spcPct val="100000"/>
              </a:lnSpc>
              <a:spcBef>
                <a:spcPts val="0"/>
              </a:spcBef>
              <a:spcAft>
                <a:spcPts val="0"/>
              </a:spcAft>
              <a:defRPr sz="1800" baseline="0">
                <a:solidFill>
                  <a:schemeClr val="tx1"/>
                </a:solidFill>
              </a:defRPr>
            </a:lvl1pPr>
            <a:lvl2pPr>
              <a:defRPr sz="1600"/>
            </a:lvl2pPr>
            <a:lvl3pPr>
              <a:defRPr sz="1600"/>
            </a:lvl3pPr>
            <a:lvl4pPr>
              <a:defRPr sz="1600"/>
            </a:lvl4pPr>
            <a:lvl5pPr>
              <a:defRPr sz="1600"/>
            </a:lvl5pPr>
          </a:lstStyle>
          <a:p>
            <a:pPr lvl="0"/>
            <a:r>
              <a:rPr lang="en-US"/>
              <a:t>Click to edit Master text styles</a:t>
            </a:r>
          </a:p>
        </p:txBody>
      </p:sp>
      <p:sp>
        <p:nvSpPr>
          <p:cNvPr id="4" name="Content Placeholder 3"/>
          <p:cNvSpPr>
            <a:spLocks noGrp="1"/>
          </p:cNvSpPr>
          <p:nvPr>
            <p:ph sz="quarter" idx="11"/>
          </p:nvPr>
        </p:nvSpPr>
        <p:spPr>
          <a:xfrm>
            <a:off x="4048838" y="1980397"/>
            <a:ext cx="4103429" cy="1549973"/>
          </a:xfrm>
        </p:spPr>
        <p:txBody>
          <a:bodyPr>
            <a:noAutofit/>
          </a:bodyPr>
          <a:lstStyle>
            <a:lvl1pPr algn="ctr">
              <a:spcBef>
                <a:spcPts val="400"/>
              </a:spcBef>
              <a:defRPr sz="1400">
                <a:solidFill>
                  <a:schemeClr val="tx1"/>
                </a:solidFill>
              </a:defRPr>
            </a:lvl1pPr>
            <a:lvl2pPr>
              <a:defRPr sz="1400"/>
            </a:lvl2pPr>
            <a:lvl3pPr>
              <a:defRPr sz="1400"/>
            </a:lvl3pPr>
            <a:lvl4pPr>
              <a:defRPr sz="1400"/>
            </a:lvl4pPr>
            <a:lvl5pPr>
              <a:defRPr sz="1400"/>
            </a:lvl5pPr>
          </a:lstStyle>
          <a:p>
            <a:pPr lvl="0"/>
            <a:r>
              <a:rPr lang="en-US"/>
              <a:t>Click to edit Master text styles</a:t>
            </a:r>
          </a:p>
        </p:txBody>
      </p:sp>
      <p:sp>
        <p:nvSpPr>
          <p:cNvPr id="2" name="Rectangle 1"/>
          <p:cNvSpPr/>
          <p:nvPr userDrawn="1"/>
        </p:nvSpPr>
        <p:spPr>
          <a:xfrm>
            <a:off x="2" y="0"/>
            <a:ext cx="12191999" cy="10450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cxnSp>
        <p:nvCxnSpPr>
          <p:cNvPr id="7" name="Straight Connector 6"/>
          <p:cNvCxnSpPr/>
          <p:nvPr userDrawn="1"/>
        </p:nvCxnSpPr>
        <p:spPr>
          <a:xfrm>
            <a:off x="0" y="532457"/>
            <a:ext cx="1219200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9019052"/>
      </p:ext>
    </p:extLst>
  </p:cSld>
  <p:clrMapOvr>
    <a:masterClrMapping/>
  </p:clrMapOvr>
  <p:transition spd="med">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0_Title Slide">
    <p:spTree>
      <p:nvGrpSpPr>
        <p:cNvPr id="1" name=""/>
        <p:cNvGrpSpPr/>
        <p:nvPr/>
      </p:nvGrpSpPr>
      <p:grpSpPr>
        <a:xfrm>
          <a:off x="0" y="0"/>
          <a:ext cx="0" cy="0"/>
          <a:chOff x="0" y="0"/>
          <a:chExt cx="0" cy="0"/>
        </a:xfrm>
      </p:grpSpPr>
      <p:sp>
        <p:nvSpPr>
          <p:cNvPr id="2" name="Rectangle 1"/>
          <p:cNvSpPr/>
          <p:nvPr userDrawn="1"/>
        </p:nvSpPr>
        <p:spPr>
          <a:xfrm>
            <a:off x="0" y="3682094"/>
            <a:ext cx="12192000" cy="3175907"/>
          </a:xfrm>
          <a:prstGeom prst="rect">
            <a:avLst/>
          </a:prstGeom>
          <a:gradFill flip="none" rotWithShape="1">
            <a:gsLst>
              <a:gs pos="100000">
                <a:srgbClr val="0196D0"/>
              </a:gs>
              <a:gs pos="0">
                <a:srgbClr val="00458E">
                  <a:lumMod val="82000"/>
                  <a:lumOff val="18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20" dirty="0"/>
          </a:p>
        </p:txBody>
      </p:sp>
      <p:sp>
        <p:nvSpPr>
          <p:cNvPr id="3" name="TextBox 2"/>
          <p:cNvSpPr txBox="1"/>
          <p:nvPr userDrawn="1"/>
        </p:nvSpPr>
        <p:spPr>
          <a:xfrm>
            <a:off x="6785962" y="1807937"/>
            <a:ext cx="184731" cy="244682"/>
          </a:xfrm>
          <a:prstGeom prst="rect">
            <a:avLst/>
          </a:prstGeom>
          <a:noFill/>
        </p:spPr>
        <p:txBody>
          <a:bodyPr wrap="none" rtlCol="0">
            <a:spAutoFit/>
          </a:bodyPr>
          <a:lstStyle/>
          <a:p>
            <a:endParaRPr lang="en-IN" sz="990" dirty="0"/>
          </a:p>
        </p:txBody>
      </p:sp>
      <p:pic>
        <p:nvPicPr>
          <p:cNvPr id="15" name="Picture 1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82807" y="3877537"/>
            <a:ext cx="1264832" cy="410438"/>
          </a:xfrm>
          <a:prstGeom prst="rect">
            <a:avLst/>
          </a:prstGeom>
        </p:spPr>
      </p:pic>
      <p:sp>
        <p:nvSpPr>
          <p:cNvPr id="16" name="TextBox 15"/>
          <p:cNvSpPr txBox="1"/>
          <p:nvPr userDrawn="1"/>
        </p:nvSpPr>
        <p:spPr>
          <a:xfrm>
            <a:off x="478413" y="1540457"/>
            <a:ext cx="2762679" cy="757130"/>
          </a:xfrm>
          <a:prstGeom prst="rect">
            <a:avLst/>
          </a:prstGeom>
          <a:noFill/>
        </p:spPr>
        <p:txBody>
          <a:bodyPr wrap="none" rtlCol="0">
            <a:spAutoFit/>
          </a:bodyPr>
          <a:lstStyle/>
          <a:p>
            <a:r>
              <a:rPr lang="en-IN" sz="4320" b="0" dirty="0">
                <a:latin typeface="+mj-lt"/>
              </a:rPr>
              <a:t>Thank You</a:t>
            </a:r>
          </a:p>
        </p:txBody>
      </p:sp>
      <p:pic>
        <p:nvPicPr>
          <p:cNvPr id="18" name="Picture 1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16200000">
            <a:off x="7744655" y="-1534790"/>
            <a:ext cx="2912611" cy="5982080"/>
          </a:xfrm>
          <a:prstGeom prst="rect">
            <a:avLst/>
          </a:prstGeom>
        </p:spPr>
      </p:pic>
      <p:grpSp>
        <p:nvGrpSpPr>
          <p:cNvPr id="22" name="Group 21"/>
          <p:cNvGrpSpPr/>
          <p:nvPr userDrawn="1"/>
        </p:nvGrpSpPr>
        <p:grpSpPr>
          <a:xfrm>
            <a:off x="478412" y="4447279"/>
            <a:ext cx="1979411" cy="2086985"/>
            <a:chOff x="478412" y="4447281"/>
            <a:chExt cx="1979410" cy="2086986"/>
          </a:xfrm>
        </p:grpSpPr>
        <p:sp>
          <p:nvSpPr>
            <p:cNvPr id="4" name="TextBox 3"/>
            <p:cNvSpPr txBox="1"/>
            <p:nvPr userDrawn="1"/>
          </p:nvSpPr>
          <p:spPr>
            <a:xfrm>
              <a:off x="478412" y="4447281"/>
              <a:ext cx="1824077" cy="397032"/>
            </a:xfrm>
            <a:prstGeom prst="rect">
              <a:avLst/>
            </a:prstGeom>
            <a:noFill/>
          </p:spPr>
          <p:txBody>
            <a:bodyPr wrap="square" rtlCol="0">
              <a:spAutoFit/>
            </a:bodyPr>
            <a:lstStyle/>
            <a:p>
              <a:r>
                <a:rPr lang="en-IN" sz="990" b="1" dirty="0">
                  <a:solidFill>
                    <a:schemeClr val="bg1"/>
                  </a:solidFill>
                </a:rPr>
                <a:t>Infogain Corporation, HQ</a:t>
              </a:r>
            </a:p>
            <a:p>
              <a:pPr algn="l"/>
              <a:r>
                <a:rPr lang="en-IN" sz="990" dirty="0">
                  <a:solidFill>
                    <a:schemeClr val="bg1"/>
                  </a:solidFill>
                </a:rPr>
                <a:t>Los Gatos, California, USA</a:t>
              </a:r>
            </a:p>
          </p:txBody>
        </p:sp>
        <p:sp>
          <p:nvSpPr>
            <p:cNvPr id="6" name="TextBox 5"/>
            <p:cNvSpPr txBox="1"/>
            <p:nvPr userDrawn="1"/>
          </p:nvSpPr>
          <p:spPr>
            <a:xfrm>
              <a:off x="478412" y="5010599"/>
              <a:ext cx="1979410" cy="1006429"/>
            </a:xfrm>
            <a:prstGeom prst="rect">
              <a:avLst/>
            </a:prstGeom>
            <a:noFill/>
          </p:spPr>
          <p:txBody>
            <a:bodyPr wrap="square" rtlCol="0">
              <a:spAutoFit/>
            </a:bodyPr>
            <a:lstStyle/>
            <a:p>
              <a:r>
                <a:rPr lang="en-IN" sz="990" b="1" dirty="0">
                  <a:solidFill>
                    <a:schemeClr val="bg1"/>
                  </a:solidFill>
                </a:rPr>
                <a:t>Infogain Atlanta</a:t>
              </a:r>
            </a:p>
            <a:p>
              <a:r>
                <a:rPr lang="en-IN" sz="990" b="0" dirty="0">
                  <a:solidFill>
                    <a:schemeClr val="bg1"/>
                  </a:solidFill>
                </a:rPr>
                <a:t>Atlanta, Georgia</a:t>
              </a:r>
            </a:p>
            <a:p>
              <a:endParaRPr lang="en-IN" sz="990" b="1" dirty="0">
                <a:solidFill>
                  <a:schemeClr val="bg1"/>
                </a:solidFill>
              </a:endParaRPr>
            </a:p>
            <a:p>
              <a:endParaRPr lang="en-IN" sz="990" b="1" dirty="0">
                <a:solidFill>
                  <a:schemeClr val="bg1"/>
                </a:solidFill>
              </a:endParaRPr>
            </a:p>
            <a:p>
              <a:r>
                <a:rPr lang="en-IN" sz="990" b="1" dirty="0">
                  <a:solidFill>
                    <a:schemeClr val="bg1"/>
                  </a:solidFill>
                </a:rPr>
                <a:t>Infogain Austin</a:t>
              </a:r>
            </a:p>
            <a:p>
              <a:r>
                <a:rPr lang="en-IN" sz="990" b="0" dirty="0">
                  <a:solidFill>
                    <a:schemeClr val="bg1"/>
                  </a:solidFill>
                </a:rPr>
                <a:t>Austin, Texas</a:t>
              </a:r>
            </a:p>
          </p:txBody>
        </p:sp>
        <p:sp>
          <p:nvSpPr>
            <p:cNvPr id="13" name="TextBox 12"/>
            <p:cNvSpPr txBox="1"/>
            <p:nvPr userDrawn="1"/>
          </p:nvSpPr>
          <p:spPr>
            <a:xfrm>
              <a:off x="478412" y="5573916"/>
              <a:ext cx="1979410" cy="244682"/>
            </a:xfrm>
            <a:prstGeom prst="rect">
              <a:avLst/>
            </a:prstGeom>
            <a:noFill/>
          </p:spPr>
          <p:txBody>
            <a:bodyPr wrap="square" rtlCol="0">
              <a:spAutoFit/>
            </a:bodyPr>
            <a:lstStyle/>
            <a:p>
              <a:endParaRPr lang="en-US" sz="990" dirty="0">
                <a:solidFill>
                  <a:schemeClr val="bg1"/>
                </a:solidFill>
              </a:endParaRPr>
            </a:p>
          </p:txBody>
        </p:sp>
        <p:sp>
          <p:nvSpPr>
            <p:cNvPr id="14" name="TextBox 13"/>
            <p:cNvSpPr txBox="1"/>
            <p:nvPr userDrawn="1"/>
          </p:nvSpPr>
          <p:spPr>
            <a:xfrm>
              <a:off x="478412" y="6137235"/>
              <a:ext cx="1979410" cy="397032"/>
            </a:xfrm>
            <a:prstGeom prst="rect">
              <a:avLst/>
            </a:prstGeom>
            <a:noFill/>
          </p:spPr>
          <p:txBody>
            <a:bodyPr wrap="square" rtlCol="0">
              <a:spAutoFit/>
            </a:bodyPr>
            <a:lstStyle/>
            <a:p>
              <a:r>
                <a:rPr lang="en-IN" sz="990" b="1" dirty="0">
                  <a:solidFill>
                    <a:schemeClr val="bg1"/>
                  </a:solidFill>
                </a:rPr>
                <a:t>Infogain Bengaluru</a:t>
              </a:r>
            </a:p>
            <a:p>
              <a:r>
                <a:rPr lang="en-US" sz="990" dirty="0">
                  <a:solidFill>
                    <a:schemeClr val="bg1"/>
                  </a:solidFill>
                </a:rPr>
                <a:t>Bangaluru, India</a:t>
              </a:r>
            </a:p>
          </p:txBody>
        </p:sp>
      </p:grpSp>
      <p:grpSp>
        <p:nvGrpSpPr>
          <p:cNvPr id="21" name="Group 20"/>
          <p:cNvGrpSpPr/>
          <p:nvPr userDrawn="1"/>
        </p:nvGrpSpPr>
        <p:grpSpPr>
          <a:xfrm>
            <a:off x="2622891" y="4447284"/>
            <a:ext cx="2606276" cy="2121745"/>
            <a:chOff x="2461291" y="4447281"/>
            <a:chExt cx="2606276" cy="2121743"/>
          </a:xfrm>
        </p:grpSpPr>
        <p:sp>
          <p:nvSpPr>
            <p:cNvPr id="5" name="TextBox 4"/>
            <p:cNvSpPr txBox="1"/>
            <p:nvPr userDrawn="1"/>
          </p:nvSpPr>
          <p:spPr>
            <a:xfrm>
              <a:off x="2461291" y="4447281"/>
              <a:ext cx="2606276" cy="397032"/>
            </a:xfrm>
            <a:prstGeom prst="rect">
              <a:avLst/>
            </a:prstGeom>
            <a:noFill/>
          </p:spPr>
          <p:txBody>
            <a:bodyPr wrap="square" rtlCol="0">
              <a:spAutoFit/>
            </a:bodyPr>
            <a:lstStyle/>
            <a:p>
              <a:r>
                <a:rPr lang="en-IN" sz="990" b="1" dirty="0">
                  <a:solidFill>
                    <a:schemeClr val="bg1"/>
                  </a:solidFill>
                </a:rPr>
                <a:t>Infogain Dubai</a:t>
              </a:r>
            </a:p>
            <a:p>
              <a:r>
                <a:rPr lang="en-IN" sz="990" b="0" dirty="0">
                  <a:solidFill>
                    <a:schemeClr val="bg1"/>
                  </a:solidFill>
                </a:rPr>
                <a:t>Dubai, UAE</a:t>
              </a:r>
            </a:p>
          </p:txBody>
        </p:sp>
        <p:sp>
          <p:nvSpPr>
            <p:cNvPr id="9" name="TextBox 8"/>
            <p:cNvSpPr txBox="1"/>
            <p:nvPr userDrawn="1"/>
          </p:nvSpPr>
          <p:spPr>
            <a:xfrm>
              <a:off x="2461291" y="5010599"/>
              <a:ext cx="2373511" cy="397032"/>
            </a:xfrm>
            <a:prstGeom prst="rect">
              <a:avLst/>
            </a:prstGeom>
            <a:noFill/>
          </p:spPr>
          <p:txBody>
            <a:bodyPr wrap="square" rtlCol="0">
              <a:spAutoFit/>
            </a:bodyPr>
            <a:lstStyle/>
            <a:p>
              <a:r>
                <a:rPr lang="en-IN" sz="990" b="1" dirty="0">
                  <a:solidFill>
                    <a:schemeClr val="bg1"/>
                  </a:solidFill>
                </a:rPr>
                <a:t>Infogain Irvine</a:t>
              </a:r>
            </a:p>
            <a:p>
              <a:r>
                <a:rPr lang="en-IN" sz="990" b="0" dirty="0">
                  <a:solidFill>
                    <a:schemeClr val="bg1"/>
                  </a:solidFill>
                </a:rPr>
                <a:t>Irvine,  California</a:t>
              </a:r>
            </a:p>
          </p:txBody>
        </p:sp>
        <p:sp>
          <p:nvSpPr>
            <p:cNvPr id="19" name="TextBox 18"/>
            <p:cNvSpPr txBox="1"/>
            <p:nvPr userDrawn="1"/>
          </p:nvSpPr>
          <p:spPr>
            <a:xfrm>
              <a:off x="2461291" y="5562596"/>
              <a:ext cx="2373511" cy="1006428"/>
            </a:xfrm>
            <a:prstGeom prst="rect">
              <a:avLst/>
            </a:prstGeom>
            <a:noFill/>
          </p:spPr>
          <p:txBody>
            <a:bodyPr wrap="square" rtlCol="0">
              <a:spAutoFit/>
            </a:bodyPr>
            <a:lstStyle/>
            <a:p>
              <a:r>
                <a:rPr lang="en-IN" sz="990" b="1" dirty="0">
                  <a:solidFill>
                    <a:schemeClr val="bg1"/>
                  </a:solidFill>
                </a:rPr>
                <a:t>Infogain</a:t>
              </a:r>
              <a:r>
                <a:rPr lang="en-IN" sz="990" b="1" baseline="0" dirty="0">
                  <a:solidFill>
                    <a:schemeClr val="bg1"/>
                  </a:solidFill>
                </a:rPr>
                <a:t> </a:t>
              </a:r>
              <a:r>
                <a:rPr lang="en-IN" sz="990" b="1" dirty="0">
                  <a:solidFill>
                    <a:schemeClr val="bg1"/>
                  </a:solidFill>
                </a:rPr>
                <a:t>London</a:t>
              </a:r>
            </a:p>
            <a:p>
              <a:r>
                <a:rPr lang="en-IN" sz="990" b="0" dirty="0">
                  <a:solidFill>
                    <a:schemeClr val="bg1"/>
                  </a:solidFill>
                </a:rPr>
                <a:t>London, UK</a:t>
              </a:r>
            </a:p>
            <a:p>
              <a:endParaRPr lang="en-IN" sz="990" b="1" dirty="0">
                <a:solidFill>
                  <a:schemeClr val="bg1"/>
                </a:solidFill>
              </a:endParaRPr>
            </a:p>
            <a:p>
              <a:endParaRPr lang="en-IN" sz="990" b="1" dirty="0">
                <a:solidFill>
                  <a:schemeClr val="bg1"/>
                </a:solidFill>
              </a:endParaRPr>
            </a:p>
            <a:p>
              <a:r>
                <a:rPr lang="en-IN" sz="990" b="1" dirty="0">
                  <a:solidFill>
                    <a:schemeClr val="bg1"/>
                  </a:solidFill>
                </a:rPr>
                <a:t>Infogain Milwaukee</a:t>
              </a:r>
            </a:p>
            <a:p>
              <a:r>
                <a:rPr lang="en-IN" sz="990" b="0" dirty="0">
                  <a:solidFill>
                    <a:schemeClr val="bg1"/>
                  </a:solidFill>
                </a:rPr>
                <a:t>Milwaukee, Wisconsin</a:t>
              </a:r>
            </a:p>
          </p:txBody>
        </p:sp>
      </p:grpSp>
      <p:grpSp>
        <p:nvGrpSpPr>
          <p:cNvPr id="23" name="Group 22"/>
          <p:cNvGrpSpPr/>
          <p:nvPr userDrawn="1"/>
        </p:nvGrpSpPr>
        <p:grpSpPr>
          <a:xfrm>
            <a:off x="4608454" y="4447279"/>
            <a:ext cx="2606276" cy="2086985"/>
            <a:chOff x="2461291" y="4447281"/>
            <a:chExt cx="2606276" cy="2086986"/>
          </a:xfrm>
        </p:grpSpPr>
        <p:sp>
          <p:nvSpPr>
            <p:cNvPr id="24" name="TextBox 23"/>
            <p:cNvSpPr txBox="1"/>
            <p:nvPr userDrawn="1"/>
          </p:nvSpPr>
          <p:spPr>
            <a:xfrm>
              <a:off x="2461291" y="4447281"/>
              <a:ext cx="2606276" cy="397032"/>
            </a:xfrm>
            <a:prstGeom prst="rect">
              <a:avLst/>
            </a:prstGeom>
            <a:noFill/>
          </p:spPr>
          <p:txBody>
            <a:bodyPr wrap="square" rtlCol="0">
              <a:spAutoFit/>
            </a:bodyPr>
            <a:lstStyle/>
            <a:p>
              <a:r>
                <a:rPr lang="en-IN" sz="990" b="1" dirty="0">
                  <a:solidFill>
                    <a:schemeClr val="bg1"/>
                  </a:solidFill>
                </a:rPr>
                <a:t>Infogain Mumbai</a:t>
              </a:r>
            </a:p>
            <a:p>
              <a:r>
                <a:rPr lang="en-IN" sz="990" b="0" dirty="0">
                  <a:solidFill>
                    <a:schemeClr val="bg1"/>
                  </a:solidFill>
                </a:rPr>
                <a:t>Andheri (East), Mumbai</a:t>
              </a:r>
            </a:p>
          </p:txBody>
        </p:sp>
        <p:sp>
          <p:nvSpPr>
            <p:cNvPr id="25" name="TextBox 24"/>
            <p:cNvSpPr txBox="1"/>
            <p:nvPr userDrawn="1"/>
          </p:nvSpPr>
          <p:spPr>
            <a:xfrm>
              <a:off x="2461291" y="5010599"/>
              <a:ext cx="2373511" cy="397032"/>
            </a:xfrm>
            <a:prstGeom prst="rect">
              <a:avLst/>
            </a:prstGeom>
            <a:noFill/>
          </p:spPr>
          <p:txBody>
            <a:bodyPr wrap="square" rtlCol="0">
              <a:spAutoFit/>
            </a:bodyPr>
            <a:lstStyle/>
            <a:p>
              <a:r>
                <a:rPr lang="en-IN" sz="990" b="1" dirty="0">
                  <a:solidFill>
                    <a:schemeClr val="bg1"/>
                  </a:solidFill>
                </a:rPr>
                <a:t>Infogain </a:t>
              </a:r>
              <a:r>
                <a:rPr lang="pt-BR" sz="990" b="1" dirty="0">
                  <a:solidFill>
                    <a:schemeClr val="bg1"/>
                  </a:solidFill>
                </a:rPr>
                <a:t>Noida</a:t>
              </a:r>
              <a:endParaRPr lang="en-IN" sz="990" b="1" dirty="0">
                <a:solidFill>
                  <a:schemeClr val="bg1"/>
                </a:solidFill>
              </a:endParaRPr>
            </a:p>
            <a:p>
              <a:r>
                <a:rPr lang="pt-BR" sz="990" b="0" dirty="0">
                  <a:solidFill>
                    <a:schemeClr val="bg1"/>
                  </a:solidFill>
                </a:rPr>
                <a:t>Gautam Budh Nagar, Noida</a:t>
              </a:r>
              <a:endParaRPr lang="en-IN" sz="990" b="0" dirty="0">
                <a:solidFill>
                  <a:schemeClr val="bg1"/>
                </a:solidFill>
              </a:endParaRPr>
            </a:p>
          </p:txBody>
        </p:sp>
        <p:sp>
          <p:nvSpPr>
            <p:cNvPr id="26" name="TextBox 25"/>
            <p:cNvSpPr txBox="1"/>
            <p:nvPr userDrawn="1"/>
          </p:nvSpPr>
          <p:spPr>
            <a:xfrm>
              <a:off x="2461291" y="5573916"/>
              <a:ext cx="2373511" cy="549381"/>
            </a:xfrm>
            <a:prstGeom prst="rect">
              <a:avLst/>
            </a:prstGeom>
            <a:noFill/>
          </p:spPr>
          <p:txBody>
            <a:bodyPr wrap="square" rtlCol="0">
              <a:spAutoFit/>
            </a:bodyPr>
            <a:lstStyle/>
            <a:p>
              <a:r>
                <a:rPr lang="en-IN" sz="990" b="1" dirty="0">
                  <a:solidFill>
                    <a:schemeClr val="bg1"/>
                  </a:solidFill>
                </a:rPr>
                <a:t>Infogain Pune</a:t>
              </a:r>
            </a:p>
            <a:p>
              <a:r>
                <a:rPr lang="en-IN" sz="990" b="0" dirty="0">
                  <a:solidFill>
                    <a:schemeClr val="bg1"/>
                  </a:solidFill>
                </a:rPr>
                <a:t>Shivaji Nagar, Pune </a:t>
              </a:r>
            </a:p>
            <a:p>
              <a:endParaRPr lang="en-IN" sz="990" b="0" dirty="0">
                <a:solidFill>
                  <a:schemeClr val="bg1"/>
                </a:solidFill>
              </a:endParaRPr>
            </a:p>
          </p:txBody>
        </p:sp>
        <p:sp>
          <p:nvSpPr>
            <p:cNvPr id="27" name="TextBox 26"/>
            <p:cNvSpPr txBox="1"/>
            <p:nvPr userDrawn="1"/>
          </p:nvSpPr>
          <p:spPr>
            <a:xfrm>
              <a:off x="2461291" y="6137235"/>
              <a:ext cx="2373511" cy="397032"/>
            </a:xfrm>
            <a:prstGeom prst="rect">
              <a:avLst/>
            </a:prstGeom>
            <a:noFill/>
          </p:spPr>
          <p:txBody>
            <a:bodyPr wrap="square" rtlCol="0">
              <a:spAutoFit/>
            </a:bodyPr>
            <a:lstStyle/>
            <a:p>
              <a:r>
                <a:rPr lang="en-IN" sz="990" b="1" dirty="0">
                  <a:solidFill>
                    <a:schemeClr val="bg1"/>
                  </a:solidFill>
                </a:rPr>
                <a:t>Infogain Singapore</a:t>
              </a:r>
            </a:p>
            <a:p>
              <a:r>
                <a:rPr lang="en-IN" sz="990" b="0" dirty="0">
                  <a:solidFill>
                    <a:schemeClr val="bg1"/>
                  </a:solidFill>
                </a:rPr>
                <a:t>Singapore</a:t>
              </a:r>
            </a:p>
          </p:txBody>
        </p:sp>
      </p:grpSp>
    </p:spTree>
    <p:extLst>
      <p:ext uri="{BB962C8B-B14F-4D97-AF65-F5344CB8AC3E}">
        <p14:creationId xmlns:p14="http://schemas.microsoft.com/office/powerpoint/2010/main" val="274857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1" name="Content Placeholder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2524"/>
            <a:ext cx="12188950" cy="6857999"/>
          </a:xfrm>
          <a:prstGeom prst="rect">
            <a:avLst/>
          </a:prstGeom>
        </p:spPr>
      </p:pic>
      <p:sp>
        <p:nvSpPr>
          <p:cNvPr id="8" name="Rectangle 7"/>
          <p:cNvSpPr/>
          <p:nvPr userDrawn="1"/>
        </p:nvSpPr>
        <p:spPr>
          <a:xfrm>
            <a:off x="11484429" y="6565557"/>
            <a:ext cx="276260" cy="292443"/>
          </a:xfrm>
          <a:prstGeom prst="rect">
            <a:avLst/>
          </a:prstGeom>
          <a:solidFill>
            <a:srgbClr val="26A8DF"/>
          </a:solidFill>
          <a:ln>
            <a:noFill/>
          </a:ln>
          <a:effectLst>
            <a:outerShdw blurRad="50800" dist="38100" dir="16200000"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0F1269E9-5B8B-4D8F-B9F6-F90DDC202404}" type="slidenum">
              <a:rPr lang="en-US" sz="1000" smtClean="0"/>
              <a:pPr marL="0" marR="0" lvl="0" indent="0" algn="ctr" defTabSz="914400" rtl="0" eaLnBrk="1" fontAlgn="auto" latinLnBrk="0" hangingPunct="1">
                <a:lnSpc>
                  <a:spcPct val="100000"/>
                </a:lnSpc>
                <a:spcBef>
                  <a:spcPts val="0"/>
                </a:spcBef>
                <a:spcAft>
                  <a:spcPts val="0"/>
                </a:spcAft>
                <a:buClrTx/>
                <a:buSzTx/>
                <a:buFontTx/>
                <a:buNone/>
                <a:tabLst/>
                <a:defRPr/>
              </a:pPr>
              <a:t>‹#›</a:t>
            </a:fld>
            <a:endParaRPr lang="en-US" sz="1100" dirty="0"/>
          </a:p>
        </p:txBody>
      </p:sp>
      <p:sp>
        <p:nvSpPr>
          <p:cNvPr id="2" name="Title 1"/>
          <p:cNvSpPr>
            <a:spLocks noGrp="1"/>
          </p:cNvSpPr>
          <p:nvPr>
            <p:ph type="title"/>
          </p:nvPr>
        </p:nvSpPr>
        <p:spPr>
          <a:xfrm>
            <a:off x="224588" y="1"/>
            <a:ext cx="9986211" cy="1002632"/>
          </a:xfrm>
        </p:spPr>
        <p:txBody>
          <a:bodyPr>
            <a:normAutofit/>
          </a:bodyPr>
          <a:lstStyle>
            <a:lvl1pPr>
              <a:defRPr sz="3200">
                <a:solidFill>
                  <a:srgbClr val="27AAE2"/>
                </a:solidFill>
                <a:latin typeface="+mj-lt"/>
              </a:defRPr>
            </a:lvl1pPr>
          </a:lstStyle>
          <a:p>
            <a:r>
              <a:rPr lang="en-US" dirty="0"/>
              <a:t>Click to edit Master title style</a:t>
            </a:r>
          </a:p>
        </p:txBody>
      </p:sp>
      <p:sp>
        <p:nvSpPr>
          <p:cNvPr id="3" name="Content Placeholder 2"/>
          <p:cNvSpPr>
            <a:spLocks noGrp="1"/>
          </p:cNvSpPr>
          <p:nvPr>
            <p:ph idx="1"/>
          </p:nvPr>
        </p:nvSpPr>
        <p:spPr>
          <a:xfrm>
            <a:off x="224587" y="1167898"/>
            <a:ext cx="11606465" cy="5051927"/>
          </a:xfrm>
        </p:spPr>
        <p:txBody>
          <a:bodyPr>
            <a:normAutofit/>
          </a:bodyPr>
          <a:lstStyle>
            <a:lvl1pPr>
              <a:defRPr sz="1800"/>
            </a:lvl1pPr>
            <a:lvl2pPr>
              <a:defRPr sz="1600"/>
            </a:lvl2pPr>
            <a:lvl3pPr>
              <a:defRPr sz="1400"/>
            </a:lvl3pPr>
            <a:lvl4pPr>
              <a:defRPr sz="12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a:p>
        </p:txBody>
      </p:sp>
      <p:pic>
        <p:nvPicPr>
          <p:cNvPr id="9" name="Picture 8"/>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368842" y="299372"/>
            <a:ext cx="1391847" cy="435398"/>
          </a:xfrm>
          <a:prstGeom prst="rect">
            <a:avLst/>
          </a:prstGeom>
        </p:spPr>
      </p:pic>
      <p:sp>
        <p:nvSpPr>
          <p:cNvPr id="10" name="TextBox 9"/>
          <p:cNvSpPr txBox="1">
            <a:spLocks noChangeArrowheads="1"/>
          </p:cNvSpPr>
          <p:nvPr userDrawn="1"/>
        </p:nvSpPr>
        <p:spPr bwMode="auto">
          <a:xfrm>
            <a:off x="224588" y="6550170"/>
            <a:ext cx="3294337" cy="215444"/>
          </a:xfrm>
          <a:prstGeom prst="rect">
            <a:avLst/>
          </a:prstGeom>
          <a:noFill/>
          <a:ln w="9525">
            <a:noFill/>
            <a:miter lim="800000"/>
            <a:headEnd/>
            <a:tailEnd/>
          </a:ln>
        </p:spPr>
        <p:txBody>
          <a:bodyPr wrap="square">
            <a:spAutoFit/>
          </a:bodyPr>
          <a:lstStyle/>
          <a:p>
            <a:pPr algn="l" fontAlgn="auto">
              <a:spcBef>
                <a:spcPts val="0"/>
              </a:spcBef>
              <a:spcAft>
                <a:spcPts val="0"/>
              </a:spcAft>
              <a:defRPr/>
            </a:pPr>
            <a:r>
              <a:rPr lang="en-US" sz="800" dirty="0">
                <a:solidFill>
                  <a:schemeClr val="tx1">
                    <a:lumMod val="50000"/>
                    <a:lumOff val="50000"/>
                  </a:schemeClr>
                </a:solidFill>
                <a:latin typeface="+mn-lt"/>
                <a:cs typeface="Tahoma" pitchFamily="34" charset="0"/>
              </a:rPr>
              <a:t>Copyright © 2017 Infogain Corporation.</a:t>
            </a:r>
            <a:r>
              <a:rPr lang="en-US" sz="800" baseline="0" dirty="0">
                <a:solidFill>
                  <a:schemeClr val="tx1">
                    <a:lumMod val="50000"/>
                    <a:lumOff val="50000"/>
                  </a:schemeClr>
                </a:solidFill>
                <a:latin typeface="+mn-lt"/>
                <a:cs typeface="Tahoma" pitchFamily="34" charset="0"/>
              </a:rPr>
              <a:t> </a:t>
            </a:r>
            <a:r>
              <a:rPr lang="en-US" sz="800" dirty="0">
                <a:solidFill>
                  <a:schemeClr val="tx1">
                    <a:lumMod val="50000"/>
                    <a:lumOff val="50000"/>
                  </a:schemeClr>
                </a:solidFill>
                <a:latin typeface="+mn-lt"/>
                <a:cs typeface="Tahoma" pitchFamily="34" charset="0"/>
              </a:rPr>
              <a:t>All rights reserved.</a:t>
            </a:r>
          </a:p>
        </p:txBody>
      </p:sp>
      <p:sp>
        <p:nvSpPr>
          <p:cNvPr id="12" name="TextBox 11"/>
          <p:cNvSpPr txBox="1"/>
          <p:nvPr userDrawn="1"/>
        </p:nvSpPr>
        <p:spPr>
          <a:xfrm>
            <a:off x="10451136" y="683192"/>
            <a:ext cx="1391871" cy="405555"/>
          </a:xfrm>
          <a:prstGeom prst="rect">
            <a:avLst/>
          </a:prstGeom>
          <a:noFill/>
        </p:spPr>
        <p:txBody>
          <a:bodyPr wrap="square" rtlCol="0">
            <a:spAutoFit/>
          </a:bodyPr>
          <a:lstStyle/>
          <a:p>
            <a:r>
              <a:rPr lang="en-IN" sz="1200" dirty="0" smtClean="0">
                <a:hlinkClick r:id="rId4"/>
              </a:rPr>
              <a:t>www.infogain.com</a:t>
            </a:r>
            <a:endParaRPr lang="en-IN" sz="1200" dirty="0"/>
          </a:p>
        </p:txBody>
      </p:sp>
    </p:spTree>
    <p:extLst>
      <p:ext uri="{BB962C8B-B14F-4D97-AF65-F5344CB8AC3E}">
        <p14:creationId xmlns:p14="http://schemas.microsoft.com/office/powerpoint/2010/main" val="305365374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Content Placeholder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2524"/>
            <a:ext cx="12188950" cy="6857999"/>
          </a:xfrm>
          <a:prstGeom prst="rect">
            <a:avLst/>
          </a:prstGeom>
        </p:spPr>
      </p:pic>
      <p:pic>
        <p:nvPicPr>
          <p:cNvPr id="9" name="Picture 8"/>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368842" y="299372"/>
            <a:ext cx="1391847" cy="435398"/>
          </a:xfrm>
          <a:prstGeom prst="rect">
            <a:avLst/>
          </a:prstGeom>
        </p:spPr>
      </p:pic>
      <p:sp>
        <p:nvSpPr>
          <p:cNvPr id="2" name="Title 1"/>
          <p:cNvSpPr>
            <a:spLocks noGrp="1"/>
          </p:cNvSpPr>
          <p:nvPr>
            <p:ph type="title"/>
          </p:nvPr>
        </p:nvSpPr>
        <p:spPr>
          <a:xfrm>
            <a:off x="228600" y="0"/>
            <a:ext cx="10014284" cy="1010653"/>
          </a:xfrm>
        </p:spPr>
        <p:txBody>
          <a:bodyPr>
            <a:normAutofit/>
          </a:bodyPr>
          <a:lstStyle>
            <a:lvl1pPr>
              <a:defRPr sz="3200">
                <a:solidFill>
                  <a:srgbClr val="27AAE2"/>
                </a:solidFill>
              </a:defRPr>
            </a:lvl1pPr>
          </a:lstStyle>
          <a:p>
            <a:r>
              <a:rPr lang="en-US" dirty="0"/>
              <a:t>Click to edit Master title style</a:t>
            </a:r>
          </a:p>
        </p:txBody>
      </p:sp>
      <p:sp>
        <p:nvSpPr>
          <p:cNvPr id="3" name="Content Placeholder 2"/>
          <p:cNvSpPr>
            <a:spLocks noGrp="1"/>
          </p:cNvSpPr>
          <p:nvPr>
            <p:ph sz="half" idx="1"/>
          </p:nvPr>
        </p:nvSpPr>
        <p:spPr>
          <a:xfrm>
            <a:off x="228600" y="1368425"/>
            <a:ext cx="5181600" cy="4351338"/>
          </a:xfrm>
        </p:spPr>
        <p:txBody>
          <a:bodyPr>
            <a:normAutofit/>
          </a:bodyPr>
          <a:lstStyle>
            <a:lvl1pPr>
              <a:buClr>
                <a:srgbClr val="27AAE2"/>
              </a:buClr>
              <a:defRPr sz="1600"/>
            </a:lvl1pPr>
            <a:lvl2pPr>
              <a:buClr>
                <a:srgbClr val="27AAE2"/>
              </a:buClr>
              <a:defRPr sz="1400"/>
            </a:lvl2pPr>
            <a:lvl3pPr>
              <a:buClr>
                <a:srgbClr val="27AAE2"/>
              </a:buClr>
              <a:defRPr sz="1200"/>
            </a:lvl3pPr>
            <a:lvl4pPr>
              <a:buClr>
                <a:srgbClr val="27AAE2"/>
              </a:buClr>
              <a:defRPr sz="1100"/>
            </a:lvl4pPr>
            <a:lvl5pPr>
              <a:buClr>
                <a:srgbClr val="27AAE2"/>
              </a:buCl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83165" y="1368425"/>
            <a:ext cx="5181600" cy="4351338"/>
          </a:xfrm>
        </p:spPr>
        <p:txBody>
          <a:bodyPr>
            <a:normAutofit/>
          </a:bodyPr>
          <a:lstStyle>
            <a:lvl1pPr>
              <a:buClr>
                <a:srgbClr val="27AAE2"/>
              </a:buClr>
              <a:defRPr sz="1600"/>
            </a:lvl1pPr>
            <a:lvl2pPr>
              <a:buClr>
                <a:srgbClr val="27AAE2"/>
              </a:buClr>
              <a:defRPr sz="1400"/>
            </a:lvl2pPr>
            <a:lvl3pPr>
              <a:buClr>
                <a:srgbClr val="27AAE2"/>
              </a:buClr>
              <a:defRPr sz="1200"/>
            </a:lvl3pPr>
            <a:lvl4pPr>
              <a:buClr>
                <a:srgbClr val="27AAE2"/>
              </a:buClr>
              <a:defRPr sz="1100"/>
            </a:lvl4pPr>
            <a:lvl5pPr>
              <a:buClr>
                <a:srgbClr val="27AAE2"/>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B75023A-F25D-4DB6-B5E2-A06020C7620C}" type="datetimeFigureOut">
              <a:rPr lang="en-US" smtClean="0"/>
              <a:t>4/24/2018</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userDrawn="1"/>
        </p:nvSpPr>
        <p:spPr>
          <a:xfrm>
            <a:off x="11484429" y="6565557"/>
            <a:ext cx="276260" cy="292443"/>
          </a:xfrm>
          <a:prstGeom prst="rect">
            <a:avLst/>
          </a:prstGeom>
          <a:solidFill>
            <a:srgbClr val="26A8DF"/>
          </a:solidFill>
          <a:ln>
            <a:noFill/>
          </a:ln>
          <a:effectLst>
            <a:outerShdw blurRad="50800" dist="38100" dir="16200000"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0F1269E9-5B8B-4D8F-B9F6-F90DDC202404}" type="slidenum">
              <a:rPr lang="en-US" sz="1100" smtClean="0"/>
              <a:pPr marL="0" marR="0" lvl="0" indent="0" algn="ctr" defTabSz="914400" rtl="0" eaLnBrk="1" fontAlgn="auto" latinLnBrk="0" hangingPunct="1">
                <a:lnSpc>
                  <a:spcPct val="100000"/>
                </a:lnSpc>
                <a:spcBef>
                  <a:spcPts val="0"/>
                </a:spcBef>
                <a:spcAft>
                  <a:spcPts val="0"/>
                </a:spcAft>
                <a:buClrTx/>
                <a:buSzTx/>
                <a:buFontTx/>
                <a:buNone/>
                <a:tabLst/>
                <a:defRPr/>
              </a:pPr>
              <a:t>‹#›</a:t>
            </a:fld>
            <a:endParaRPr lang="en-US" sz="1100" dirty="0"/>
          </a:p>
        </p:txBody>
      </p:sp>
      <p:sp>
        <p:nvSpPr>
          <p:cNvPr id="7" name="TextBox 6"/>
          <p:cNvSpPr txBox="1"/>
          <p:nvPr userDrawn="1"/>
        </p:nvSpPr>
        <p:spPr>
          <a:xfrm>
            <a:off x="10451136" y="683192"/>
            <a:ext cx="1391871" cy="405555"/>
          </a:xfrm>
          <a:prstGeom prst="rect">
            <a:avLst/>
          </a:prstGeom>
          <a:noFill/>
        </p:spPr>
        <p:txBody>
          <a:bodyPr wrap="square" rtlCol="0">
            <a:spAutoFit/>
          </a:bodyPr>
          <a:lstStyle/>
          <a:p>
            <a:r>
              <a:rPr lang="en-IN" sz="1200" dirty="0" smtClean="0">
                <a:hlinkClick r:id="rId4"/>
              </a:rPr>
              <a:t>www.infogain.com</a:t>
            </a:r>
            <a:endParaRPr lang="en-IN" sz="1200" dirty="0"/>
          </a:p>
        </p:txBody>
      </p:sp>
    </p:spTree>
    <p:extLst>
      <p:ext uri="{BB962C8B-B14F-4D97-AF65-F5344CB8AC3E}">
        <p14:creationId xmlns:p14="http://schemas.microsoft.com/office/powerpoint/2010/main" val="305458937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526" y="0"/>
            <a:ext cx="12188950" cy="6857999"/>
          </a:xfrm>
          <a:prstGeom prst="rect">
            <a:avLst/>
          </a:prstGeom>
        </p:spPr>
      </p:pic>
      <p:sp>
        <p:nvSpPr>
          <p:cNvPr id="3" name="Date Placeholder 2"/>
          <p:cNvSpPr>
            <a:spLocks noGrp="1"/>
          </p:cNvSpPr>
          <p:nvPr>
            <p:ph type="dt" sz="half" idx="10"/>
          </p:nvPr>
        </p:nvSpPr>
        <p:spPr/>
        <p:txBody>
          <a:bodyPr/>
          <a:lstStyle/>
          <a:p>
            <a:fld id="{6B75023A-F25D-4DB6-B5E2-A06020C7620C}" type="datetimeFigureOut">
              <a:rPr lang="en-US" smtClean="0"/>
              <a:t>4/24/2018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9128488" y="6356350"/>
            <a:ext cx="2743200" cy="365125"/>
          </a:xfrm>
        </p:spPr>
        <p:txBody>
          <a:bodyPr/>
          <a:lstStyle/>
          <a:p>
            <a:fld id="{0F1269E9-5B8B-4D8F-B9F6-F90DDC202404}" type="slidenum">
              <a:rPr lang="en-US" smtClean="0"/>
              <a:t>‹#›</a:t>
            </a:fld>
            <a:endParaRPr lang="en-US"/>
          </a:p>
        </p:txBody>
      </p:sp>
      <p:sp>
        <p:nvSpPr>
          <p:cNvPr id="30" name="TextBox 29"/>
          <p:cNvSpPr txBox="1"/>
          <p:nvPr userDrawn="1"/>
        </p:nvSpPr>
        <p:spPr>
          <a:xfrm>
            <a:off x="549936" y="3929647"/>
            <a:ext cx="2068986" cy="830997"/>
          </a:xfrm>
          <a:prstGeom prst="rect">
            <a:avLst/>
          </a:prstGeom>
          <a:noFill/>
        </p:spPr>
        <p:txBody>
          <a:bodyPr wrap="square" rtlCol="0">
            <a:spAutoFit/>
          </a:bodyPr>
          <a:lstStyle/>
          <a:p>
            <a:r>
              <a:rPr lang="en-IN" sz="1200" b="1" dirty="0">
                <a:solidFill>
                  <a:srgbClr val="E15D26"/>
                </a:solidFill>
              </a:rPr>
              <a:t>Infogain Corporation, HQ</a:t>
            </a:r>
          </a:p>
          <a:p>
            <a:pPr algn="l"/>
            <a:r>
              <a:rPr lang="en-IN" sz="900" dirty="0"/>
              <a:t>485 Alberto Way Los Gatos,</a:t>
            </a:r>
            <a:br>
              <a:rPr lang="en-IN" sz="900" dirty="0"/>
            </a:br>
            <a:r>
              <a:rPr lang="en-IN" sz="900" dirty="0"/>
              <a:t>CA 95032 USA</a:t>
            </a:r>
          </a:p>
          <a:p>
            <a:pPr algn="l"/>
            <a:r>
              <a:rPr lang="en-IN" sz="900" dirty="0"/>
              <a:t>Phone: 408-355-6000</a:t>
            </a:r>
          </a:p>
          <a:p>
            <a:pPr algn="l"/>
            <a:r>
              <a:rPr lang="en-IN" sz="900" dirty="0"/>
              <a:t>Fax: 408-355-7000</a:t>
            </a:r>
          </a:p>
        </p:txBody>
      </p:sp>
      <p:sp>
        <p:nvSpPr>
          <p:cNvPr id="31" name="TextBox 30"/>
          <p:cNvSpPr txBox="1"/>
          <p:nvPr userDrawn="1"/>
        </p:nvSpPr>
        <p:spPr>
          <a:xfrm>
            <a:off x="6064649" y="3929648"/>
            <a:ext cx="2606276" cy="830997"/>
          </a:xfrm>
          <a:prstGeom prst="rect">
            <a:avLst/>
          </a:prstGeom>
          <a:noFill/>
        </p:spPr>
        <p:txBody>
          <a:bodyPr wrap="square" rtlCol="0">
            <a:spAutoFit/>
          </a:bodyPr>
          <a:lstStyle/>
          <a:p>
            <a:r>
              <a:rPr lang="en-IN" sz="1200" b="1" dirty="0">
                <a:solidFill>
                  <a:srgbClr val="FEBB12"/>
                </a:solidFill>
              </a:rPr>
              <a:t>Infogain Irvine</a:t>
            </a:r>
          </a:p>
          <a:p>
            <a:r>
              <a:rPr lang="en-IN" sz="900" b="0" dirty="0"/>
              <a:t>41 Corporate Park,</a:t>
            </a:r>
            <a:br>
              <a:rPr lang="en-IN" sz="900" b="0" dirty="0"/>
            </a:br>
            <a:r>
              <a:rPr lang="en-IN" sz="900" b="0" dirty="0"/>
              <a:t>Suite 390 Irvine, CA  2606 USA</a:t>
            </a:r>
          </a:p>
          <a:p>
            <a:r>
              <a:rPr lang="en-IN" sz="900" b="0" dirty="0"/>
              <a:t>Phone: 949-223-5100</a:t>
            </a:r>
          </a:p>
          <a:p>
            <a:r>
              <a:rPr lang="en-IN" sz="900" b="0" dirty="0"/>
              <a:t>Fax: 949-223-5110</a:t>
            </a:r>
          </a:p>
        </p:txBody>
      </p:sp>
      <p:sp>
        <p:nvSpPr>
          <p:cNvPr id="32" name="TextBox 31"/>
          <p:cNvSpPr txBox="1"/>
          <p:nvPr userDrawn="1"/>
        </p:nvSpPr>
        <p:spPr>
          <a:xfrm>
            <a:off x="549936" y="5045651"/>
            <a:ext cx="1979410" cy="692497"/>
          </a:xfrm>
          <a:prstGeom prst="rect">
            <a:avLst/>
          </a:prstGeom>
          <a:noFill/>
        </p:spPr>
        <p:txBody>
          <a:bodyPr wrap="square" rtlCol="0">
            <a:spAutoFit/>
          </a:bodyPr>
          <a:lstStyle/>
          <a:p>
            <a:r>
              <a:rPr lang="en-IN" sz="1200" b="1" dirty="0">
                <a:solidFill>
                  <a:srgbClr val="124354"/>
                </a:solidFill>
              </a:rPr>
              <a:t>Infogain Austin</a:t>
            </a:r>
          </a:p>
          <a:p>
            <a:r>
              <a:rPr lang="en-IN" sz="900" b="0" dirty="0"/>
              <a:t>Stratum Executive </a:t>
            </a:r>
            <a:r>
              <a:rPr lang="en-IN" sz="900" b="0" dirty="0" err="1"/>
              <a:t>Center</a:t>
            </a:r>
            <a:r>
              <a:rPr lang="en-IN" sz="900" b="0" dirty="0"/>
              <a:t> Building D 11044 Research Boulevard Suite 200</a:t>
            </a:r>
          </a:p>
          <a:p>
            <a:r>
              <a:rPr lang="en-IN" sz="900" b="0" dirty="0"/>
              <a:t>Austin, Texas 78759</a:t>
            </a:r>
          </a:p>
        </p:txBody>
      </p:sp>
      <p:sp>
        <p:nvSpPr>
          <p:cNvPr id="33" name="TextBox 32"/>
          <p:cNvSpPr txBox="1"/>
          <p:nvPr userDrawn="1"/>
        </p:nvSpPr>
        <p:spPr>
          <a:xfrm>
            <a:off x="3193932" y="5045651"/>
            <a:ext cx="2254643" cy="830997"/>
          </a:xfrm>
          <a:prstGeom prst="rect">
            <a:avLst/>
          </a:prstGeom>
          <a:noFill/>
        </p:spPr>
        <p:txBody>
          <a:bodyPr wrap="square" rtlCol="0">
            <a:spAutoFit/>
          </a:bodyPr>
          <a:lstStyle/>
          <a:p>
            <a:r>
              <a:rPr lang="pt-BR" sz="1200" b="1" dirty="0">
                <a:solidFill>
                  <a:srgbClr val="AC2C27"/>
                </a:solidFill>
              </a:rPr>
              <a:t>Noida</a:t>
            </a:r>
          </a:p>
          <a:p>
            <a:r>
              <a:rPr lang="pt-BR" sz="900" b="0" dirty="0"/>
              <a:t>A-16, Sector 60, Noida Gautam Budh agar, 201301 (U.P.) India</a:t>
            </a:r>
          </a:p>
          <a:p>
            <a:r>
              <a:rPr lang="pt-BR" sz="900" b="0" dirty="0"/>
              <a:t>Phone: +91-120-2445144</a:t>
            </a:r>
          </a:p>
          <a:p>
            <a:r>
              <a:rPr lang="pt-BR" sz="900" b="0" dirty="0"/>
              <a:t>Fax: +91-120-2580406</a:t>
            </a:r>
            <a:endParaRPr lang="en-IN" sz="900" b="0" dirty="0"/>
          </a:p>
        </p:txBody>
      </p:sp>
      <p:sp>
        <p:nvSpPr>
          <p:cNvPr id="34" name="TextBox 33"/>
          <p:cNvSpPr txBox="1"/>
          <p:nvPr userDrawn="1"/>
        </p:nvSpPr>
        <p:spPr>
          <a:xfrm>
            <a:off x="3193932" y="3929647"/>
            <a:ext cx="2254643" cy="830997"/>
          </a:xfrm>
          <a:prstGeom prst="rect">
            <a:avLst/>
          </a:prstGeom>
          <a:noFill/>
        </p:spPr>
        <p:txBody>
          <a:bodyPr wrap="square" rtlCol="0">
            <a:spAutoFit/>
          </a:bodyPr>
          <a:lstStyle/>
          <a:p>
            <a:r>
              <a:rPr lang="en-IN" sz="1200" b="1" dirty="0">
                <a:solidFill>
                  <a:srgbClr val="00A787"/>
                </a:solidFill>
              </a:rPr>
              <a:t>Pune</a:t>
            </a:r>
          </a:p>
          <a:p>
            <a:r>
              <a:rPr lang="en-IN" sz="900" b="0" dirty="0"/>
              <a:t>7th Floor, </a:t>
            </a:r>
            <a:r>
              <a:rPr lang="en-IN" sz="900" b="0" dirty="0" err="1"/>
              <a:t>Bhalerao</a:t>
            </a:r>
            <a:r>
              <a:rPr lang="en-IN" sz="900" b="0" dirty="0"/>
              <a:t> Towers, CTS No.1669 - 1670, Behind Hotel Pride,</a:t>
            </a:r>
          </a:p>
          <a:p>
            <a:r>
              <a:rPr lang="en-IN" sz="900" b="0" dirty="0" err="1"/>
              <a:t>Shivaji</a:t>
            </a:r>
            <a:r>
              <a:rPr lang="en-IN" sz="900" b="0" dirty="0"/>
              <a:t> Nagar, Pune - 411005</a:t>
            </a:r>
          </a:p>
          <a:p>
            <a:r>
              <a:rPr lang="en-IN" sz="900" b="0" dirty="0"/>
              <a:t>Phone : +91-20-66236700</a:t>
            </a:r>
          </a:p>
        </p:txBody>
      </p:sp>
      <p:sp>
        <p:nvSpPr>
          <p:cNvPr id="35" name="TextBox 34"/>
          <p:cNvSpPr txBox="1"/>
          <p:nvPr userDrawn="1"/>
        </p:nvSpPr>
        <p:spPr>
          <a:xfrm>
            <a:off x="6064649" y="5045650"/>
            <a:ext cx="2373511" cy="830997"/>
          </a:xfrm>
          <a:prstGeom prst="rect">
            <a:avLst/>
          </a:prstGeom>
          <a:noFill/>
        </p:spPr>
        <p:txBody>
          <a:bodyPr wrap="square" rtlCol="0">
            <a:spAutoFit/>
          </a:bodyPr>
          <a:lstStyle/>
          <a:p>
            <a:r>
              <a:rPr lang="en-IN" sz="1200" b="1" dirty="0">
                <a:solidFill>
                  <a:srgbClr val="62B8DB"/>
                </a:solidFill>
              </a:rPr>
              <a:t>Dubai</a:t>
            </a:r>
          </a:p>
          <a:p>
            <a:r>
              <a:rPr lang="en-IN" sz="900" b="0" dirty="0"/>
              <a:t>P O Box 500588 Office No.105,</a:t>
            </a:r>
            <a:br>
              <a:rPr lang="en-IN" sz="900" b="0" dirty="0"/>
            </a:br>
            <a:r>
              <a:rPr lang="en-IN" sz="900" b="0" dirty="0"/>
              <a:t>Building No. 4, Dubai Outsource Zone,</a:t>
            </a:r>
          </a:p>
          <a:p>
            <a:r>
              <a:rPr lang="en-IN" sz="900" b="0" dirty="0"/>
              <a:t>Dubai, United Arab Emirates</a:t>
            </a:r>
          </a:p>
          <a:p>
            <a:r>
              <a:rPr lang="en-IN" sz="900" b="0" dirty="0"/>
              <a:t>Tel: +971-4-458-7336 </a:t>
            </a:r>
          </a:p>
        </p:txBody>
      </p:sp>
      <p:cxnSp>
        <p:nvCxnSpPr>
          <p:cNvPr id="36" name="Straight Connector 35"/>
          <p:cNvCxnSpPr/>
          <p:nvPr userDrawn="1"/>
        </p:nvCxnSpPr>
        <p:spPr>
          <a:xfrm>
            <a:off x="341523" y="4891489"/>
            <a:ext cx="11457542" cy="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29" name="TextBox 28"/>
          <p:cNvSpPr txBox="1"/>
          <p:nvPr userDrawn="1"/>
        </p:nvSpPr>
        <p:spPr>
          <a:xfrm>
            <a:off x="8651060" y="6111303"/>
            <a:ext cx="1352678" cy="276999"/>
          </a:xfrm>
          <a:prstGeom prst="rect">
            <a:avLst/>
          </a:prstGeom>
          <a:noFill/>
        </p:spPr>
        <p:txBody>
          <a:bodyPr wrap="none" rtlCol="0">
            <a:spAutoFit/>
          </a:bodyPr>
          <a:lstStyle/>
          <a:p>
            <a:r>
              <a:rPr lang="en-US" sz="1200" u="sng" dirty="0">
                <a:hlinkClick r:id="rId3"/>
              </a:rPr>
              <a:t>www.infogain.com</a:t>
            </a:r>
            <a:endParaRPr lang="en-US" sz="1200" u="sng" dirty="0"/>
          </a:p>
        </p:txBody>
      </p:sp>
      <p:pic>
        <p:nvPicPr>
          <p:cNvPr id="37" name="Picture 36"/>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2165374" y="1328711"/>
            <a:ext cx="156993" cy="297404"/>
          </a:xfrm>
          <a:prstGeom prst="rect">
            <a:avLst/>
          </a:prstGeom>
        </p:spPr>
      </p:pic>
      <p:grpSp>
        <p:nvGrpSpPr>
          <p:cNvPr id="38" name="Group 37"/>
          <p:cNvGrpSpPr/>
          <p:nvPr userDrawn="1"/>
        </p:nvGrpSpPr>
        <p:grpSpPr>
          <a:xfrm>
            <a:off x="1641269" y="1207095"/>
            <a:ext cx="188768" cy="361833"/>
            <a:chOff x="-1994126" y="1399268"/>
            <a:chExt cx="525462" cy="985838"/>
          </a:xfrm>
        </p:grpSpPr>
        <p:sp>
          <p:nvSpPr>
            <p:cNvPr id="39" name="Freeform 5"/>
            <p:cNvSpPr>
              <a:spLocks/>
            </p:cNvSpPr>
            <p:nvPr/>
          </p:nvSpPr>
          <p:spPr bwMode="auto">
            <a:xfrm>
              <a:off x="-1994126" y="1399268"/>
              <a:ext cx="525462" cy="985838"/>
            </a:xfrm>
            <a:custGeom>
              <a:avLst/>
              <a:gdLst>
                <a:gd name="T0" fmla="*/ 140 w 140"/>
                <a:gd name="T1" fmla="*/ 70 h 262"/>
                <a:gd name="T2" fmla="*/ 136 w 140"/>
                <a:gd name="T3" fmla="*/ 95 h 262"/>
                <a:gd name="T4" fmla="*/ 66 w 140"/>
                <a:gd name="T5" fmla="*/ 262 h 262"/>
                <a:gd name="T6" fmla="*/ 4 w 140"/>
                <a:gd name="T7" fmla="*/ 92 h 262"/>
                <a:gd name="T8" fmla="*/ 0 w 140"/>
                <a:gd name="T9" fmla="*/ 70 h 262"/>
                <a:gd name="T10" fmla="*/ 70 w 140"/>
                <a:gd name="T11" fmla="*/ 0 h 262"/>
                <a:gd name="T12" fmla="*/ 140 w 140"/>
                <a:gd name="T13" fmla="*/ 70 h 262"/>
              </a:gdLst>
              <a:ahLst/>
              <a:cxnLst>
                <a:cxn ang="0">
                  <a:pos x="T0" y="T1"/>
                </a:cxn>
                <a:cxn ang="0">
                  <a:pos x="T2" y="T3"/>
                </a:cxn>
                <a:cxn ang="0">
                  <a:pos x="T4" y="T5"/>
                </a:cxn>
                <a:cxn ang="0">
                  <a:pos x="T6" y="T7"/>
                </a:cxn>
                <a:cxn ang="0">
                  <a:pos x="T8" y="T9"/>
                </a:cxn>
                <a:cxn ang="0">
                  <a:pos x="T10" y="T11"/>
                </a:cxn>
                <a:cxn ang="0">
                  <a:pos x="T12" y="T13"/>
                </a:cxn>
              </a:cxnLst>
              <a:rect l="0" t="0" r="r" b="b"/>
              <a:pathLst>
                <a:path w="140" h="262">
                  <a:moveTo>
                    <a:pt x="140" y="70"/>
                  </a:moveTo>
                  <a:cubicBezTo>
                    <a:pt x="140" y="79"/>
                    <a:pt x="139" y="87"/>
                    <a:pt x="136" y="95"/>
                  </a:cubicBezTo>
                  <a:cubicBezTo>
                    <a:pt x="127" y="122"/>
                    <a:pt x="66" y="262"/>
                    <a:pt x="66" y="262"/>
                  </a:cubicBezTo>
                  <a:cubicBezTo>
                    <a:pt x="66" y="262"/>
                    <a:pt x="9" y="109"/>
                    <a:pt x="4" y="92"/>
                  </a:cubicBezTo>
                  <a:cubicBezTo>
                    <a:pt x="2" y="85"/>
                    <a:pt x="0" y="78"/>
                    <a:pt x="0" y="70"/>
                  </a:cubicBezTo>
                  <a:cubicBezTo>
                    <a:pt x="0" y="31"/>
                    <a:pt x="32" y="0"/>
                    <a:pt x="70" y="0"/>
                  </a:cubicBezTo>
                  <a:cubicBezTo>
                    <a:pt x="109" y="0"/>
                    <a:pt x="140" y="31"/>
                    <a:pt x="140" y="70"/>
                  </a:cubicBezTo>
                  <a:close/>
                </a:path>
              </a:pathLst>
            </a:custGeom>
            <a:solidFill>
              <a:srgbClr val="E15D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2"/>
            </a:p>
          </p:txBody>
        </p:sp>
        <p:sp>
          <p:nvSpPr>
            <p:cNvPr id="40" name="Oval 6"/>
            <p:cNvSpPr>
              <a:spLocks noChangeArrowheads="1"/>
            </p:cNvSpPr>
            <p:nvPr/>
          </p:nvSpPr>
          <p:spPr bwMode="auto">
            <a:xfrm>
              <a:off x="-1863951" y="1531030"/>
              <a:ext cx="268287" cy="266700"/>
            </a:xfrm>
            <a:prstGeom prst="ellipse">
              <a:avLst/>
            </a:prstGeom>
            <a:solidFill>
              <a:srgbClr val="EF99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2"/>
            </a:p>
          </p:txBody>
        </p:sp>
      </p:grpSp>
      <p:grpSp>
        <p:nvGrpSpPr>
          <p:cNvPr id="41" name="Group 40"/>
          <p:cNvGrpSpPr/>
          <p:nvPr userDrawn="1"/>
        </p:nvGrpSpPr>
        <p:grpSpPr>
          <a:xfrm>
            <a:off x="7181025" y="1371600"/>
            <a:ext cx="163818" cy="314515"/>
            <a:chOff x="-1746476" y="2829605"/>
            <a:chExt cx="525462" cy="987425"/>
          </a:xfrm>
        </p:grpSpPr>
        <p:sp>
          <p:nvSpPr>
            <p:cNvPr id="42" name="Freeform 41"/>
            <p:cNvSpPr>
              <a:spLocks/>
            </p:cNvSpPr>
            <p:nvPr/>
          </p:nvSpPr>
          <p:spPr bwMode="auto">
            <a:xfrm>
              <a:off x="-1746476" y="2829605"/>
              <a:ext cx="525462" cy="987425"/>
            </a:xfrm>
            <a:custGeom>
              <a:avLst/>
              <a:gdLst>
                <a:gd name="T0" fmla="*/ 140 w 140"/>
                <a:gd name="T1" fmla="*/ 70 h 262"/>
                <a:gd name="T2" fmla="*/ 135 w 140"/>
                <a:gd name="T3" fmla="*/ 95 h 262"/>
                <a:gd name="T4" fmla="*/ 65 w 140"/>
                <a:gd name="T5" fmla="*/ 262 h 262"/>
                <a:gd name="T6" fmla="*/ 3 w 140"/>
                <a:gd name="T7" fmla="*/ 92 h 262"/>
                <a:gd name="T8" fmla="*/ 0 w 140"/>
                <a:gd name="T9" fmla="*/ 70 h 262"/>
                <a:gd name="T10" fmla="*/ 70 w 140"/>
                <a:gd name="T11" fmla="*/ 0 h 262"/>
                <a:gd name="T12" fmla="*/ 140 w 140"/>
                <a:gd name="T13" fmla="*/ 70 h 262"/>
              </a:gdLst>
              <a:ahLst/>
              <a:cxnLst>
                <a:cxn ang="0">
                  <a:pos x="T0" y="T1"/>
                </a:cxn>
                <a:cxn ang="0">
                  <a:pos x="T2" y="T3"/>
                </a:cxn>
                <a:cxn ang="0">
                  <a:pos x="T4" y="T5"/>
                </a:cxn>
                <a:cxn ang="0">
                  <a:pos x="T6" y="T7"/>
                </a:cxn>
                <a:cxn ang="0">
                  <a:pos x="T8" y="T9"/>
                </a:cxn>
                <a:cxn ang="0">
                  <a:pos x="T10" y="T11"/>
                </a:cxn>
                <a:cxn ang="0">
                  <a:pos x="T12" y="T13"/>
                </a:cxn>
              </a:cxnLst>
              <a:rect l="0" t="0" r="r" b="b"/>
              <a:pathLst>
                <a:path w="140" h="262">
                  <a:moveTo>
                    <a:pt x="140" y="70"/>
                  </a:moveTo>
                  <a:cubicBezTo>
                    <a:pt x="140" y="79"/>
                    <a:pt x="138" y="87"/>
                    <a:pt x="135" y="95"/>
                  </a:cubicBezTo>
                  <a:cubicBezTo>
                    <a:pt x="126" y="122"/>
                    <a:pt x="65" y="262"/>
                    <a:pt x="65" y="262"/>
                  </a:cubicBezTo>
                  <a:cubicBezTo>
                    <a:pt x="65" y="262"/>
                    <a:pt x="8" y="109"/>
                    <a:pt x="3" y="92"/>
                  </a:cubicBezTo>
                  <a:cubicBezTo>
                    <a:pt x="1" y="85"/>
                    <a:pt x="0" y="78"/>
                    <a:pt x="0" y="70"/>
                  </a:cubicBezTo>
                  <a:cubicBezTo>
                    <a:pt x="0" y="32"/>
                    <a:pt x="31" y="0"/>
                    <a:pt x="70" y="0"/>
                  </a:cubicBezTo>
                  <a:cubicBezTo>
                    <a:pt x="109" y="0"/>
                    <a:pt x="140" y="32"/>
                    <a:pt x="140" y="70"/>
                  </a:cubicBezTo>
                  <a:close/>
                </a:path>
              </a:pathLst>
            </a:custGeom>
            <a:solidFill>
              <a:srgbClr val="AC2C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2"/>
            </a:p>
          </p:txBody>
        </p:sp>
        <p:sp>
          <p:nvSpPr>
            <p:cNvPr id="43" name="Oval 42"/>
            <p:cNvSpPr>
              <a:spLocks noChangeArrowheads="1"/>
            </p:cNvSpPr>
            <p:nvPr/>
          </p:nvSpPr>
          <p:spPr bwMode="auto">
            <a:xfrm>
              <a:off x="-1614714" y="2961368"/>
              <a:ext cx="261937" cy="268288"/>
            </a:xfrm>
            <a:prstGeom prst="ellipse">
              <a:avLst/>
            </a:prstGeom>
            <a:solidFill>
              <a:srgbClr val="EE44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2"/>
            </a:p>
          </p:txBody>
        </p:sp>
      </p:grpSp>
      <p:grpSp>
        <p:nvGrpSpPr>
          <p:cNvPr id="44" name="Group 43"/>
          <p:cNvGrpSpPr/>
          <p:nvPr userDrawn="1"/>
        </p:nvGrpSpPr>
        <p:grpSpPr>
          <a:xfrm>
            <a:off x="6477656" y="1558251"/>
            <a:ext cx="146576" cy="280959"/>
            <a:chOff x="985611" y="2329543"/>
            <a:chExt cx="525462" cy="985838"/>
          </a:xfrm>
        </p:grpSpPr>
        <p:sp>
          <p:nvSpPr>
            <p:cNvPr id="45" name="Freeform 44"/>
            <p:cNvSpPr>
              <a:spLocks/>
            </p:cNvSpPr>
            <p:nvPr/>
          </p:nvSpPr>
          <p:spPr bwMode="auto">
            <a:xfrm>
              <a:off x="985611" y="2329543"/>
              <a:ext cx="525462" cy="985838"/>
            </a:xfrm>
            <a:custGeom>
              <a:avLst/>
              <a:gdLst>
                <a:gd name="T0" fmla="*/ 140 w 140"/>
                <a:gd name="T1" fmla="*/ 70 h 262"/>
                <a:gd name="T2" fmla="*/ 136 w 140"/>
                <a:gd name="T3" fmla="*/ 95 h 262"/>
                <a:gd name="T4" fmla="*/ 66 w 140"/>
                <a:gd name="T5" fmla="*/ 262 h 262"/>
                <a:gd name="T6" fmla="*/ 4 w 140"/>
                <a:gd name="T7" fmla="*/ 92 h 262"/>
                <a:gd name="T8" fmla="*/ 0 w 140"/>
                <a:gd name="T9" fmla="*/ 70 h 262"/>
                <a:gd name="T10" fmla="*/ 70 w 140"/>
                <a:gd name="T11" fmla="*/ 0 h 262"/>
                <a:gd name="T12" fmla="*/ 140 w 140"/>
                <a:gd name="T13" fmla="*/ 70 h 262"/>
              </a:gdLst>
              <a:ahLst/>
              <a:cxnLst>
                <a:cxn ang="0">
                  <a:pos x="T0" y="T1"/>
                </a:cxn>
                <a:cxn ang="0">
                  <a:pos x="T2" y="T3"/>
                </a:cxn>
                <a:cxn ang="0">
                  <a:pos x="T4" y="T5"/>
                </a:cxn>
                <a:cxn ang="0">
                  <a:pos x="T6" y="T7"/>
                </a:cxn>
                <a:cxn ang="0">
                  <a:pos x="T8" y="T9"/>
                </a:cxn>
                <a:cxn ang="0">
                  <a:pos x="T10" y="T11"/>
                </a:cxn>
                <a:cxn ang="0">
                  <a:pos x="T12" y="T13"/>
                </a:cxn>
              </a:cxnLst>
              <a:rect l="0" t="0" r="r" b="b"/>
              <a:pathLst>
                <a:path w="140" h="262">
                  <a:moveTo>
                    <a:pt x="140" y="70"/>
                  </a:moveTo>
                  <a:cubicBezTo>
                    <a:pt x="140" y="79"/>
                    <a:pt x="139" y="87"/>
                    <a:pt x="136" y="95"/>
                  </a:cubicBezTo>
                  <a:cubicBezTo>
                    <a:pt x="127" y="122"/>
                    <a:pt x="66" y="262"/>
                    <a:pt x="66" y="262"/>
                  </a:cubicBezTo>
                  <a:cubicBezTo>
                    <a:pt x="66" y="262"/>
                    <a:pt x="9" y="109"/>
                    <a:pt x="4" y="92"/>
                  </a:cubicBezTo>
                  <a:cubicBezTo>
                    <a:pt x="1" y="85"/>
                    <a:pt x="0" y="78"/>
                    <a:pt x="0" y="70"/>
                  </a:cubicBezTo>
                  <a:cubicBezTo>
                    <a:pt x="0" y="32"/>
                    <a:pt x="32" y="0"/>
                    <a:pt x="70" y="0"/>
                  </a:cubicBezTo>
                  <a:cubicBezTo>
                    <a:pt x="109" y="0"/>
                    <a:pt x="140" y="32"/>
                    <a:pt x="140" y="70"/>
                  </a:cubicBezTo>
                  <a:close/>
                </a:path>
              </a:pathLst>
            </a:custGeom>
            <a:solidFill>
              <a:srgbClr val="62B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2"/>
            </a:p>
          </p:txBody>
        </p:sp>
        <p:sp>
          <p:nvSpPr>
            <p:cNvPr id="46" name="Oval 45"/>
            <p:cNvSpPr>
              <a:spLocks noChangeArrowheads="1"/>
            </p:cNvSpPr>
            <p:nvPr/>
          </p:nvSpPr>
          <p:spPr bwMode="auto">
            <a:xfrm>
              <a:off x="1115786" y="2461305"/>
              <a:ext cx="268287" cy="266700"/>
            </a:xfrm>
            <a:prstGeom prst="ellipse">
              <a:avLst/>
            </a:prstGeom>
            <a:solidFill>
              <a:srgbClr val="BAD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2"/>
            </a:p>
          </p:txBody>
        </p:sp>
      </p:grpSp>
      <p:grpSp>
        <p:nvGrpSpPr>
          <p:cNvPr id="47" name="Group 46"/>
          <p:cNvGrpSpPr/>
          <p:nvPr userDrawn="1"/>
        </p:nvGrpSpPr>
        <p:grpSpPr>
          <a:xfrm>
            <a:off x="1725874" y="1419548"/>
            <a:ext cx="187035" cy="360245"/>
            <a:chOff x="1387249" y="1191305"/>
            <a:chExt cx="525462" cy="990600"/>
          </a:xfrm>
        </p:grpSpPr>
        <p:sp>
          <p:nvSpPr>
            <p:cNvPr id="48" name="Freeform 11"/>
            <p:cNvSpPr>
              <a:spLocks/>
            </p:cNvSpPr>
            <p:nvPr/>
          </p:nvSpPr>
          <p:spPr bwMode="auto">
            <a:xfrm>
              <a:off x="1387249" y="1191305"/>
              <a:ext cx="525462" cy="990600"/>
            </a:xfrm>
            <a:custGeom>
              <a:avLst/>
              <a:gdLst>
                <a:gd name="T0" fmla="*/ 140 w 140"/>
                <a:gd name="T1" fmla="*/ 71 h 263"/>
                <a:gd name="T2" fmla="*/ 136 w 140"/>
                <a:gd name="T3" fmla="*/ 95 h 263"/>
                <a:gd name="T4" fmla="*/ 66 w 140"/>
                <a:gd name="T5" fmla="*/ 263 h 263"/>
                <a:gd name="T6" fmla="*/ 3 w 140"/>
                <a:gd name="T7" fmla="*/ 92 h 263"/>
                <a:gd name="T8" fmla="*/ 0 w 140"/>
                <a:gd name="T9" fmla="*/ 71 h 263"/>
                <a:gd name="T10" fmla="*/ 70 w 140"/>
                <a:gd name="T11" fmla="*/ 0 h 263"/>
                <a:gd name="T12" fmla="*/ 140 w 140"/>
                <a:gd name="T13" fmla="*/ 71 h 263"/>
              </a:gdLst>
              <a:ahLst/>
              <a:cxnLst>
                <a:cxn ang="0">
                  <a:pos x="T0" y="T1"/>
                </a:cxn>
                <a:cxn ang="0">
                  <a:pos x="T2" y="T3"/>
                </a:cxn>
                <a:cxn ang="0">
                  <a:pos x="T4" y="T5"/>
                </a:cxn>
                <a:cxn ang="0">
                  <a:pos x="T6" y="T7"/>
                </a:cxn>
                <a:cxn ang="0">
                  <a:pos x="T8" y="T9"/>
                </a:cxn>
                <a:cxn ang="0">
                  <a:pos x="T10" y="T11"/>
                </a:cxn>
                <a:cxn ang="0">
                  <a:pos x="T12" y="T13"/>
                </a:cxn>
              </a:cxnLst>
              <a:rect l="0" t="0" r="r" b="b"/>
              <a:pathLst>
                <a:path w="140" h="263">
                  <a:moveTo>
                    <a:pt x="140" y="71"/>
                  </a:moveTo>
                  <a:cubicBezTo>
                    <a:pt x="140" y="79"/>
                    <a:pt x="138" y="87"/>
                    <a:pt x="136" y="95"/>
                  </a:cubicBezTo>
                  <a:cubicBezTo>
                    <a:pt x="126" y="122"/>
                    <a:pt x="66" y="263"/>
                    <a:pt x="66" y="263"/>
                  </a:cubicBezTo>
                  <a:cubicBezTo>
                    <a:pt x="66" y="263"/>
                    <a:pt x="8" y="110"/>
                    <a:pt x="3" y="92"/>
                  </a:cubicBezTo>
                  <a:cubicBezTo>
                    <a:pt x="1" y="85"/>
                    <a:pt x="0" y="78"/>
                    <a:pt x="0" y="71"/>
                  </a:cubicBezTo>
                  <a:cubicBezTo>
                    <a:pt x="0" y="32"/>
                    <a:pt x="31" y="0"/>
                    <a:pt x="70" y="0"/>
                  </a:cubicBezTo>
                  <a:cubicBezTo>
                    <a:pt x="109" y="0"/>
                    <a:pt x="140" y="32"/>
                    <a:pt x="140" y="71"/>
                  </a:cubicBezTo>
                  <a:close/>
                </a:path>
              </a:pathLst>
            </a:custGeom>
            <a:solidFill>
              <a:srgbClr val="FEBB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2"/>
            </a:p>
          </p:txBody>
        </p:sp>
        <p:sp>
          <p:nvSpPr>
            <p:cNvPr id="49" name="Oval 12"/>
            <p:cNvSpPr>
              <a:spLocks noChangeArrowheads="1"/>
            </p:cNvSpPr>
            <p:nvPr/>
          </p:nvSpPr>
          <p:spPr bwMode="auto">
            <a:xfrm>
              <a:off x="1519011" y="1323068"/>
              <a:ext cx="261937" cy="268288"/>
            </a:xfrm>
            <a:prstGeom prst="ellipse">
              <a:avLst/>
            </a:prstGeom>
            <a:solidFill>
              <a:srgbClr val="FFD1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2"/>
            </a:p>
          </p:txBody>
        </p:sp>
      </p:grpSp>
      <p:grpSp>
        <p:nvGrpSpPr>
          <p:cNvPr id="50" name="Group 49"/>
          <p:cNvGrpSpPr/>
          <p:nvPr userDrawn="1"/>
        </p:nvGrpSpPr>
        <p:grpSpPr>
          <a:xfrm>
            <a:off x="7166849" y="1609627"/>
            <a:ext cx="177994" cy="332869"/>
            <a:chOff x="7128832" y="1766207"/>
            <a:chExt cx="525462" cy="987425"/>
          </a:xfrm>
        </p:grpSpPr>
        <p:sp>
          <p:nvSpPr>
            <p:cNvPr id="51" name="Freeform 13"/>
            <p:cNvSpPr>
              <a:spLocks/>
            </p:cNvSpPr>
            <p:nvPr/>
          </p:nvSpPr>
          <p:spPr bwMode="auto">
            <a:xfrm>
              <a:off x="7128832" y="1766207"/>
              <a:ext cx="525462" cy="987425"/>
            </a:xfrm>
            <a:custGeom>
              <a:avLst/>
              <a:gdLst>
                <a:gd name="T0" fmla="*/ 140 w 140"/>
                <a:gd name="T1" fmla="*/ 70 h 262"/>
                <a:gd name="T2" fmla="*/ 136 w 140"/>
                <a:gd name="T3" fmla="*/ 94 h 262"/>
                <a:gd name="T4" fmla="*/ 66 w 140"/>
                <a:gd name="T5" fmla="*/ 262 h 262"/>
                <a:gd name="T6" fmla="*/ 4 w 140"/>
                <a:gd name="T7" fmla="*/ 91 h 262"/>
                <a:gd name="T8" fmla="*/ 0 w 140"/>
                <a:gd name="T9" fmla="*/ 70 h 262"/>
                <a:gd name="T10" fmla="*/ 70 w 140"/>
                <a:gd name="T11" fmla="*/ 0 h 262"/>
                <a:gd name="T12" fmla="*/ 140 w 140"/>
                <a:gd name="T13" fmla="*/ 70 h 262"/>
              </a:gdLst>
              <a:ahLst/>
              <a:cxnLst>
                <a:cxn ang="0">
                  <a:pos x="T0" y="T1"/>
                </a:cxn>
                <a:cxn ang="0">
                  <a:pos x="T2" y="T3"/>
                </a:cxn>
                <a:cxn ang="0">
                  <a:pos x="T4" y="T5"/>
                </a:cxn>
                <a:cxn ang="0">
                  <a:pos x="T6" y="T7"/>
                </a:cxn>
                <a:cxn ang="0">
                  <a:pos x="T8" y="T9"/>
                </a:cxn>
                <a:cxn ang="0">
                  <a:pos x="T10" y="T11"/>
                </a:cxn>
                <a:cxn ang="0">
                  <a:pos x="T12" y="T13"/>
                </a:cxn>
              </a:cxnLst>
              <a:rect l="0" t="0" r="r" b="b"/>
              <a:pathLst>
                <a:path w="140" h="262">
                  <a:moveTo>
                    <a:pt x="140" y="70"/>
                  </a:moveTo>
                  <a:cubicBezTo>
                    <a:pt x="140" y="78"/>
                    <a:pt x="139" y="87"/>
                    <a:pt x="136" y="94"/>
                  </a:cubicBezTo>
                  <a:cubicBezTo>
                    <a:pt x="127" y="122"/>
                    <a:pt x="66" y="262"/>
                    <a:pt x="66" y="262"/>
                  </a:cubicBezTo>
                  <a:cubicBezTo>
                    <a:pt x="66" y="262"/>
                    <a:pt x="9" y="109"/>
                    <a:pt x="4" y="91"/>
                  </a:cubicBezTo>
                  <a:cubicBezTo>
                    <a:pt x="1" y="85"/>
                    <a:pt x="0" y="77"/>
                    <a:pt x="0" y="70"/>
                  </a:cubicBezTo>
                  <a:cubicBezTo>
                    <a:pt x="0" y="31"/>
                    <a:pt x="32" y="0"/>
                    <a:pt x="70" y="0"/>
                  </a:cubicBezTo>
                  <a:cubicBezTo>
                    <a:pt x="109" y="0"/>
                    <a:pt x="140" y="31"/>
                    <a:pt x="140" y="70"/>
                  </a:cubicBezTo>
                  <a:close/>
                </a:path>
              </a:pathLst>
            </a:custGeom>
            <a:solidFill>
              <a:srgbClr val="00A7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2"/>
            </a:p>
          </p:txBody>
        </p:sp>
        <p:sp>
          <p:nvSpPr>
            <p:cNvPr id="52" name="Oval 14"/>
            <p:cNvSpPr>
              <a:spLocks noChangeArrowheads="1"/>
            </p:cNvSpPr>
            <p:nvPr/>
          </p:nvSpPr>
          <p:spPr bwMode="auto">
            <a:xfrm>
              <a:off x="7259007" y="1897970"/>
              <a:ext cx="266700" cy="265113"/>
            </a:xfrm>
            <a:prstGeom prst="ellipse">
              <a:avLst/>
            </a:prstGeom>
            <a:solidFill>
              <a:srgbClr val="49B9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2"/>
            </a:p>
          </p:txBody>
        </p:sp>
      </p:grpSp>
      <p:sp>
        <p:nvSpPr>
          <p:cNvPr id="53" name="Title 4"/>
          <p:cNvSpPr txBox="1">
            <a:spLocks/>
          </p:cNvSpPr>
          <p:nvPr userDrawn="1"/>
        </p:nvSpPr>
        <p:spPr>
          <a:xfrm>
            <a:off x="9257596" y="4343400"/>
            <a:ext cx="2271623" cy="693994"/>
          </a:xfrm>
          <a:prstGeom prst="rect">
            <a:avLst/>
          </a:prstGeom>
          <a:noFill/>
          <a:ln>
            <a:noFill/>
          </a:ln>
        </p:spPr>
        <p:txBody>
          <a:bodyPr vert="horz" lIns="91440" tIns="0" rIns="91440" bIns="0" rtlCol="0" anchor="ctr" anchorCtr="0">
            <a:noAutofit/>
          </a:bodyPr>
          <a:lstStyle>
            <a:lvl1pPr algn="r" rtl="0" fontAlgn="base">
              <a:spcBef>
                <a:spcPct val="0"/>
              </a:spcBef>
              <a:spcAft>
                <a:spcPct val="0"/>
              </a:spcAft>
              <a:defRPr lang="en-US" sz="3200" b="1" kern="1200" cap="none" spc="50" baseline="0">
                <a:ln w="18415" cmpd="sng">
                  <a:noFill/>
                  <a:prstDash val="solid"/>
                </a:ln>
                <a:solidFill>
                  <a:schemeClr val="bg1"/>
                </a:solidFill>
                <a:effectLst/>
                <a:latin typeface="+mn-lt"/>
                <a:ea typeface="Adobe Heiti Std R" pitchFamily="34" charset="-128"/>
                <a:cs typeface="Tahoma" pitchFamily="34" charset="0"/>
              </a:defRPr>
            </a:lvl1pPr>
            <a:lvl2pPr algn="l" rtl="0" fontAlgn="base">
              <a:spcBef>
                <a:spcPct val="0"/>
              </a:spcBef>
              <a:spcAft>
                <a:spcPct val="0"/>
              </a:spcAft>
              <a:defRPr sz="2400">
                <a:solidFill>
                  <a:srgbClr val="FFFFFF"/>
                </a:solidFill>
                <a:latin typeface="Tahoma" pitchFamily="34" charset="0"/>
                <a:ea typeface="Adobe Heiti Std R" pitchFamily="34" charset="-128"/>
                <a:cs typeface="Tahoma" pitchFamily="34" charset="0"/>
              </a:defRPr>
            </a:lvl2pPr>
            <a:lvl3pPr algn="l" rtl="0" fontAlgn="base">
              <a:spcBef>
                <a:spcPct val="0"/>
              </a:spcBef>
              <a:spcAft>
                <a:spcPct val="0"/>
              </a:spcAft>
              <a:defRPr sz="2400">
                <a:solidFill>
                  <a:srgbClr val="FFFFFF"/>
                </a:solidFill>
                <a:latin typeface="Tahoma" pitchFamily="34" charset="0"/>
                <a:ea typeface="Adobe Heiti Std R" pitchFamily="34" charset="-128"/>
                <a:cs typeface="Tahoma" pitchFamily="34" charset="0"/>
              </a:defRPr>
            </a:lvl3pPr>
            <a:lvl4pPr algn="l" rtl="0" fontAlgn="base">
              <a:spcBef>
                <a:spcPct val="0"/>
              </a:spcBef>
              <a:spcAft>
                <a:spcPct val="0"/>
              </a:spcAft>
              <a:defRPr sz="2400">
                <a:solidFill>
                  <a:srgbClr val="FFFFFF"/>
                </a:solidFill>
                <a:latin typeface="Tahoma" pitchFamily="34" charset="0"/>
                <a:ea typeface="Adobe Heiti Std R" pitchFamily="34" charset="-128"/>
                <a:cs typeface="Tahoma" pitchFamily="34" charset="0"/>
              </a:defRPr>
            </a:lvl4pPr>
            <a:lvl5pPr algn="l" rtl="0" fontAlgn="base">
              <a:spcBef>
                <a:spcPct val="0"/>
              </a:spcBef>
              <a:spcAft>
                <a:spcPct val="0"/>
              </a:spcAft>
              <a:defRPr sz="2400">
                <a:solidFill>
                  <a:srgbClr val="FFFFFF"/>
                </a:solidFill>
                <a:latin typeface="Tahoma" pitchFamily="34" charset="0"/>
                <a:ea typeface="Adobe Heiti Std R" pitchFamily="34" charset="-128"/>
                <a:cs typeface="Tahoma" pitchFamily="34" charset="0"/>
              </a:defRPr>
            </a:lvl5pPr>
            <a:lvl6pPr marL="457200" algn="l" rtl="0" eaLnBrk="1" fontAlgn="base" hangingPunct="1">
              <a:spcBef>
                <a:spcPct val="0"/>
              </a:spcBef>
              <a:spcAft>
                <a:spcPct val="0"/>
              </a:spcAft>
              <a:defRPr sz="2400">
                <a:solidFill>
                  <a:srgbClr val="FFFFFF"/>
                </a:solidFill>
                <a:latin typeface="Tahoma" pitchFamily="34" charset="0"/>
                <a:ea typeface="Adobe Heiti Std R" pitchFamily="34" charset="-128"/>
                <a:cs typeface="Tahoma" pitchFamily="34" charset="0"/>
              </a:defRPr>
            </a:lvl6pPr>
            <a:lvl7pPr marL="914400" algn="l" rtl="0" eaLnBrk="1" fontAlgn="base" hangingPunct="1">
              <a:spcBef>
                <a:spcPct val="0"/>
              </a:spcBef>
              <a:spcAft>
                <a:spcPct val="0"/>
              </a:spcAft>
              <a:defRPr sz="2400">
                <a:solidFill>
                  <a:srgbClr val="FFFFFF"/>
                </a:solidFill>
                <a:latin typeface="Tahoma" pitchFamily="34" charset="0"/>
                <a:ea typeface="Adobe Heiti Std R" pitchFamily="34" charset="-128"/>
                <a:cs typeface="Tahoma" pitchFamily="34" charset="0"/>
              </a:defRPr>
            </a:lvl7pPr>
            <a:lvl8pPr marL="1371600" algn="l" rtl="0" eaLnBrk="1" fontAlgn="base" hangingPunct="1">
              <a:spcBef>
                <a:spcPct val="0"/>
              </a:spcBef>
              <a:spcAft>
                <a:spcPct val="0"/>
              </a:spcAft>
              <a:defRPr sz="2400">
                <a:solidFill>
                  <a:srgbClr val="FFFFFF"/>
                </a:solidFill>
                <a:latin typeface="Tahoma" pitchFamily="34" charset="0"/>
                <a:ea typeface="Adobe Heiti Std R" pitchFamily="34" charset="-128"/>
                <a:cs typeface="Tahoma" pitchFamily="34" charset="0"/>
              </a:defRPr>
            </a:lvl8pPr>
            <a:lvl9pPr marL="1828800" algn="l" rtl="0" eaLnBrk="1" fontAlgn="base" hangingPunct="1">
              <a:spcBef>
                <a:spcPct val="0"/>
              </a:spcBef>
              <a:spcAft>
                <a:spcPct val="0"/>
              </a:spcAft>
              <a:defRPr sz="2400">
                <a:solidFill>
                  <a:srgbClr val="FFFFFF"/>
                </a:solidFill>
                <a:latin typeface="Tahoma" pitchFamily="34" charset="0"/>
                <a:ea typeface="Adobe Heiti Std R" pitchFamily="34" charset="-128"/>
                <a:cs typeface="Tahoma" pitchFamily="34" charset="0"/>
              </a:defRPr>
            </a:lvl9pPr>
          </a:lstStyle>
          <a:p>
            <a:pPr algn="ctr"/>
            <a:r>
              <a:rPr lang="en-IN" sz="3600" spc="-150" dirty="0">
                <a:solidFill>
                  <a:srgbClr val="0070C0"/>
                </a:solidFill>
                <a:latin typeface="Calibri Light" panose="020F0302020204030204" pitchFamily="34" charset="0"/>
              </a:rPr>
              <a:t>Thank You</a:t>
            </a:r>
          </a:p>
        </p:txBody>
      </p:sp>
    </p:spTree>
    <p:extLst>
      <p:ext uri="{BB962C8B-B14F-4D97-AF65-F5344CB8AC3E}">
        <p14:creationId xmlns:p14="http://schemas.microsoft.com/office/powerpoint/2010/main" val="167392407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B75023A-F25D-4DB6-B5E2-A06020C7620C}" type="datetimeFigureOut">
              <a:rPr lang="en-US" smtClean="0"/>
              <a:t>4/24/2018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1269E9-5B8B-4D8F-B9F6-F90DDC202404}" type="slidenum">
              <a:rPr lang="en-US" smtClean="0"/>
              <a:t>‹#›</a:t>
            </a:fld>
            <a:endParaRPr lang="en-US"/>
          </a:p>
        </p:txBody>
      </p:sp>
    </p:spTree>
    <p:extLst>
      <p:ext uri="{BB962C8B-B14F-4D97-AF65-F5344CB8AC3E}">
        <p14:creationId xmlns:p14="http://schemas.microsoft.com/office/powerpoint/2010/main" val="1176005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pic>
        <p:nvPicPr>
          <p:cNvPr id="15" name="Picture 4" descr="D:\d_backup\offical_work\ppt-modification-2015\main-page.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5568" r="15639"/>
          <a:stretch/>
        </p:blipFill>
        <p:spPr bwMode="auto">
          <a:xfrm>
            <a:off x="0" y="317519"/>
            <a:ext cx="11049000" cy="655828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userDrawn="1"/>
        </p:nvSpPr>
        <p:spPr>
          <a:xfrm>
            <a:off x="5943600" y="0"/>
            <a:ext cx="6248400" cy="685800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7" name="TextBox 3"/>
          <p:cNvSpPr txBox="1">
            <a:spLocks noChangeArrowheads="1"/>
          </p:cNvSpPr>
          <p:nvPr userDrawn="1"/>
        </p:nvSpPr>
        <p:spPr bwMode="auto">
          <a:xfrm>
            <a:off x="267222" y="6220674"/>
            <a:ext cx="4943607" cy="461963"/>
          </a:xfrm>
          <a:prstGeom prst="rect">
            <a:avLst/>
          </a:prstGeom>
          <a:noFill/>
          <a:ln w="9525">
            <a:noFill/>
            <a:miter lim="800000"/>
            <a:headEnd/>
            <a:tailEnd/>
          </a:ln>
        </p:spPr>
        <p:txBody>
          <a:bodyPr wrap="square">
            <a:spAutoFit/>
          </a:bodyPr>
          <a:lstStyle/>
          <a:p>
            <a:pPr algn="l" fontAlgn="auto">
              <a:spcBef>
                <a:spcPts val="0"/>
              </a:spcBef>
              <a:spcAft>
                <a:spcPts val="0"/>
              </a:spcAft>
              <a:defRPr/>
            </a:pPr>
            <a:fld id="{7587858A-4003-4890-806E-150BF2C04E4F}" type="datetime4">
              <a:rPr lang="en-US" sz="1400" b="1">
                <a:solidFill>
                  <a:schemeClr val="bg1"/>
                </a:solidFill>
                <a:latin typeface="+mn-lt"/>
                <a:cs typeface="Tahoma" pitchFamily="34" charset="0"/>
              </a:rPr>
              <a:pPr algn="l" fontAlgn="auto">
                <a:spcBef>
                  <a:spcPts val="0"/>
                </a:spcBef>
                <a:spcAft>
                  <a:spcPts val="0"/>
                </a:spcAft>
                <a:defRPr/>
              </a:pPr>
              <a:t>April 24, 2018</a:t>
            </a:fld>
            <a:endParaRPr lang="en-US" sz="1400" b="1" dirty="0">
              <a:solidFill>
                <a:schemeClr val="bg1"/>
              </a:solidFill>
              <a:latin typeface="+mn-lt"/>
              <a:cs typeface="Tahoma" pitchFamily="34" charset="0"/>
            </a:endParaRPr>
          </a:p>
          <a:p>
            <a:pPr algn="l" fontAlgn="auto">
              <a:spcBef>
                <a:spcPts val="0"/>
              </a:spcBef>
              <a:spcAft>
                <a:spcPts val="0"/>
              </a:spcAft>
              <a:defRPr/>
            </a:pPr>
            <a:r>
              <a:rPr lang="en-US" sz="1000" dirty="0">
                <a:solidFill>
                  <a:schemeClr val="bg1"/>
                </a:solidFill>
                <a:latin typeface="+mn-lt"/>
                <a:cs typeface="Tahoma" pitchFamily="34" charset="0"/>
              </a:rPr>
              <a:t>Copyright © 2014 Infogain Corporation. All rights reserved.</a:t>
            </a:r>
          </a:p>
        </p:txBody>
      </p:sp>
      <p:sp>
        <p:nvSpPr>
          <p:cNvPr id="18" name="Title 1"/>
          <p:cNvSpPr>
            <a:spLocks noGrp="1"/>
          </p:cNvSpPr>
          <p:nvPr>
            <p:ph type="ctrTitle"/>
          </p:nvPr>
        </p:nvSpPr>
        <p:spPr>
          <a:xfrm>
            <a:off x="6632448" y="4274383"/>
            <a:ext cx="5559552" cy="1027134"/>
          </a:xfrm>
          <a:ln>
            <a:noFill/>
          </a:ln>
        </p:spPr>
        <p:txBody>
          <a:bodyPr/>
          <a:lstStyle>
            <a:lvl1pPr algn="r">
              <a:defRPr sz="3200" b="1" cap="none" spc="50" baseline="0">
                <a:ln w="18415" cmpd="sng">
                  <a:noFill/>
                  <a:prstDash val="solid"/>
                </a:ln>
                <a:solidFill>
                  <a:schemeClr val="bg1"/>
                </a:solidFill>
                <a:effectLst/>
                <a:latin typeface="+mn-lt"/>
                <a:cs typeface="Tahoma" pitchFamily="34" charset="0"/>
              </a:defRPr>
            </a:lvl1pPr>
          </a:lstStyle>
          <a:p>
            <a:r>
              <a:rPr lang="en-US" dirty="0"/>
              <a:t>Click to edit Master title style</a:t>
            </a:r>
          </a:p>
        </p:txBody>
      </p:sp>
      <p:sp>
        <p:nvSpPr>
          <p:cNvPr id="19" name="Subtitle 2"/>
          <p:cNvSpPr>
            <a:spLocks noGrp="1"/>
          </p:cNvSpPr>
          <p:nvPr>
            <p:ph type="subTitle" idx="1"/>
          </p:nvPr>
        </p:nvSpPr>
        <p:spPr>
          <a:xfrm>
            <a:off x="6546938" y="5436680"/>
            <a:ext cx="5645063" cy="391599"/>
          </a:xfrm>
        </p:spPr>
        <p:txBody>
          <a:bodyPr>
            <a:normAutofit/>
          </a:bodyPr>
          <a:lstStyle>
            <a:lvl1pPr marL="0" indent="0" algn="r">
              <a:buNone/>
              <a:defRPr sz="1800" b="0" baseline="0">
                <a:solidFill>
                  <a:schemeClr val="bg1"/>
                </a:solidFill>
                <a:latin typeface="+mn-lt"/>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398543564"/>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ody Slid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000" b="0" kern="600" baseline="0"/>
            </a:lvl1pPr>
          </a:lstStyle>
          <a:p>
            <a:r>
              <a:rPr lang="en-US" dirty="0"/>
              <a:t>Click to edit Master title style</a:t>
            </a:r>
          </a:p>
        </p:txBody>
      </p:sp>
      <p:sp>
        <p:nvSpPr>
          <p:cNvPr id="5" name="Content Placeholder 4"/>
          <p:cNvSpPr>
            <a:spLocks noGrp="1"/>
          </p:cNvSpPr>
          <p:nvPr>
            <p:ph sz="quarter" idx="10"/>
          </p:nvPr>
        </p:nvSpPr>
        <p:spPr>
          <a:xfrm>
            <a:off x="348273" y="845416"/>
            <a:ext cx="11476297" cy="5542858"/>
          </a:xfrm>
        </p:spPr>
        <p:txBody>
          <a:bodyPr/>
          <a:lstStyle>
            <a:lvl1pPr marL="0" inden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4452598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ody Slide">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348273" y="845416"/>
            <a:ext cx="11476297" cy="5542858"/>
          </a:xfrm>
        </p:spPr>
        <p:txBody>
          <a:bodyPr/>
          <a:lstStyle>
            <a:lvl1pPr marL="0" indent="0">
              <a:defRPr/>
            </a:lvl1pPr>
            <a:lvl2pPr marL="571500" indent="-342900">
              <a:buSzPct val="100000"/>
              <a:buFont typeface="+mj-lt"/>
              <a:buAutoNum type="arabicPeriod"/>
              <a:defRPr/>
            </a:lvl2pPr>
            <a:lvl3pPr marL="1028700" indent="-342900">
              <a:buFont typeface="+mj-lt"/>
              <a:buAutoNum type="alphaUcPeriod"/>
              <a:defRPr/>
            </a:lvl3pPr>
            <a:lvl4pPr marL="1714500" indent="-342900">
              <a:buFont typeface="+mj-lt"/>
              <a:buAutoNum type="arabicPeriod"/>
              <a:defRPr/>
            </a:lvl4pPr>
            <a:lvl5pPr marL="2171700" indent="-342900">
              <a:buFont typeface="+mj-lt"/>
              <a:buAutoNum type="alphaL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p:txBody>
      </p:sp>
      <p:sp>
        <p:nvSpPr>
          <p:cNvPr id="4" name="Title 1"/>
          <p:cNvSpPr>
            <a:spLocks noGrp="1"/>
          </p:cNvSpPr>
          <p:nvPr>
            <p:ph type="title"/>
          </p:nvPr>
        </p:nvSpPr>
        <p:spPr>
          <a:xfrm>
            <a:off x="32657" y="-1"/>
            <a:ext cx="11854543" cy="538843"/>
          </a:xfrm>
        </p:spPr>
        <p:txBody>
          <a:bodyPr>
            <a:normAutofit/>
          </a:bodyPr>
          <a:lstStyle>
            <a:lvl1pPr>
              <a:defRPr b="0"/>
            </a:lvl1pPr>
          </a:lstStyle>
          <a:p>
            <a:r>
              <a:rPr lang="en-IN" dirty="0">
                <a:latin typeface="Segoe UI Light" panose="020B0502040204020203" pitchFamily="34" charset="0"/>
              </a:rPr>
              <a:t>Key Considerations to build Mobile Apps</a:t>
            </a:r>
            <a:endParaRPr lang="en-US" dirty="0">
              <a:latin typeface="Segoe UI Light" panose="020B0502040204020203" pitchFamily="34" charset="0"/>
            </a:endParaRPr>
          </a:p>
        </p:txBody>
      </p:sp>
    </p:spTree>
    <p:extLst>
      <p:ext uri="{BB962C8B-B14F-4D97-AF65-F5344CB8AC3E}">
        <p14:creationId xmlns:p14="http://schemas.microsoft.com/office/powerpoint/2010/main" val="232744262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Content 2 Columns">
    <p:spTree>
      <p:nvGrpSpPr>
        <p:cNvPr id="1" name=""/>
        <p:cNvGrpSpPr/>
        <p:nvPr/>
      </p:nvGrpSpPr>
      <p:grpSpPr>
        <a:xfrm>
          <a:off x="0" y="0"/>
          <a:ext cx="0" cy="0"/>
          <a:chOff x="0" y="0"/>
          <a:chExt cx="0" cy="0"/>
        </a:xfrm>
      </p:grpSpPr>
      <p:sp>
        <p:nvSpPr>
          <p:cNvPr id="2" name="Title 1"/>
          <p:cNvSpPr>
            <a:spLocks noGrp="1"/>
          </p:cNvSpPr>
          <p:nvPr>
            <p:ph type="title"/>
          </p:nvPr>
        </p:nvSpPr>
        <p:spPr>
          <a:xfrm>
            <a:off x="630767" y="0"/>
            <a:ext cx="10972800" cy="685800"/>
          </a:xfrm>
        </p:spPr>
        <p:txBody>
          <a:bodyPr/>
          <a:lstStyle/>
          <a:p>
            <a:r>
              <a:rPr lang="en-US"/>
              <a:t>Click to edit Master title style</a:t>
            </a:r>
          </a:p>
        </p:txBody>
      </p:sp>
      <p:sp>
        <p:nvSpPr>
          <p:cNvPr id="3" name="Content Placeholder 2"/>
          <p:cNvSpPr>
            <a:spLocks noGrp="1"/>
          </p:cNvSpPr>
          <p:nvPr>
            <p:ph sz="half" idx="1"/>
          </p:nvPr>
        </p:nvSpPr>
        <p:spPr>
          <a:xfrm>
            <a:off x="630767" y="793751"/>
            <a:ext cx="5384800" cy="5241925"/>
          </a:xfrm>
        </p:spPr>
        <p:txBody>
          <a:bodyPr/>
          <a:lstStyle>
            <a:lvl1pPr marL="0" indent="0">
              <a:buNone/>
              <a:defRPr sz="2000"/>
            </a:lvl1pPr>
            <a:lvl2pPr>
              <a:defRPr sz="18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8767" y="793751"/>
            <a:ext cx="5384800" cy="5241925"/>
          </a:xfrm>
        </p:spPr>
        <p:txBody>
          <a:bodyPr/>
          <a:lstStyle>
            <a:lvl1pPr marL="0" indent="0">
              <a:buNone/>
              <a:defRPr sz="2000"/>
            </a:lvl1pPr>
            <a:lvl2pPr>
              <a:defRPr sz="18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60961333"/>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4" Type="http://schemas.openxmlformats.org/officeDocument/2006/relationships/slideLayout" Target="../slideLayouts/slideLayout9.xml"/><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75023A-F25D-4DB6-B5E2-A06020C7620C}" type="datetimeFigureOut">
              <a:rPr lang="en-US" smtClean="0"/>
              <a:t>4/24/2018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1269E9-5B8B-4D8F-B9F6-F90DDC202404}" type="slidenum">
              <a:rPr lang="en-US" smtClean="0"/>
              <a:t>‹#›</a:t>
            </a:fld>
            <a:endParaRPr lang="en-US"/>
          </a:p>
        </p:txBody>
      </p:sp>
    </p:spTree>
    <p:extLst>
      <p:ext uri="{BB962C8B-B14F-4D97-AF65-F5344CB8AC3E}">
        <p14:creationId xmlns:p14="http://schemas.microsoft.com/office/powerpoint/2010/main" val="3338840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4028" y="0"/>
            <a:ext cx="11857971" cy="532456"/>
          </a:xfrm>
          <a:prstGeom prst="rect">
            <a:avLst/>
          </a:prstGeom>
          <a:noFill/>
        </p:spPr>
        <p:txBody>
          <a:bodyPr vert="horz" lIns="91440" tIns="0" rIns="91440" bIns="0" rtlCol="0" anchor="ctr" anchorCtr="0">
            <a:normAutofit/>
          </a:bodyPr>
          <a:lstStyle/>
          <a:p>
            <a:r>
              <a:rPr lang="en-US" dirty="0"/>
              <a:t>Click to edit Master title style</a:t>
            </a:r>
          </a:p>
        </p:txBody>
      </p:sp>
      <p:sp>
        <p:nvSpPr>
          <p:cNvPr id="1029" name="Text Placeholder 2"/>
          <p:cNvSpPr>
            <a:spLocks noGrp="1"/>
          </p:cNvSpPr>
          <p:nvPr>
            <p:ph type="body" idx="1"/>
          </p:nvPr>
        </p:nvSpPr>
        <p:spPr bwMode="auto">
          <a:xfrm>
            <a:off x="348343" y="641268"/>
            <a:ext cx="11255224" cy="55220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p:cNvSpPr txBox="1"/>
          <p:nvPr userDrawn="1"/>
        </p:nvSpPr>
        <p:spPr>
          <a:xfrm>
            <a:off x="5518429" y="6574926"/>
            <a:ext cx="719667" cy="246221"/>
          </a:xfrm>
          <a:prstGeom prst="rect">
            <a:avLst/>
          </a:prstGeom>
          <a:noFill/>
        </p:spPr>
        <p:txBody>
          <a:bodyPr anchor="ctr">
            <a:spAutoFit/>
          </a:bodyPr>
          <a:lstStyle/>
          <a:p>
            <a:pPr algn="r">
              <a:defRPr/>
            </a:pPr>
            <a:fld id="{16E11484-BAE6-4C7E-A8DC-30DB7FC3383E}" type="slidenum">
              <a:rPr lang="en-US" sz="1000">
                <a:solidFill>
                  <a:srgbClr val="FFFFFF"/>
                </a:solidFill>
              </a:rPr>
              <a:pPr algn="r">
                <a:defRPr/>
              </a:pPr>
              <a:t>‹#›</a:t>
            </a:fld>
            <a:endParaRPr lang="en-US" sz="1000" dirty="0">
              <a:solidFill>
                <a:srgbClr val="FFFFFF"/>
              </a:solidFill>
            </a:endParaRPr>
          </a:p>
        </p:txBody>
      </p:sp>
      <p:sp>
        <p:nvSpPr>
          <p:cNvPr id="5" name="TextBox 4"/>
          <p:cNvSpPr txBox="1">
            <a:spLocks noChangeArrowheads="1"/>
          </p:cNvSpPr>
          <p:nvPr userDrawn="1"/>
        </p:nvSpPr>
        <p:spPr bwMode="auto">
          <a:xfrm>
            <a:off x="7832944" y="6586728"/>
            <a:ext cx="4392449" cy="246221"/>
          </a:xfrm>
          <a:prstGeom prst="rect">
            <a:avLst/>
          </a:prstGeom>
          <a:noFill/>
          <a:ln w="9525">
            <a:noFill/>
            <a:miter lim="800000"/>
            <a:headEnd/>
            <a:tailEnd/>
          </a:ln>
        </p:spPr>
        <p:txBody>
          <a:bodyPr wrap="square">
            <a:spAutoFit/>
          </a:bodyPr>
          <a:lstStyle/>
          <a:p>
            <a:pPr algn="r">
              <a:defRPr/>
            </a:pPr>
            <a:r>
              <a:rPr lang="en-US" sz="1000" dirty="0">
                <a:solidFill>
                  <a:srgbClr val="FFFFFF"/>
                </a:solidFill>
                <a:cs typeface="Tahoma" pitchFamily="34" charset="0"/>
              </a:rPr>
              <a:t>Copyright © 2014 Infogain Corporation. All rights reserved.</a:t>
            </a:r>
          </a:p>
        </p:txBody>
      </p:sp>
      <p:sp>
        <p:nvSpPr>
          <p:cNvPr id="6" name="Rectangle 5"/>
          <p:cNvSpPr/>
          <p:nvPr userDrawn="1"/>
        </p:nvSpPr>
        <p:spPr>
          <a:xfrm>
            <a:off x="121" y="6654760"/>
            <a:ext cx="12192000" cy="203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7" name="TextBox 6"/>
          <p:cNvSpPr txBox="1"/>
          <p:nvPr userDrawn="1"/>
        </p:nvSpPr>
        <p:spPr>
          <a:xfrm>
            <a:off x="5468340" y="6626793"/>
            <a:ext cx="719667" cy="246221"/>
          </a:xfrm>
          <a:prstGeom prst="rect">
            <a:avLst/>
          </a:prstGeom>
          <a:noFill/>
        </p:spPr>
        <p:txBody>
          <a:bodyPr anchor="ctr">
            <a:spAutoFit/>
          </a:bodyPr>
          <a:lstStyle/>
          <a:p>
            <a:pPr algn="r">
              <a:defRPr/>
            </a:pPr>
            <a:fld id="{16E11484-BAE6-4C7E-A8DC-30DB7FC3383E}" type="slidenum">
              <a:rPr lang="en-US" sz="1000">
                <a:solidFill>
                  <a:srgbClr val="003300"/>
                </a:solidFill>
              </a:rPr>
              <a:pPr algn="r">
                <a:defRPr/>
              </a:pPr>
              <a:t>‹#›</a:t>
            </a:fld>
            <a:endParaRPr lang="en-US" sz="1000" dirty="0">
              <a:solidFill>
                <a:srgbClr val="003300"/>
              </a:solidFill>
            </a:endParaRPr>
          </a:p>
        </p:txBody>
      </p:sp>
      <p:sp>
        <p:nvSpPr>
          <p:cNvPr id="8" name="TextBox 7"/>
          <p:cNvSpPr txBox="1">
            <a:spLocks noChangeArrowheads="1"/>
          </p:cNvSpPr>
          <p:nvPr userDrawn="1"/>
        </p:nvSpPr>
        <p:spPr bwMode="auto">
          <a:xfrm>
            <a:off x="-50089" y="6626793"/>
            <a:ext cx="1853851" cy="246221"/>
          </a:xfrm>
          <a:prstGeom prst="rect">
            <a:avLst/>
          </a:prstGeom>
          <a:noFill/>
          <a:ln w="9525">
            <a:noFill/>
            <a:miter lim="800000"/>
            <a:headEnd/>
            <a:tailEnd/>
          </a:ln>
        </p:spPr>
        <p:txBody>
          <a:bodyPr wrap="square">
            <a:spAutoFit/>
          </a:bodyPr>
          <a:lstStyle/>
          <a:p>
            <a:pPr>
              <a:defRPr/>
            </a:pPr>
            <a:fld id="{7587858A-4003-4890-806E-150BF2C04E4F}" type="datetime4">
              <a:rPr lang="en-US" sz="1000" b="1" smtClean="0">
                <a:solidFill>
                  <a:prstClr val="black"/>
                </a:solidFill>
                <a:cs typeface="Tahoma" pitchFamily="34" charset="0"/>
              </a:rPr>
              <a:pPr>
                <a:defRPr/>
              </a:pPr>
              <a:t>April 24, 2018</a:t>
            </a:fld>
            <a:endParaRPr lang="en-US" sz="1000" dirty="0">
              <a:solidFill>
                <a:prstClr val="black"/>
              </a:solidFill>
              <a:cs typeface="Tahoma" pitchFamily="34" charset="0"/>
            </a:endParaRPr>
          </a:p>
        </p:txBody>
      </p:sp>
      <p:sp>
        <p:nvSpPr>
          <p:cNvPr id="9" name="TextBox 8"/>
          <p:cNvSpPr txBox="1">
            <a:spLocks noChangeArrowheads="1"/>
          </p:cNvSpPr>
          <p:nvPr userDrawn="1"/>
        </p:nvSpPr>
        <p:spPr bwMode="auto">
          <a:xfrm>
            <a:off x="7799552" y="6644394"/>
            <a:ext cx="4392449" cy="246221"/>
          </a:xfrm>
          <a:prstGeom prst="rect">
            <a:avLst/>
          </a:prstGeom>
          <a:noFill/>
          <a:ln w="9525">
            <a:noFill/>
            <a:miter lim="800000"/>
            <a:headEnd/>
            <a:tailEnd/>
          </a:ln>
        </p:spPr>
        <p:txBody>
          <a:bodyPr wrap="square">
            <a:spAutoFit/>
          </a:bodyPr>
          <a:lstStyle/>
          <a:p>
            <a:pPr algn="r">
              <a:defRPr/>
            </a:pPr>
            <a:r>
              <a:rPr lang="en-US" sz="1000" dirty="0">
                <a:solidFill>
                  <a:prstClr val="black"/>
                </a:solidFill>
                <a:cs typeface="Tahoma" pitchFamily="34" charset="0"/>
              </a:rPr>
              <a:t>Copyright © 2017 Infogain Corporation. All rights reserved.</a:t>
            </a:r>
          </a:p>
        </p:txBody>
      </p:sp>
      <p:pic>
        <p:nvPicPr>
          <p:cNvPr id="11" name="Picture 9" descr="IG-logo_color_wTagline.png"/>
          <p:cNvPicPr>
            <a:picLocks noChangeAspect="1"/>
          </p:cNvPicPr>
          <p:nvPr userDrawn="1"/>
        </p:nvPicPr>
        <p:blipFill>
          <a:blip r:embed="rId9" cstate="screen">
            <a:extLst>
              <a:ext uri="{28A0092B-C50C-407E-A947-70E740481C1C}">
                <a14:useLocalDpi xmlns:a14="http://schemas.microsoft.com/office/drawing/2010/main"/>
              </a:ext>
            </a:extLst>
          </a:blip>
          <a:srcRect/>
          <a:stretch>
            <a:fillRect/>
          </a:stretch>
        </p:blipFill>
        <p:spPr bwMode="auto">
          <a:xfrm>
            <a:off x="6880918" y="6662630"/>
            <a:ext cx="918633" cy="217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11"/>
          <p:cNvCxnSpPr/>
          <p:nvPr userDrawn="1"/>
        </p:nvCxnSpPr>
        <p:spPr>
          <a:xfrm>
            <a:off x="0" y="532457"/>
            <a:ext cx="1219200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73124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ransition/>
  <p:txStyles>
    <p:titleStyle>
      <a:lvl1pPr algn="l" rtl="0" fontAlgn="base">
        <a:spcBef>
          <a:spcPct val="0"/>
        </a:spcBef>
        <a:spcAft>
          <a:spcPct val="0"/>
        </a:spcAft>
        <a:defRPr lang="en-US" sz="2400" b="1" kern="1200" dirty="0">
          <a:ln w="18415" cmpd="sng">
            <a:noFill/>
            <a:prstDash val="solid"/>
          </a:ln>
          <a:solidFill>
            <a:schemeClr val="tx1"/>
          </a:solidFill>
          <a:latin typeface="+mn-lt"/>
          <a:ea typeface="Adobe Heiti Std R" pitchFamily="34" charset="-128"/>
          <a:cs typeface="Tahoma" pitchFamily="34" charset="0"/>
        </a:defRPr>
      </a:lvl1pPr>
      <a:lvl2pPr algn="l" rtl="0" fontAlgn="base">
        <a:spcBef>
          <a:spcPct val="0"/>
        </a:spcBef>
        <a:spcAft>
          <a:spcPct val="0"/>
        </a:spcAft>
        <a:defRPr sz="2400">
          <a:solidFill>
            <a:srgbClr val="FFFFFF"/>
          </a:solidFill>
          <a:latin typeface="Tahoma" pitchFamily="34" charset="0"/>
          <a:ea typeface="Adobe Heiti Std R" pitchFamily="34" charset="-128"/>
          <a:cs typeface="Tahoma" pitchFamily="34" charset="0"/>
        </a:defRPr>
      </a:lvl2pPr>
      <a:lvl3pPr algn="l" rtl="0" fontAlgn="base">
        <a:spcBef>
          <a:spcPct val="0"/>
        </a:spcBef>
        <a:spcAft>
          <a:spcPct val="0"/>
        </a:spcAft>
        <a:defRPr sz="2400">
          <a:solidFill>
            <a:srgbClr val="FFFFFF"/>
          </a:solidFill>
          <a:latin typeface="Tahoma" pitchFamily="34" charset="0"/>
          <a:ea typeface="Adobe Heiti Std R" pitchFamily="34" charset="-128"/>
          <a:cs typeface="Tahoma" pitchFamily="34" charset="0"/>
        </a:defRPr>
      </a:lvl3pPr>
      <a:lvl4pPr algn="l" rtl="0" fontAlgn="base">
        <a:spcBef>
          <a:spcPct val="0"/>
        </a:spcBef>
        <a:spcAft>
          <a:spcPct val="0"/>
        </a:spcAft>
        <a:defRPr sz="2400">
          <a:solidFill>
            <a:srgbClr val="FFFFFF"/>
          </a:solidFill>
          <a:latin typeface="Tahoma" pitchFamily="34" charset="0"/>
          <a:ea typeface="Adobe Heiti Std R" pitchFamily="34" charset="-128"/>
          <a:cs typeface="Tahoma" pitchFamily="34" charset="0"/>
        </a:defRPr>
      </a:lvl4pPr>
      <a:lvl5pPr algn="l" rtl="0" fontAlgn="base">
        <a:spcBef>
          <a:spcPct val="0"/>
        </a:spcBef>
        <a:spcAft>
          <a:spcPct val="0"/>
        </a:spcAft>
        <a:defRPr sz="2400">
          <a:solidFill>
            <a:srgbClr val="FFFFFF"/>
          </a:solidFill>
          <a:latin typeface="Tahoma" pitchFamily="34" charset="0"/>
          <a:ea typeface="Adobe Heiti Std R" pitchFamily="34" charset="-128"/>
          <a:cs typeface="Tahoma" pitchFamily="34" charset="0"/>
        </a:defRPr>
      </a:lvl5pPr>
      <a:lvl6pPr marL="457200" algn="l" rtl="0" eaLnBrk="1" fontAlgn="base" hangingPunct="1">
        <a:spcBef>
          <a:spcPct val="0"/>
        </a:spcBef>
        <a:spcAft>
          <a:spcPct val="0"/>
        </a:spcAft>
        <a:defRPr sz="2400">
          <a:solidFill>
            <a:srgbClr val="FFFFFF"/>
          </a:solidFill>
          <a:latin typeface="Tahoma" pitchFamily="34" charset="0"/>
          <a:ea typeface="Adobe Heiti Std R" pitchFamily="34" charset="-128"/>
          <a:cs typeface="Tahoma" pitchFamily="34" charset="0"/>
        </a:defRPr>
      </a:lvl6pPr>
      <a:lvl7pPr marL="914400" algn="l" rtl="0" eaLnBrk="1" fontAlgn="base" hangingPunct="1">
        <a:spcBef>
          <a:spcPct val="0"/>
        </a:spcBef>
        <a:spcAft>
          <a:spcPct val="0"/>
        </a:spcAft>
        <a:defRPr sz="2400">
          <a:solidFill>
            <a:srgbClr val="FFFFFF"/>
          </a:solidFill>
          <a:latin typeface="Tahoma" pitchFamily="34" charset="0"/>
          <a:ea typeface="Adobe Heiti Std R" pitchFamily="34" charset="-128"/>
          <a:cs typeface="Tahoma" pitchFamily="34" charset="0"/>
        </a:defRPr>
      </a:lvl7pPr>
      <a:lvl8pPr marL="1371600" algn="l" rtl="0" eaLnBrk="1" fontAlgn="base" hangingPunct="1">
        <a:spcBef>
          <a:spcPct val="0"/>
        </a:spcBef>
        <a:spcAft>
          <a:spcPct val="0"/>
        </a:spcAft>
        <a:defRPr sz="2400">
          <a:solidFill>
            <a:srgbClr val="FFFFFF"/>
          </a:solidFill>
          <a:latin typeface="Tahoma" pitchFamily="34" charset="0"/>
          <a:ea typeface="Adobe Heiti Std R" pitchFamily="34" charset="-128"/>
          <a:cs typeface="Tahoma" pitchFamily="34" charset="0"/>
        </a:defRPr>
      </a:lvl8pPr>
      <a:lvl9pPr marL="1828800" algn="l" rtl="0" eaLnBrk="1" fontAlgn="base" hangingPunct="1">
        <a:spcBef>
          <a:spcPct val="0"/>
        </a:spcBef>
        <a:spcAft>
          <a:spcPct val="0"/>
        </a:spcAft>
        <a:defRPr sz="2400">
          <a:solidFill>
            <a:srgbClr val="FFFFFF"/>
          </a:solidFill>
          <a:latin typeface="Tahoma" pitchFamily="34" charset="0"/>
          <a:ea typeface="Adobe Heiti Std R" pitchFamily="34" charset="-128"/>
          <a:cs typeface="Tahoma" pitchFamily="34" charset="0"/>
        </a:defRPr>
      </a:lvl9pPr>
    </p:titleStyle>
    <p:bodyStyle>
      <a:lvl1pPr marL="342900" indent="-342900" algn="l" rtl="0" fontAlgn="base">
        <a:spcBef>
          <a:spcPct val="0"/>
        </a:spcBef>
        <a:spcAft>
          <a:spcPts val="900"/>
        </a:spcAft>
        <a:buFont typeface="Arial" charset="0"/>
        <a:defRPr sz="2000" b="1" kern="1200">
          <a:solidFill>
            <a:srgbClr val="000000"/>
          </a:solidFill>
          <a:latin typeface="+mn-lt"/>
          <a:ea typeface="+mn-ea"/>
          <a:cs typeface="+mn-cs"/>
        </a:defRPr>
      </a:lvl1pPr>
      <a:lvl2pPr marL="457200" indent="-228600" algn="l" rtl="0" fontAlgn="base">
        <a:spcBef>
          <a:spcPct val="20000"/>
        </a:spcBef>
        <a:spcAft>
          <a:spcPct val="0"/>
        </a:spcAft>
        <a:buClr>
          <a:srgbClr val="00A5D6"/>
        </a:buClr>
        <a:buSzPct val="125000"/>
        <a:buFont typeface="Wingdings" pitchFamily="2" charset="2"/>
        <a:buChar char="§"/>
        <a:tabLst>
          <a:tab pos="457200" algn="l"/>
        </a:tabLst>
        <a:defRPr kern="1200">
          <a:solidFill>
            <a:schemeClr val="tx1"/>
          </a:solidFill>
          <a:latin typeface="+mn-lt"/>
          <a:ea typeface="+mn-ea"/>
          <a:cs typeface="+mn-cs"/>
        </a:defRPr>
      </a:lvl2pPr>
      <a:lvl3pPr marL="914400" indent="-228600" algn="l" rtl="0" fontAlgn="base">
        <a:spcBef>
          <a:spcPct val="20000"/>
        </a:spcBef>
        <a:spcAft>
          <a:spcPct val="0"/>
        </a:spcAft>
        <a:buClr>
          <a:srgbClr val="7F7F7F"/>
        </a:buClr>
        <a:buSzPct val="85000"/>
        <a:buFont typeface="Arial" charset="0"/>
        <a:buChar char="■"/>
        <a:defRPr kern="1200">
          <a:solidFill>
            <a:srgbClr val="4A6F8C"/>
          </a:solidFill>
          <a:latin typeface="+mn-lt"/>
          <a:ea typeface="+mn-ea"/>
          <a:cs typeface="+mn-cs"/>
        </a:defRPr>
      </a:lvl3pPr>
      <a:lvl4pPr marL="1600200" indent="-228600" algn="l" rtl="0" fontAlgn="base">
        <a:spcBef>
          <a:spcPct val="20000"/>
        </a:spcBef>
        <a:spcAft>
          <a:spcPct val="0"/>
        </a:spcAft>
        <a:buClr>
          <a:schemeClr val="tx1"/>
        </a:buClr>
        <a:buFont typeface="Wingdings" pitchFamily="2" charset="2"/>
        <a:buChar char="§"/>
        <a:defRPr sz="1600" kern="1200">
          <a:solidFill>
            <a:schemeClr val="tx1"/>
          </a:solidFill>
          <a:latin typeface="+mn-lt"/>
          <a:ea typeface="+mn-ea"/>
          <a:cs typeface="+mn-cs"/>
        </a:defRPr>
      </a:lvl4pPr>
      <a:lvl5pPr marL="2057400" indent="-228600" algn="l" rtl="0" fontAlgn="base">
        <a:spcBef>
          <a:spcPct val="20000"/>
        </a:spcBef>
        <a:spcAft>
          <a:spcPct val="0"/>
        </a:spcAft>
        <a:buClr>
          <a:srgbClr val="7F7F7F"/>
        </a:buClr>
        <a:buFont typeface="Wingdings" pitchFamily="2" charset="2"/>
        <a:buChar char="§"/>
        <a:defRPr sz="1600" kern="1200">
          <a:solidFill>
            <a:srgbClr val="4A6F8C"/>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6.png"/><Relationship Id="rId1" Type="http://schemas.openxmlformats.org/officeDocument/2006/relationships/slideLayout" Target="../slideLayouts/slideLayout5.xml"/><Relationship Id="rId5" Type="http://schemas.openxmlformats.org/officeDocument/2006/relationships/hyperlink" Target="https://goo.gl/h55U48" TargetMode="External"/><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3"/>
          <p:cNvPicPr>
            <a:picLocks noChangeAspect="1" noChangeArrowheads="1"/>
          </p:cNvPicPr>
          <p:nvPr/>
        </p:nvPicPr>
        <p:blipFill>
          <a:blip r:embed="rId2">
            <a:extLst>
              <a:ext uri="{28A0092B-C50C-407E-A947-70E740481C1C}">
                <a14:useLocalDpi xmlns:a14="http://schemas.microsoft.com/office/drawing/2010/main"/>
              </a:ext>
            </a:extLst>
          </a:blip>
          <a:stretch>
            <a:fillRect/>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406734" y="2177143"/>
            <a:ext cx="2378174" cy="782661"/>
          </a:xfrm>
          <a:prstGeom prst="rect">
            <a:avLst/>
          </a:prstGeom>
        </p:spPr>
      </p:pic>
      <p:sp>
        <p:nvSpPr>
          <p:cNvPr id="11" name="Rectangle 10"/>
          <p:cNvSpPr/>
          <p:nvPr/>
        </p:nvSpPr>
        <p:spPr>
          <a:xfrm>
            <a:off x="3529558" y="1876259"/>
            <a:ext cx="47018" cy="26849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275064" y="3145398"/>
            <a:ext cx="5757371" cy="584775"/>
          </a:xfrm>
          <a:prstGeom prst="rect">
            <a:avLst/>
          </a:prstGeom>
        </p:spPr>
        <p:txBody>
          <a:bodyPr wrap="square">
            <a:spAutoFit/>
          </a:bodyPr>
          <a:lstStyle/>
          <a:p>
            <a:r>
              <a:rPr lang="en-US" sz="3200" b="1" kern="800" spc="-80" dirty="0">
                <a:solidFill>
                  <a:srgbClr val="E17F09"/>
                </a:solidFill>
                <a:latin typeface="+mj-lt"/>
                <a:ea typeface="+mj-ea"/>
                <a:cs typeface="+mj-cs"/>
              </a:rPr>
              <a:t>   </a:t>
            </a:r>
            <a:r>
              <a:rPr lang="en-US" sz="3200" b="1" kern="800" spc="-80" dirty="0" smtClean="0">
                <a:solidFill>
                  <a:srgbClr val="E17F09"/>
                </a:solidFill>
                <a:latin typeface="+mj-lt"/>
                <a:ea typeface="+mj-ea"/>
                <a:cs typeface="+mj-cs"/>
              </a:rPr>
              <a:t>Spring Part-1</a:t>
            </a:r>
            <a:endParaRPr lang="en-US" sz="3200" b="1" kern="800" spc="-80" dirty="0">
              <a:solidFill>
                <a:srgbClr val="E17F09"/>
              </a:solidFill>
              <a:latin typeface="+mj-lt"/>
              <a:ea typeface="+mj-ea"/>
              <a:cs typeface="+mj-cs"/>
            </a:endParaRPr>
          </a:p>
        </p:txBody>
      </p:sp>
    </p:spTree>
    <p:extLst>
      <p:ext uri="{BB962C8B-B14F-4D97-AF65-F5344CB8AC3E}">
        <p14:creationId xmlns:p14="http://schemas.microsoft.com/office/powerpoint/2010/main" val="27731910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Introducing the Spring Architecture </a:t>
            </a:r>
          </a:p>
        </p:txBody>
      </p:sp>
      <p:sp>
        <p:nvSpPr>
          <p:cNvPr id="3" name="Content Placeholder 2"/>
          <p:cNvSpPr>
            <a:spLocks noGrp="1"/>
          </p:cNvSpPr>
          <p:nvPr>
            <p:ph idx="1"/>
          </p:nvPr>
        </p:nvSpPr>
        <p:spPr/>
        <p:txBody>
          <a:bodyPr/>
          <a:lstStyle/>
          <a:p>
            <a:r>
              <a:rPr lang="en-US" b="1" dirty="0"/>
              <a:t>The Spring framework: </a:t>
            </a:r>
          </a:p>
          <a:p>
            <a:pPr lvl="1"/>
            <a:r>
              <a:rPr lang="en-US" dirty="0"/>
              <a:t> Has a layered architecture made up of seven well-defined modules. </a:t>
            </a:r>
          </a:p>
          <a:p>
            <a:pPr lvl="1"/>
            <a:r>
              <a:rPr lang="en-US" dirty="0"/>
              <a:t>Allows you to choose only those modules that suit your </a:t>
            </a:r>
            <a:r>
              <a:rPr lang="en-US" dirty="0" smtClean="0"/>
              <a:t> application </a:t>
            </a:r>
            <a:r>
              <a:rPr lang="en-US" dirty="0"/>
              <a:t>needs and leave out those not required for </a:t>
            </a:r>
            <a:r>
              <a:rPr lang="en-US" dirty="0" smtClean="0"/>
              <a:t>your </a:t>
            </a:r>
            <a:r>
              <a:rPr lang="en-US" dirty="0"/>
              <a:t>application. </a:t>
            </a:r>
          </a:p>
          <a:p>
            <a:endParaRPr lang="en-US" dirty="0"/>
          </a:p>
          <a:p>
            <a:endParaRPr lang="en-US" dirty="0"/>
          </a:p>
        </p:txBody>
      </p:sp>
      <p:sp>
        <p:nvSpPr>
          <p:cNvPr id="4" name="Slide Number Placeholder 3"/>
          <p:cNvSpPr>
            <a:spLocks noGrp="1"/>
          </p:cNvSpPr>
          <p:nvPr>
            <p:ph type="sldNum" sz="quarter" idx="4294967295"/>
          </p:nvPr>
        </p:nvSpPr>
        <p:spPr>
          <a:xfrm>
            <a:off x="9347200" y="6492876"/>
            <a:ext cx="2844800" cy="365125"/>
          </a:xfrm>
        </p:spPr>
        <p:txBody>
          <a:bodyPr/>
          <a:lstStyle/>
          <a:p>
            <a:fld id="{4CE32F19-BBF9-49B0-817B-4B6B9B542E56}" type="slidenum">
              <a:rPr lang="en-US" smtClean="0">
                <a:solidFill>
                  <a:prstClr val="white"/>
                </a:solidFill>
              </a:rPr>
              <a:pPr/>
              <a:t>10</a:t>
            </a:fld>
            <a:endParaRPr lang="en-US" dirty="0">
              <a:solidFill>
                <a:prstClr val="white"/>
              </a:solidFill>
            </a:endParaRPr>
          </a:p>
        </p:txBody>
      </p:sp>
    </p:spTree>
    <p:extLst>
      <p:ext uri="{BB962C8B-B14F-4D97-AF65-F5344CB8AC3E}">
        <p14:creationId xmlns:p14="http://schemas.microsoft.com/office/powerpoint/2010/main" val="13677688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27AAE2"/>
                </a:solidFill>
              </a:rPr>
              <a:t>Introducing the Spring Architecture(Contd..) </a:t>
            </a:r>
          </a:p>
        </p:txBody>
      </p:sp>
      <p:pic>
        <p:nvPicPr>
          <p:cNvPr id="3" name="Picture 4"/>
          <p:cNvPicPr>
            <a:picLocks noChangeAspect="1" noChangeArrowheads="1"/>
          </p:cNvPicPr>
          <p:nvPr/>
        </p:nvPicPr>
        <p:blipFill>
          <a:blip r:embed="rId2">
            <a:lum contrast="12000"/>
          </a:blip>
          <a:srcRect/>
          <a:stretch>
            <a:fillRect/>
          </a:stretch>
        </p:blipFill>
        <p:spPr bwMode="auto">
          <a:xfrm>
            <a:off x="609600" y="1600200"/>
            <a:ext cx="11176000" cy="4238625"/>
          </a:xfrm>
          <a:prstGeom prst="rect">
            <a:avLst/>
          </a:prstGeom>
          <a:noFill/>
          <a:ln w="9525">
            <a:noFill/>
            <a:miter lim="800000"/>
            <a:headEnd/>
            <a:tailEnd/>
          </a:ln>
        </p:spPr>
      </p:pic>
    </p:spTree>
    <p:extLst>
      <p:ext uri="{BB962C8B-B14F-4D97-AF65-F5344CB8AC3E}">
        <p14:creationId xmlns:p14="http://schemas.microsoft.com/office/powerpoint/2010/main" val="2067690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Core </a:t>
            </a:r>
            <a:endParaRPr lang="en-US" dirty="0"/>
          </a:p>
        </p:txBody>
      </p:sp>
      <p:sp>
        <p:nvSpPr>
          <p:cNvPr id="4" name="Content Placeholder 3"/>
          <p:cNvSpPr>
            <a:spLocks noGrp="1"/>
          </p:cNvSpPr>
          <p:nvPr>
            <p:ph idx="1"/>
          </p:nvPr>
        </p:nvSpPr>
        <p:spPr/>
        <p:txBody>
          <a:bodyPr/>
          <a:lstStyle/>
          <a:p>
            <a:r>
              <a:rPr lang="en-US" b="1" dirty="0" smtClean="0"/>
              <a:t>The core module: </a:t>
            </a:r>
          </a:p>
          <a:p>
            <a:pPr lvl="1"/>
            <a:r>
              <a:rPr lang="en-US" dirty="0" smtClean="0"/>
              <a:t> Provides the fundamental functionality of the Spring framework. </a:t>
            </a:r>
          </a:p>
          <a:p>
            <a:pPr lvl="1"/>
            <a:r>
              <a:rPr lang="en-US" dirty="0" smtClean="0"/>
              <a:t> Contains the most important component of the Spring framework, the bean factory container. </a:t>
            </a:r>
          </a:p>
          <a:p>
            <a:pPr lvl="1"/>
            <a:endParaRPr lang="en-US" dirty="0" smtClean="0"/>
          </a:p>
          <a:p>
            <a:r>
              <a:rPr lang="en-US" dirty="0" smtClean="0"/>
              <a:t> </a:t>
            </a:r>
            <a:r>
              <a:rPr lang="en-US" b="1" dirty="0" smtClean="0"/>
              <a:t>The bean factory container: </a:t>
            </a:r>
          </a:p>
          <a:p>
            <a:pPr lvl="1"/>
            <a:r>
              <a:rPr lang="en-US" dirty="0" smtClean="0"/>
              <a:t> Forms the basis for implementing DI within the application. </a:t>
            </a:r>
          </a:p>
          <a:p>
            <a:pPr lvl="1"/>
            <a:r>
              <a:rPr lang="en-US" dirty="0" smtClean="0"/>
              <a:t> Is responsible for creating the beans as per the bean definition given by the user. </a:t>
            </a:r>
          </a:p>
          <a:p>
            <a:pPr lvl="1"/>
            <a:r>
              <a:rPr lang="en-US" dirty="0" smtClean="0"/>
              <a:t>To implement the core module within your Web application, you need to use the </a:t>
            </a:r>
            <a:r>
              <a:rPr lang="en-US" dirty="0" err="1" smtClean="0"/>
              <a:t>org.springframework.core</a:t>
            </a:r>
            <a:r>
              <a:rPr lang="en-US" dirty="0" smtClean="0"/>
              <a:t> package. </a:t>
            </a:r>
          </a:p>
          <a:p>
            <a:endParaRPr lang="en-US" dirty="0" smtClean="0"/>
          </a:p>
          <a:p>
            <a:endParaRPr lang="en-US" dirty="0"/>
          </a:p>
        </p:txBody>
      </p:sp>
    </p:spTree>
    <p:extLst>
      <p:ext uri="{BB962C8B-B14F-4D97-AF65-F5344CB8AC3E}">
        <p14:creationId xmlns:p14="http://schemas.microsoft.com/office/powerpoint/2010/main" val="38618652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DAO</a:t>
            </a:r>
            <a:endParaRPr lang="en-US" dirty="0"/>
          </a:p>
        </p:txBody>
      </p:sp>
      <p:sp>
        <p:nvSpPr>
          <p:cNvPr id="4" name="Content Placeholder 3"/>
          <p:cNvSpPr>
            <a:spLocks noGrp="1"/>
          </p:cNvSpPr>
          <p:nvPr>
            <p:ph idx="1"/>
          </p:nvPr>
        </p:nvSpPr>
        <p:spPr/>
        <p:txBody>
          <a:bodyPr/>
          <a:lstStyle/>
          <a:p>
            <a:r>
              <a:rPr lang="en-US" dirty="0" smtClean="0"/>
              <a:t> </a:t>
            </a:r>
            <a:r>
              <a:rPr lang="en-US" b="1" dirty="0" smtClean="0"/>
              <a:t>The DAO module: </a:t>
            </a:r>
          </a:p>
          <a:p>
            <a:pPr lvl="1"/>
            <a:r>
              <a:rPr lang="en-US" dirty="0" smtClean="0"/>
              <a:t> Aims to standardize data access work through technologies, such as Hibernate, JDO, or JDBC. </a:t>
            </a:r>
          </a:p>
          <a:p>
            <a:pPr lvl="1"/>
            <a:r>
              <a:rPr lang="en-US" dirty="0" smtClean="0"/>
              <a:t> Enables you to write simple database code without worrying about tasks, such as opening and closing the database connection. </a:t>
            </a:r>
          </a:p>
          <a:p>
            <a:pPr lvl="1"/>
            <a:r>
              <a:rPr lang="en-US" dirty="0" smtClean="0"/>
              <a:t>To implement the DAO module in your Web application, you need to use the </a:t>
            </a:r>
            <a:r>
              <a:rPr lang="en-US" dirty="0" err="1" smtClean="0"/>
              <a:t>org.springframework.dao</a:t>
            </a:r>
            <a:r>
              <a:rPr lang="en-US" dirty="0" smtClean="0"/>
              <a:t> package. </a:t>
            </a:r>
          </a:p>
          <a:p>
            <a:pPr lvl="1"/>
            <a:endParaRPr lang="en-US" dirty="0" smtClean="0"/>
          </a:p>
          <a:p>
            <a:endParaRPr lang="en-US" dirty="0"/>
          </a:p>
        </p:txBody>
      </p:sp>
    </p:spTree>
    <p:extLst>
      <p:ext uri="{BB962C8B-B14F-4D97-AF65-F5344CB8AC3E}">
        <p14:creationId xmlns:p14="http://schemas.microsoft.com/office/powerpoint/2010/main" val="38929569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ORM </a:t>
            </a:r>
            <a:endParaRPr lang="en-US" dirty="0"/>
          </a:p>
        </p:txBody>
      </p:sp>
      <p:sp>
        <p:nvSpPr>
          <p:cNvPr id="4" name="Content Placeholder 3"/>
          <p:cNvSpPr>
            <a:spLocks noGrp="1"/>
          </p:cNvSpPr>
          <p:nvPr>
            <p:ph idx="1"/>
          </p:nvPr>
        </p:nvSpPr>
        <p:spPr/>
        <p:txBody>
          <a:bodyPr/>
          <a:lstStyle/>
          <a:p>
            <a:r>
              <a:rPr lang="en-US" b="1" dirty="0" smtClean="0"/>
              <a:t>The ORM module: </a:t>
            </a:r>
          </a:p>
          <a:p>
            <a:pPr lvl="1"/>
            <a:r>
              <a:rPr lang="en-US" dirty="0" smtClean="0"/>
              <a:t> Enables developers to integrate the Spring framework with several  other ORM tools, such as Hibernate, </a:t>
            </a:r>
            <a:r>
              <a:rPr lang="en-US" dirty="0" err="1" smtClean="0"/>
              <a:t>iBatis</a:t>
            </a:r>
            <a:r>
              <a:rPr lang="en-US" dirty="0" smtClean="0"/>
              <a:t>, and JDO, as required for the application. </a:t>
            </a:r>
          </a:p>
          <a:p>
            <a:pPr lvl="1"/>
            <a:r>
              <a:rPr lang="en-US" dirty="0" smtClean="0"/>
              <a:t> Is built upon the DAO module to provide an easy way to build DAOs for the ORM tool, as required by the application. </a:t>
            </a:r>
          </a:p>
          <a:p>
            <a:pPr lvl="1"/>
            <a:r>
              <a:rPr lang="en-US" dirty="0" smtClean="0"/>
              <a:t> Is implemented by using the </a:t>
            </a:r>
            <a:r>
              <a:rPr lang="en-US" dirty="0" err="1" smtClean="0"/>
              <a:t>org.springframework.orm</a:t>
            </a:r>
            <a:r>
              <a:rPr lang="en-US" dirty="0" smtClean="0"/>
              <a:t> package. </a:t>
            </a:r>
          </a:p>
          <a:p>
            <a:endParaRPr lang="en-US" dirty="0" smtClean="0"/>
          </a:p>
          <a:p>
            <a:endParaRPr lang="en-US" dirty="0"/>
          </a:p>
        </p:txBody>
      </p:sp>
    </p:spTree>
    <p:extLst>
      <p:ext uri="{BB962C8B-B14F-4D97-AF65-F5344CB8AC3E}">
        <p14:creationId xmlns:p14="http://schemas.microsoft.com/office/powerpoint/2010/main" val="10666122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AOP</a:t>
            </a:r>
            <a:endParaRPr lang="en-US" dirty="0"/>
          </a:p>
        </p:txBody>
      </p:sp>
      <p:sp>
        <p:nvSpPr>
          <p:cNvPr id="4" name="Content Placeholder 3"/>
          <p:cNvSpPr>
            <a:spLocks noGrp="1"/>
          </p:cNvSpPr>
          <p:nvPr>
            <p:ph idx="1"/>
          </p:nvPr>
        </p:nvSpPr>
        <p:spPr/>
        <p:txBody>
          <a:bodyPr/>
          <a:lstStyle/>
          <a:p>
            <a:r>
              <a:rPr lang="en-US" b="1" dirty="0" smtClean="0"/>
              <a:t>The AOP module: </a:t>
            </a:r>
          </a:p>
          <a:p>
            <a:pPr lvl="1"/>
            <a:r>
              <a:rPr lang="en-US" dirty="0" smtClean="0"/>
              <a:t> Provides support for implementing aspects within your Web   application. </a:t>
            </a:r>
          </a:p>
          <a:p>
            <a:pPr lvl="1"/>
            <a:r>
              <a:rPr lang="en-US" dirty="0" smtClean="0"/>
              <a:t> Supports loose coupling of the application objects. </a:t>
            </a:r>
          </a:p>
          <a:p>
            <a:pPr lvl="1"/>
            <a:r>
              <a:rPr lang="en-US" dirty="0" smtClean="0"/>
              <a:t> Enables you to separate the application logic from the system-level  services, called cross-cutting concerns. </a:t>
            </a:r>
          </a:p>
          <a:p>
            <a:pPr lvl="1"/>
            <a:r>
              <a:rPr lang="en-US" dirty="0" smtClean="0"/>
              <a:t> Enables you to apply declarative enterprise services in your applications with the help of XML configuration files. </a:t>
            </a:r>
          </a:p>
          <a:p>
            <a:pPr lvl="1"/>
            <a:r>
              <a:rPr lang="en-US" dirty="0" smtClean="0"/>
              <a:t> Is implemented by using the </a:t>
            </a:r>
            <a:r>
              <a:rPr lang="en-US" dirty="0" err="1" smtClean="0"/>
              <a:t>org.springframework.aop</a:t>
            </a:r>
            <a:r>
              <a:rPr lang="en-US" dirty="0" smtClean="0"/>
              <a:t> package. </a:t>
            </a:r>
          </a:p>
          <a:p>
            <a:pPr lvl="1"/>
            <a:endParaRPr lang="en-US" dirty="0" smtClean="0"/>
          </a:p>
          <a:p>
            <a:endParaRPr lang="en-US" dirty="0"/>
          </a:p>
        </p:txBody>
      </p:sp>
    </p:spTree>
    <p:extLst>
      <p:ext uri="{BB962C8B-B14F-4D97-AF65-F5344CB8AC3E}">
        <p14:creationId xmlns:p14="http://schemas.microsoft.com/office/powerpoint/2010/main" val="2685030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Managing Application Objects </a:t>
            </a:r>
            <a:endParaRPr lang="en-US" dirty="0"/>
          </a:p>
        </p:txBody>
      </p:sp>
      <p:sp>
        <p:nvSpPr>
          <p:cNvPr id="4" name="Content Placeholder 3"/>
          <p:cNvSpPr>
            <a:spLocks noGrp="1"/>
          </p:cNvSpPr>
          <p:nvPr>
            <p:ph idx="1"/>
          </p:nvPr>
        </p:nvSpPr>
        <p:spPr/>
        <p:txBody>
          <a:bodyPr/>
          <a:lstStyle/>
          <a:p>
            <a:r>
              <a:rPr lang="en-US" smtClean="0"/>
              <a:t> In the Spring-enabled applications, an external entity provides all  the objects with their necessary dependencies at run time. </a:t>
            </a:r>
          </a:p>
          <a:p>
            <a:r>
              <a:rPr lang="en-US" smtClean="0"/>
              <a:t> This entity is called the Spring container. </a:t>
            </a:r>
          </a:p>
          <a:p>
            <a:endParaRPr lang="en-US" smtClean="0"/>
          </a:p>
          <a:p>
            <a:endParaRPr lang="en-US" dirty="0"/>
          </a:p>
        </p:txBody>
      </p:sp>
    </p:spTree>
    <p:extLst>
      <p:ext uri="{BB962C8B-B14F-4D97-AF65-F5344CB8AC3E}">
        <p14:creationId xmlns:p14="http://schemas.microsoft.com/office/powerpoint/2010/main" val="1800894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Managing Application Objects (Contd..) </a:t>
            </a:r>
            <a:endParaRPr lang="en-US" dirty="0"/>
          </a:p>
        </p:txBody>
      </p:sp>
      <p:sp>
        <p:nvSpPr>
          <p:cNvPr id="3" name="Content Placeholder 2"/>
          <p:cNvSpPr>
            <a:spLocks noGrp="1"/>
          </p:cNvSpPr>
          <p:nvPr>
            <p:ph idx="1"/>
          </p:nvPr>
        </p:nvSpPr>
        <p:spPr/>
        <p:txBody>
          <a:bodyPr/>
          <a:lstStyle/>
          <a:p>
            <a:r>
              <a:rPr lang="en-US" smtClean="0"/>
              <a:t>All the application objects reside inside the Spring container. In addition, the Spring container enables the application objects to collaborate with each other for achieving the required application needs. </a:t>
            </a:r>
          </a:p>
          <a:p>
            <a:r>
              <a:rPr lang="en-US" smtClean="0"/>
              <a:t>The following figure shows a Spring container containing various application objects. </a:t>
            </a:r>
          </a:p>
          <a:p>
            <a:endParaRPr lang="en-US" smtClean="0"/>
          </a:p>
          <a:p>
            <a:endParaRPr lang="en-US" smtClean="0"/>
          </a:p>
          <a:p>
            <a:endParaRPr lang="en-US" smtClean="0"/>
          </a:p>
          <a:p>
            <a:endParaRPr lang="en-US" smtClean="0"/>
          </a:p>
          <a:p>
            <a:endParaRPr lang="en-US" smtClean="0"/>
          </a:p>
          <a:p>
            <a:endParaRPr lang="en-US" smtClean="0"/>
          </a:p>
          <a:p>
            <a:endParaRPr lang="en-US" smtClean="0"/>
          </a:p>
          <a:p>
            <a:r>
              <a:rPr lang="en-US" smtClean="0"/>
              <a:t>The Spring container creates all the required application objects and helps them to collaborate with each other to implement the business logic of the application </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5200" y="2438400"/>
            <a:ext cx="34798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08468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Managing Application Objects (Contd..) </a:t>
            </a:r>
            <a:endParaRPr lang="en-US" dirty="0"/>
          </a:p>
        </p:txBody>
      </p:sp>
      <p:sp>
        <p:nvSpPr>
          <p:cNvPr id="3" name="Content Placeholder 2"/>
          <p:cNvSpPr>
            <a:spLocks noGrp="1"/>
          </p:cNvSpPr>
          <p:nvPr>
            <p:ph idx="1"/>
          </p:nvPr>
        </p:nvSpPr>
        <p:spPr/>
        <p:txBody>
          <a:bodyPr/>
          <a:lstStyle/>
          <a:p>
            <a:r>
              <a:rPr lang="en-US" smtClean="0"/>
              <a:t>The Spring container is based on the concept of DI for managing the application objects. </a:t>
            </a:r>
          </a:p>
          <a:p>
            <a:r>
              <a:rPr lang="en-US" smtClean="0"/>
              <a:t>You do not need to create the objects; you just have to describe as to how the objects will be created. </a:t>
            </a:r>
          </a:p>
          <a:p>
            <a:r>
              <a:rPr lang="en-US" smtClean="0"/>
              <a:t>The container creates them automatically, whenever required. </a:t>
            </a:r>
          </a:p>
          <a:p>
            <a:r>
              <a:rPr lang="en-US" smtClean="0"/>
              <a:t>The container also creates association between the collaborating objects. </a:t>
            </a:r>
          </a:p>
          <a:p>
            <a:endParaRPr lang="en-US" dirty="0"/>
          </a:p>
        </p:txBody>
      </p:sp>
    </p:spTree>
    <p:extLst>
      <p:ext uri="{BB962C8B-B14F-4D97-AF65-F5344CB8AC3E}">
        <p14:creationId xmlns:p14="http://schemas.microsoft.com/office/powerpoint/2010/main" val="16547793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589" y="228601"/>
            <a:ext cx="9986211" cy="774032"/>
          </a:xfrm>
        </p:spPr>
        <p:txBody>
          <a:bodyPr>
            <a:noAutofit/>
          </a:bodyPr>
          <a:lstStyle/>
          <a:p>
            <a:r>
              <a:rPr lang="en-US" dirty="0" smtClean="0"/>
              <a:t/>
            </a:r>
            <a:br>
              <a:rPr lang="en-US" dirty="0" smtClean="0"/>
            </a:br>
            <a:r>
              <a:rPr lang="en-US" dirty="0" smtClean="0"/>
              <a:t>Managing </a:t>
            </a:r>
            <a:r>
              <a:rPr lang="en-US" dirty="0"/>
              <a:t>Application Objects (Contd..) </a:t>
            </a:r>
            <a:br>
              <a:rPr lang="en-US" dirty="0"/>
            </a:br>
            <a:endParaRPr lang="en-US" dirty="0"/>
          </a:p>
        </p:txBody>
      </p:sp>
      <p:sp>
        <p:nvSpPr>
          <p:cNvPr id="3" name="Content Placeholder 2"/>
          <p:cNvSpPr>
            <a:spLocks noGrp="1"/>
          </p:cNvSpPr>
          <p:nvPr>
            <p:ph idx="1"/>
          </p:nvPr>
        </p:nvSpPr>
        <p:spPr/>
        <p:txBody>
          <a:bodyPr/>
          <a:lstStyle/>
          <a:p>
            <a:r>
              <a:rPr lang="en-US" b="1" dirty="0"/>
              <a:t>The Spring framework provides the following types of containers: </a:t>
            </a:r>
          </a:p>
          <a:p>
            <a:r>
              <a:rPr lang="en-US" b="1" dirty="0"/>
              <a:t>Bean factory: </a:t>
            </a:r>
          </a:p>
          <a:p>
            <a:pPr marL="685800" lvl="2">
              <a:spcBef>
                <a:spcPts val="1000"/>
              </a:spcBef>
            </a:pPr>
            <a:r>
              <a:rPr lang="en-US" dirty="0"/>
              <a:t>Is a simple container that provides support for DI. </a:t>
            </a:r>
          </a:p>
          <a:p>
            <a:pPr marL="685800" lvl="2">
              <a:spcBef>
                <a:spcPts val="1000"/>
              </a:spcBef>
            </a:pPr>
            <a:r>
              <a:rPr lang="en-US" dirty="0"/>
              <a:t>Is defined by the org.springframework.beans.factory.BeanFactory interface. </a:t>
            </a:r>
          </a:p>
          <a:p>
            <a:r>
              <a:rPr lang="en-US" b="1" dirty="0"/>
              <a:t>Application context: </a:t>
            </a:r>
          </a:p>
          <a:p>
            <a:pPr lvl="1"/>
            <a:r>
              <a:rPr lang="en-US" dirty="0"/>
              <a:t>Has been built upon the concept of the bean factory container. </a:t>
            </a:r>
          </a:p>
          <a:p>
            <a:pPr lvl="1"/>
            <a:r>
              <a:rPr lang="en-US" dirty="0"/>
              <a:t>Provides other functionalities, such as easy integration with Spring AOP features and support for internationalization. </a:t>
            </a:r>
          </a:p>
          <a:p>
            <a:pPr lvl="1"/>
            <a:r>
              <a:rPr lang="en-US" dirty="0"/>
              <a:t>Is defined by the org.springframework.context.ApplicationContext interface. </a:t>
            </a:r>
          </a:p>
          <a:p>
            <a:endParaRPr lang="en-US" dirty="0"/>
          </a:p>
        </p:txBody>
      </p:sp>
      <p:sp>
        <p:nvSpPr>
          <p:cNvPr id="4" name="Slide Number Placeholder 3"/>
          <p:cNvSpPr>
            <a:spLocks noGrp="1"/>
          </p:cNvSpPr>
          <p:nvPr>
            <p:ph type="sldNum" sz="quarter" idx="4294967295"/>
          </p:nvPr>
        </p:nvSpPr>
        <p:spPr>
          <a:xfrm>
            <a:off x="9347200" y="6492876"/>
            <a:ext cx="2844800" cy="365125"/>
          </a:xfrm>
        </p:spPr>
        <p:txBody>
          <a:bodyPr/>
          <a:lstStyle/>
          <a:p>
            <a:fld id="{4CE32F19-BBF9-49B0-817B-4B6B9B542E56}" type="slidenum">
              <a:rPr lang="en-US" smtClean="0">
                <a:solidFill>
                  <a:prstClr val="white"/>
                </a:solidFill>
              </a:rPr>
              <a:pPr/>
              <a:t>19</a:t>
            </a:fld>
            <a:endParaRPr lang="en-US" dirty="0">
              <a:solidFill>
                <a:prstClr val="white"/>
              </a:solidFill>
            </a:endParaRPr>
          </a:p>
        </p:txBody>
      </p:sp>
    </p:spTree>
    <p:extLst>
      <p:ext uri="{BB962C8B-B14F-4D97-AF65-F5344CB8AC3E}">
        <p14:creationId xmlns:p14="http://schemas.microsoft.com/office/powerpoint/2010/main" val="25252253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a:t>
            </a:r>
          </a:p>
        </p:txBody>
      </p:sp>
      <p:sp>
        <p:nvSpPr>
          <p:cNvPr id="3" name="Content Placeholder 2"/>
          <p:cNvSpPr>
            <a:spLocks noGrp="1"/>
          </p:cNvSpPr>
          <p:nvPr>
            <p:ph idx="1"/>
          </p:nvPr>
        </p:nvSpPr>
        <p:spPr/>
        <p:txBody>
          <a:bodyPr/>
          <a:lstStyle/>
          <a:p>
            <a:r>
              <a:rPr lang="en-US" dirty="0" smtClean="0"/>
              <a:t>Introduction </a:t>
            </a:r>
            <a:r>
              <a:rPr lang="en-US" dirty="0"/>
              <a:t>of Spring Framework</a:t>
            </a:r>
          </a:p>
          <a:p>
            <a:r>
              <a:rPr lang="en-US" dirty="0"/>
              <a:t>Spring Framework Architecture</a:t>
            </a:r>
          </a:p>
          <a:p>
            <a:r>
              <a:rPr lang="en-US" dirty="0"/>
              <a:t>Spring Container</a:t>
            </a:r>
          </a:p>
          <a:p>
            <a:r>
              <a:rPr lang="en-US" dirty="0"/>
              <a:t>Spring Bean Scope</a:t>
            </a:r>
          </a:p>
          <a:p>
            <a:r>
              <a:rPr lang="en-US" dirty="0"/>
              <a:t>Spring Bean Life Cycle</a:t>
            </a:r>
          </a:p>
          <a:p>
            <a:r>
              <a:rPr lang="en-US" dirty="0"/>
              <a:t>Spring Dependency Injection</a:t>
            </a:r>
          </a:p>
          <a:p>
            <a:endParaRPr lang="en-US" dirty="0"/>
          </a:p>
          <a:p>
            <a:endParaRPr lang="en-US" dirty="0"/>
          </a:p>
        </p:txBody>
      </p:sp>
      <p:sp>
        <p:nvSpPr>
          <p:cNvPr id="4" name="Slide Number Placeholder 3"/>
          <p:cNvSpPr>
            <a:spLocks noGrp="1"/>
          </p:cNvSpPr>
          <p:nvPr>
            <p:ph type="sldNum" sz="quarter" idx="4294967295"/>
          </p:nvPr>
        </p:nvSpPr>
        <p:spPr>
          <a:xfrm>
            <a:off x="9347200" y="6492876"/>
            <a:ext cx="2844800" cy="365125"/>
          </a:xfrm>
        </p:spPr>
        <p:txBody>
          <a:bodyPr/>
          <a:lstStyle/>
          <a:p>
            <a:fld id="{4CE32F19-BBF9-49B0-817B-4B6B9B542E56}" type="slidenum">
              <a:rPr lang="en-US" smtClean="0">
                <a:solidFill>
                  <a:prstClr val="white"/>
                </a:solidFill>
              </a:rPr>
              <a:pPr/>
              <a:t>2</a:t>
            </a:fld>
            <a:endParaRPr lang="en-US" dirty="0">
              <a:solidFill>
                <a:prstClr val="white"/>
              </a:solidFill>
            </a:endParaRPr>
          </a:p>
        </p:txBody>
      </p:sp>
    </p:spTree>
    <p:extLst>
      <p:ext uri="{BB962C8B-B14F-4D97-AF65-F5344CB8AC3E}">
        <p14:creationId xmlns:p14="http://schemas.microsoft.com/office/powerpoint/2010/main" val="41831959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Bean </a:t>
            </a:r>
            <a:r>
              <a:rPr lang="en-US" dirty="0" smtClean="0"/>
              <a:t>Factory</a:t>
            </a:r>
            <a:endParaRPr lang="en-US" dirty="0"/>
          </a:p>
        </p:txBody>
      </p:sp>
      <p:sp>
        <p:nvSpPr>
          <p:cNvPr id="3" name="Content Placeholder 2"/>
          <p:cNvSpPr>
            <a:spLocks noGrp="1"/>
          </p:cNvSpPr>
          <p:nvPr>
            <p:ph idx="1"/>
          </p:nvPr>
        </p:nvSpPr>
        <p:spPr/>
        <p:txBody>
          <a:bodyPr/>
          <a:lstStyle/>
          <a:p>
            <a:r>
              <a:rPr lang="en-US" b="1" dirty="0"/>
              <a:t>In Spring, a bean can be any Java object or a class instance that is created and managed by the Spring container. </a:t>
            </a:r>
            <a:endParaRPr lang="en-US" b="1" dirty="0" smtClean="0"/>
          </a:p>
          <a:p>
            <a:r>
              <a:rPr lang="en-US" b="1" dirty="0" smtClean="0"/>
              <a:t>The </a:t>
            </a:r>
            <a:r>
              <a:rPr lang="en-US" b="1" dirty="0"/>
              <a:t>bean factory container is used to: </a:t>
            </a:r>
          </a:p>
          <a:p>
            <a:pPr lvl="1"/>
            <a:r>
              <a:rPr lang="en-US" dirty="0"/>
              <a:t>Instantiate, configure, and manage objects (beans) for </a:t>
            </a:r>
            <a:r>
              <a:rPr lang="en-US" dirty="0" smtClean="0"/>
              <a:t>the  application</a:t>
            </a:r>
            <a:r>
              <a:rPr lang="en-US" dirty="0"/>
              <a:t>. </a:t>
            </a:r>
          </a:p>
          <a:p>
            <a:pPr lvl="1"/>
            <a:r>
              <a:rPr lang="en-US" dirty="0"/>
              <a:t>Define relationships between different objects, as and when they are being instantiated. </a:t>
            </a:r>
          </a:p>
          <a:p>
            <a:r>
              <a:rPr lang="en-US" b="1" dirty="0"/>
              <a:t>The objects created by the bean factory are: </a:t>
            </a:r>
          </a:p>
          <a:p>
            <a:pPr lvl="1"/>
            <a:r>
              <a:rPr lang="en-US" dirty="0"/>
              <a:t>Fully configured. </a:t>
            </a:r>
          </a:p>
          <a:p>
            <a:pPr lvl="1"/>
            <a:r>
              <a:rPr lang="en-US" dirty="0"/>
              <a:t>Ready to use. </a:t>
            </a:r>
          </a:p>
          <a:p>
            <a:pPr lvl="1"/>
            <a:r>
              <a:rPr lang="en-US" dirty="0"/>
              <a:t>Aware of their relationships with the other application objects </a:t>
            </a:r>
          </a:p>
          <a:p>
            <a:pPr lvl="1"/>
            <a:endParaRPr lang="en-US" dirty="0"/>
          </a:p>
        </p:txBody>
      </p:sp>
      <p:sp>
        <p:nvSpPr>
          <p:cNvPr id="4" name="Slide Number Placeholder 3"/>
          <p:cNvSpPr>
            <a:spLocks noGrp="1"/>
          </p:cNvSpPr>
          <p:nvPr>
            <p:ph type="sldNum" sz="quarter" idx="4294967295"/>
          </p:nvPr>
        </p:nvSpPr>
        <p:spPr>
          <a:xfrm>
            <a:off x="9347200" y="6492876"/>
            <a:ext cx="2844800" cy="365125"/>
          </a:xfrm>
        </p:spPr>
        <p:txBody>
          <a:bodyPr/>
          <a:lstStyle/>
          <a:p>
            <a:fld id="{4CE32F19-BBF9-49B0-817B-4B6B9B542E56}" type="slidenum">
              <a:rPr lang="en-US" smtClean="0">
                <a:solidFill>
                  <a:prstClr val="white"/>
                </a:solidFill>
              </a:rPr>
              <a:pPr/>
              <a:t>20</a:t>
            </a:fld>
            <a:endParaRPr lang="en-US" dirty="0">
              <a:solidFill>
                <a:prstClr val="white"/>
              </a:solidFill>
            </a:endParaRPr>
          </a:p>
        </p:txBody>
      </p:sp>
    </p:spTree>
    <p:extLst>
      <p:ext uri="{BB962C8B-B14F-4D97-AF65-F5344CB8AC3E}">
        <p14:creationId xmlns:p14="http://schemas.microsoft.com/office/powerpoint/2010/main" val="12563959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Bean Factory (Contd..) </a:t>
            </a:r>
          </a:p>
        </p:txBody>
      </p:sp>
      <p:sp>
        <p:nvSpPr>
          <p:cNvPr id="3" name="Content Placeholder 2"/>
          <p:cNvSpPr>
            <a:spLocks noGrp="1"/>
          </p:cNvSpPr>
          <p:nvPr>
            <p:ph idx="1"/>
          </p:nvPr>
        </p:nvSpPr>
        <p:spPr/>
        <p:txBody>
          <a:bodyPr/>
          <a:lstStyle/>
          <a:p>
            <a:r>
              <a:rPr lang="en-US" dirty="0"/>
              <a:t>The Spring framework provides several implementations of the bean factory that support various levels of functionalities in an application. </a:t>
            </a:r>
          </a:p>
          <a:p>
            <a:r>
              <a:rPr lang="en-US" dirty="0"/>
              <a:t>The most commonly  BeanFactory is implemented by </a:t>
            </a:r>
            <a:r>
              <a:rPr lang="en-US" dirty="0" smtClean="0"/>
              <a:t>org.springframework.beans.factory.xml.XmlBeanFactory </a:t>
            </a:r>
            <a:r>
              <a:rPr lang="en-US" dirty="0"/>
              <a:t>class. </a:t>
            </a:r>
          </a:p>
          <a:p>
            <a:r>
              <a:rPr lang="en-US" dirty="0"/>
              <a:t>The XML bean factory loads the beans on the basis of the bean definitions given in an XML file. </a:t>
            </a:r>
          </a:p>
          <a:p>
            <a:r>
              <a:rPr lang="en-US" dirty="0"/>
              <a:t>This XML file is also called the bean configuration file. </a:t>
            </a:r>
          </a:p>
          <a:p>
            <a:r>
              <a:rPr lang="en-US" dirty="0"/>
              <a:t>The configuration file is the key for setting up any Spring-enabled application. </a:t>
            </a:r>
          </a:p>
          <a:p>
            <a:r>
              <a:rPr lang="en-US" dirty="0"/>
              <a:t>The following code snippet represents the syntax of a bean configuration file: </a:t>
            </a:r>
            <a:r>
              <a:rPr lang="en-US" dirty="0" smtClean="0"/>
              <a:t> </a:t>
            </a:r>
          </a:p>
          <a:p>
            <a:pPr marL="0" indent="0">
              <a:buNone/>
            </a:pPr>
            <a:r>
              <a:rPr lang="en-US" b="1" dirty="0" smtClean="0">
                <a:solidFill>
                  <a:srgbClr val="00B0F0"/>
                </a:solidFill>
              </a:rPr>
              <a:t>&lt;?</a:t>
            </a:r>
            <a:r>
              <a:rPr lang="en-US" b="1" dirty="0">
                <a:solidFill>
                  <a:srgbClr val="00B0F0"/>
                </a:solidFill>
              </a:rPr>
              <a:t>xml version="1.0" encoding="UTF-8"?&gt; &lt;beans     </a:t>
            </a:r>
            <a:r>
              <a:rPr lang="en-US" b="1" dirty="0" err="1">
                <a:solidFill>
                  <a:srgbClr val="00B0F0"/>
                </a:solidFill>
              </a:rPr>
              <a:t>xmlns</a:t>
            </a:r>
            <a:r>
              <a:rPr lang="en-US" b="1" dirty="0">
                <a:solidFill>
                  <a:srgbClr val="00B0F0"/>
                </a:solidFill>
              </a:rPr>
              <a:t>="http://www.springframework.org/schema/beans" </a:t>
            </a:r>
            <a:r>
              <a:rPr lang="en-US" b="1" dirty="0" smtClean="0">
                <a:solidFill>
                  <a:srgbClr val="00B0F0"/>
                </a:solidFill>
              </a:rPr>
              <a:t>    </a:t>
            </a:r>
            <a:r>
              <a:rPr lang="en-US" b="1" dirty="0" err="1" smtClean="0">
                <a:solidFill>
                  <a:srgbClr val="00B0F0"/>
                </a:solidFill>
              </a:rPr>
              <a:t>xmlns:xsi</a:t>
            </a:r>
            <a:r>
              <a:rPr lang="en-US" b="1" dirty="0">
                <a:solidFill>
                  <a:srgbClr val="00B0F0"/>
                </a:solidFill>
              </a:rPr>
              <a:t>="http://www.w3.org/2001/XMLSchema- instance" </a:t>
            </a:r>
            <a:r>
              <a:rPr lang="en-US" b="1" dirty="0" err="1">
                <a:solidFill>
                  <a:srgbClr val="00B0F0"/>
                </a:solidFill>
              </a:rPr>
              <a:t>xsi:schemaLocation</a:t>
            </a:r>
            <a:r>
              <a:rPr lang="en-US" b="1" dirty="0">
                <a:solidFill>
                  <a:srgbClr val="00B0F0"/>
                </a:solidFill>
              </a:rPr>
              <a:t>="http://www.springframework.org /schema/beans http://www.springframework.org/schema/beans/spring -beans-3.0.xsd</a:t>
            </a:r>
            <a:r>
              <a:rPr lang="en-US" b="1" dirty="0" smtClean="0">
                <a:solidFill>
                  <a:srgbClr val="00B0F0"/>
                </a:solidFill>
              </a:rPr>
              <a:t>"&gt; &lt;/</a:t>
            </a:r>
            <a:r>
              <a:rPr lang="en-US" b="1" dirty="0">
                <a:solidFill>
                  <a:srgbClr val="00B0F0"/>
                </a:solidFill>
              </a:rPr>
              <a:t>beans&gt; </a:t>
            </a:r>
          </a:p>
          <a:p>
            <a:pPr marL="0" indent="0">
              <a:buNone/>
            </a:pPr>
            <a:endParaRPr lang="en-US" dirty="0"/>
          </a:p>
        </p:txBody>
      </p:sp>
    </p:spTree>
    <p:extLst>
      <p:ext uri="{BB962C8B-B14F-4D97-AF65-F5344CB8AC3E}">
        <p14:creationId xmlns:p14="http://schemas.microsoft.com/office/powerpoint/2010/main" val="10663138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Bean Definition</a:t>
            </a:r>
          </a:p>
        </p:txBody>
      </p:sp>
      <p:sp>
        <p:nvSpPr>
          <p:cNvPr id="3" name="Content Placeholder 2"/>
          <p:cNvSpPr>
            <a:spLocks noGrp="1"/>
          </p:cNvSpPr>
          <p:nvPr>
            <p:ph idx="1"/>
          </p:nvPr>
        </p:nvSpPr>
        <p:spPr/>
        <p:txBody>
          <a:bodyPr/>
          <a:lstStyle/>
          <a:p>
            <a:r>
              <a:rPr lang="en-US" dirty="0"/>
              <a:t>A bean definition contains basic information about a bean that a container must know, such as: </a:t>
            </a:r>
          </a:p>
          <a:p>
            <a:pPr lvl="1"/>
            <a:r>
              <a:rPr lang="en-US" dirty="0"/>
              <a:t>The process for creating a bean. </a:t>
            </a:r>
          </a:p>
          <a:p>
            <a:pPr lvl="1"/>
            <a:r>
              <a:rPr lang="en-US" dirty="0"/>
              <a:t>The details about the bean life cycle. </a:t>
            </a:r>
          </a:p>
          <a:p>
            <a:pPr lvl="1"/>
            <a:r>
              <a:rPr lang="en-US" dirty="0"/>
              <a:t>The various dependencies for that bean. </a:t>
            </a:r>
          </a:p>
          <a:p>
            <a:endParaRPr lang="en-US" dirty="0"/>
          </a:p>
          <a:p>
            <a:r>
              <a:rPr lang="en-US" dirty="0"/>
              <a:t>In a bean configuration file, each bean is defined by using the &lt;bean&gt; tag within the &lt;beans&gt; tag. </a:t>
            </a:r>
          </a:p>
          <a:p>
            <a:endParaRPr lang="en-US" dirty="0"/>
          </a:p>
          <a:p>
            <a:endParaRPr lang="en-US" dirty="0"/>
          </a:p>
        </p:txBody>
      </p:sp>
    </p:spTree>
    <p:extLst>
      <p:ext uri="{BB962C8B-B14F-4D97-AF65-F5344CB8AC3E}">
        <p14:creationId xmlns:p14="http://schemas.microsoft.com/office/powerpoint/2010/main" val="39184150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Bean Definition (Contd..) </a:t>
            </a:r>
          </a:p>
        </p:txBody>
      </p:sp>
      <p:sp>
        <p:nvSpPr>
          <p:cNvPr id="3" name="Content Placeholder 2"/>
          <p:cNvSpPr>
            <a:spLocks noGrp="1"/>
          </p:cNvSpPr>
          <p:nvPr>
            <p:ph idx="1"/>
          </p:nvPr>
        </p:nvSpPr>
        <p:spPr/>
        <p:txBody>
          <a:bodyPr/>
          <a:lstStyle/>
          <a:p>
            <a:r>
              <a:rPr lang="en-US" dirty="0"/>
              <a:t>The &lt;bean&gt; tag contains the following attributes to define the bean: </a:t>
            </a:r>
          </a:p>
          <a:p>
            <a:pPr lvl="1"/>
            <a:r>
              <a:rPr lang="en-US" dirty="0"/>
              <a:t>id               Is used to uniquely identify a bean in the Spring  container. </a:t>
            </a:r>
          </a:p>
          <a:p>
            <a:pPr lvl="1"/>
            <a:r>
              <a:rPr lang="en-US" b="1" dirty="0"/>
              <a:t>name</a:t>
            </a:r>
            <a:r>
              <a:rPr lang="en-US" dirty="0"/>
              <a:t>        Is used to specify an alias name for the bean. </a:t>
            </a:r>
          </a:p>
          <a:p>
            <a:pPr lvl="1"/>
            <a:r>
              <a:rPr lang="en-US" b="1" dirty="0"/>
              <a:t>class</a:t>
            </a:r>
            <a:r>
              <a:rPr lang="en-US" dirty="0"/>
              <a:t>          Is used to specify the fully-qualified (package name +  bean  name)       </a:t>
            </a:r>
            <a:endParaRPr lang="en-US" dirty="0" smtClean="0"/>
          </a:p>
          <a:p>
            <a:pPr marL="457200" lvl="1" indent="0">
              <a:buNone/>
            </a:pPr>
            <a:r>
              <a:rPr lang="en-US" dirty="0" smtClean="0"/>
              <a:t>                        </a:t>
            </a:r>
            <a:r>
              <a:rPr lang="en-US" dirty="0"/>
              <a:t>name of  the bean class. </a:t>
            </a:r>
          </a:p>
          <a:p>
            <a:pPr lvl="1"/>
            <a:r>
              <a:rPr lang="en-US" b="1" dirty="0"/>
              <a:t>scope</a:t>
            </a:r>
            <a:r>
              <a:rPr lang="en-US" dirty="0"/>
              <a:t>        Is used to define the scope of the bean being defined.  It can have any     </a:t>
            </a:r>
          </a:p>
          <a:p>
            <a:pPr marL="457200" lvl="1" indent="0">
              <a:buNone/>
            </a:pPr>
            <a:r>
              <a:rPr lang="en-US" dirty="0"/>
              <a:t>                        of the  two values, singleton or prototype. </a:t>
            </a:r>
          </a:p>
          <a:p>
            <a:endParaRPr lang="en-US" dirty="0"/>
          </a:p>
        </p:txBody>
      </p:sp>
    </p:spTree>
    <p:extLst>
      <p:ext uri="{BB962C8B-B14F-4D97-AF65-F5344CB8AC3E}">
        <p14:creationId xmlns:p14="http://schemas.microsoft.com/office/powerpoint/2010/main" val="12520960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Bean </a:t>
            </a:r>
            <a:r>
              <a:rPr lang="en-US" dirty="0" smtClean="0"/>
              <a:t>Definition(Contd..) </a:t>
            </a:r>
            <a:endParaRPr lang="en-US" dirty="0"/>
          </a:p>
        </p:txBody>
      </p:sp>
      <p:sp>
        <p:nvSpPr>
          <p:cNvPr id="3" name="Content Placeholder 2"/>
          <p:cNvSpPr>
            <a:spLocks noGrp="1"/>
          </p:cNvSpPr>
          <p:nvPr>
            <p:ph idx="1"/>
          </p:nvPr>
        </p:nvSpPr>
        <p:spPr/>
        <p:txBody>
          <a:bodyPr/>
          <a:lstStyle/>
          <a:p>
            <a:r>
              <a:rPr lang="en-US" b="1" dirty="0"/>
              <a:t>For example:</a:t>
            </a:r>
          </a:p>
          <a:p>
            <a:pPr marL="0" indent="0">
              <a:buNone/>
            </a:pPr>
            <a:r>
              <a:rPr lang="en-US" b="1" dirty="0" smtClean="0">
                <a:solidFill>
                  <a:srgbClr val="00B0F0"/>
                </a:solidFill>
              </a:rPr>
              <a:t>&lt;?</a:t>
            </a:r>
            <a:r>
              <a:rPr lang="en-US" b="1" dirty="0">
                <a:solidFill>
                  <a:srgbClr val="00B0F0"/>
                </a:solidFill>
              </a:rPr>
              <a:t>xml version="1.0" encoding="UTF-8"?&gt; &lt;beans xmlns="http://www.springframework.org/schema/beans" </a:t>
            </a:r>
            <a:r>
              <a:rPr lang="en-US" b="1" dirty="0" smtClean="0">
                <a:solidFill>
                  <a:srgbClr val="00B0F0"/>
                </a:solidFill>
              </a:rPr>
              <a:t>   </a:t>
            </a:r>
            <a:r>
              <a:rPr lang="en-US" b="1" dirty="0" err="1" smtClean="0">
                <a:solidFill>
                  <a:srgbClr val="00B0F0"/>
                </a:solidFill>
              </a:rPr>
              <a:t>xmlns:xsi</a:t>
            </a:r>
            <a:r>
              <a:rPr lang="en-US" b="1" dirty="0">
                <a:solidFill>
                  <a:srgbClr val="00B0F0"/>
                </a:solidFill>
              </a:rPr>
              <a:t>="http://www.w3.org/2001/XMLSchema-instance" xsi:schemaLocation="http://www.springframework.org/schema/beans http://www.springframework.org/schema/beans/spring-beans-3.0.xsd </a:t>
            </a:r>
            <a:r>
              <a:rPr lang="en-US" b="1" dirty="0" smtClean="0">
                <a:solidFill>
                  <a:srgbClr val="00B0F0"/>
                </a:solidFill>
              </a:rPr>
              <a:t>"&gt;</a:t>
            </a:r>
          </a:p>
          <a:p>
            <a:pPr marL="0" indent="0">
              <a:buNone/>
            </a:pPr>
            <a:r>
              <a:rPr lang="en-US" b="1" dirty="0" smtClean="0">
                <a:solidFill>
                  <a:srgbClr val="00B0F0"/>
                </a:solidFill>
              </a:rPr>
              <a:t> &lt;</a:t>
            </a:r>
            <a:r>
              <a:rPr lang="en-US" b="1" dirty="0">
                <a:solidFill>
                  <a:srgbClr val="00B0F0"/>
                </a:solidFill>
              </a:rPr>
              <a:t>bean id</a:t>
            </a:r>
            <a:r>
              <a:rPr lang="en-US" b="1" dirty="0" smtClean="0">
                <a:solidFill>
                  <a:srgbClr val="00B0F0"/>
                </a:solidFill>
              </a:rPr>
              <a:t>=“</a:t>
            </a:r>
            <a:r>
              <a:rPr lang="en-US" b="1" dirty="0" err="1" smtClean="0">
                <a:solidFill>
                  <a:srgbClr val="00B0F0"/>
                </a:solidFill>
              </a:rPr>
              <a:t>emp</a:t>
            </a:r>
            <a:r>
              <a:rPr lang="en-US" b="1" dirty="0" smtClean="0">
                <a:solidFill>
                  <a:srgbClr val="00B0F0"/>
                </a:solidFill>
              </a:rPr>
              <a:t>" </a:t>
            </a:r>
            <a:r>
              <a:rPr lang="en-US" b="1" dirty="0">
                <a:solidFill>
                  <a:srgbClr val="00B0F0"/>
                </a:solidFill>
              </a:rPr>
              <a:t>class</a:t>
            </a:r>
            <a:r>
              <a:rPr lang="en-US" b="1" dirty="0" smtClean="0">
                <a:solidFill>
                  <a:srgbClr val="00B0F0"/>
                </a:solidFill>
              </a:rPr>
              <a:t>=“</a:t>
            </a:r>
            <a:r>
              <a:rPr lang="en-US" b="1" dirty="0" err="1" smtClean="0">
                <a:solidFill>
                  <a:srgbClr val="00B0F0"/>
                </a:solidFill>
              </a:rPr>
              <a:t>com.Employee</a:t>
            </a:r>
            <a:r>
              <a:rPr lang="en-US" b="1" dirty="0" smtClean="0">
                <a:solidFill>
                  <a:srgbClr val="00B0F0"/>
                </a:solidFill>
              </a:rPr>
              <a:t>"/&gt; </a:t>
            </a:r>
            <a:endParaRPr lang="en-US" b="1" dirty="0">
              <a:solidFill>
                <a:srgbClr val="00B0F0"/>
              </a:solidFill>
            </a:endParaRPr>
          </a:p>
          <a:p>
            <a:pPr marL="0" indent="0">
              <a:buNone/>
            </a:pPr>
            <a:r>
              <a:rPr lang="en-US" b="1" dirty="0" smtClean="0">
                <a:solidFill>
                  <a:srgbClr val="00B0F0"/>
                </a:solidFill>
              </a:rPr>
              <a:t> &lt;/</a:t>
            </a:r>
            <a:r>
              <a:rPr lang="en-US" b="1" dirty="0">
                <a:solidFill>
                  <a:srgbClr val="00B0F0"/>
                </a:solidFill>
              </a:rPr>
              <a:t>beans&gt; </a:t>
            </a:r>
          </a:p>
          <a:p>
            <a:r>
              <a:rPr lang="en-US" dirty="0" smtClean="0"/>
              <a:t>Denotes </a:t>
            </a:r>
            <a:r>
              <a:rPr lang="en-US" dirty="0"/>
              <a:t>the </a:t>
            </a:r>
            <a:r>
              <a:rPr lang="en-US" dirty="0" smtClean="0"/>
              <a:t>Employee </a:t>
            </a:r>
            <a:r>
              <a:rPr lang="en-US" dirty="0"/>
              <a:t>class, which has been declared inside the </a:t>
            </a:r>
            <a:r>
              <a:rPr lang="en-US" dirty="0" smtClean="0"/>
              <a:t>com </a:t>
            </a:r>
            <a:r>
              <a:rPr lang="en-US" dirty="0"/>
              <a:t>package as a bean with ID as </a:t>
            </a:r>
            <a:r>
              <a:rPr lang="en-US" dirty="0" smtClean="0"/>
              <a:t>emp. </a:t>
            </a:r>
            <a:endParaRPr lang="en-US" dirty="0"/>
          </a:p>
          <a:p>
            <a:endParaRPr lang="en-US" dirty="0"/>
          </a:p>
        </p:txBody>
      </p:sp>
      <p:sp>
        <p:nvSpPr>
          <p:cNvPr id="4" name="Slide Number Placeholder 3"/>
          <p:cNvSpPr>
            <a:spLocks noGrp="1"/>
          </p:cNvSpPr>
          <p:nvPr>
            <p:ph type="sldNum" sz="quarter" idx="4294967295"/>
          </p:nvPr>
        </p:nvSpPr>
        <p:spPr>
          <a:xfrm>
            <a:off x="9347200" y="6492876"/>
            <a:ext cx="2844800" cy="365125"/>
          </a:xfrm>
        </p:spPr>
        <p:txBody>
          <a:bodyPr/>
          <a:lstStyle/>
          <a:p>
            <a:fld id="{4CE32F19-BBF9-49B0-817B-4B6B9B542E56}" type="slidenum">
              <a:rPr lang="en-US" smtClean="0">
                <a:solidFill>
                  <a:prstClr val="white"/>
                </a:solidFill>
              </a:rPr>
              <a:pPr/>
              <a:t>24</a:t>
            </a:fld>
            <a:endParaRPr lang="en-US" dirty="0">
              <a:solidFill>
                <a:prstClr val="white"/>
              </a:solidFill>
            </a:endParaRPr>
          </a:p>
        </p:txBody>
      </p:sp>
    </p:spTree>
    <p:extLst>
      <p:ext uri="{BB962C8B-B14F-4D97-AF65-F5344CB8AC3E}">
        <p14:creationId xmlns:p14="http://schemas.microsoft.com/office/powerpoint/2010/main" val="37973672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Loading and </a:t>
            </a:r>
            <a:r>
              <a:rPr lang="en-US" dirty="0" smtClean="0"/>
              <a:t>Instantiating Bean </a:t>
            </a:r>
            <a:endParaRPr lang="en-US" dirty="0"/>
          </a:p>
        </p:txBody>
      </p:sp>
      <p:sp>
        <p:nvSpPr>
          <p:cNvPr id="3" name="Content Placeholder 2"/>
          <p:cNvSpPr>
            <a:spLocks noGrp="1"/>
          </p:cNvSpPr>
          <p:nvPr>
            <p:ph idx="1"/>
          </p:nvPr>
        </p:nvSpPr>
        <p:spPr/>
        <p:txBody>
          <a:bodyPr/>
          <a:lstStyle/>
          <a:p>
            <a:r>
              <a:rPr lang="en-US" dirty="0"/>
              <a:t>To instantiate a bean factory in your Web application, you need to load the bean configuration file. </a:t>
            </a:r>
            <a:endParaRPr lang="en-US" dirty="0" smtClean="0"/>
          </a:p>
          <a:p>
            <a:r>
              <a:rPr lang="en-US" dirty="0" smtClean="0"/>
              <a:t>This </a:t>
            </a:r>
            <a:r>
              <a:rPr lang="en-US" dirty="0"/>
              <a:t>is done by using a Resource object, defined by the </a:t>
            </a:r>
            <a:r>
              <a:rPr lang="en-US" b="1" dirty="0" smtClean="0"/>
              <a:t>org.springframework.core.io.Resource </a:t>
            </a:r>
            <a:r>
              <a:rPr lang="en-US" dirty="0"/>
              <a:t>interface. </a:t>
            </a:r>
          </a:p>
          <a:p>
            <a:r>
              <a:rPr lang="en-US" dirty="0"/>
              <a:t>The Resource object provides the bean configuration file to the bean factory to load the beans by reading the bean definitions from the configuration file. </a:t>
            </a:r>
            <a:endParaRPr lang="en-US" dirty="0" smtClean="0"/>
          </a:p>
          <a:p>
            <a:r>
              <a:rPr lang="en-US" dirty="0" smtClean="0"/>
              <a:t>You </a:t>
            </a:r>
            <a:r>
              <a:rPr lang="en-US" dirty="0"/>
              <a:t>can load the bean configuration file from different places, such as: </a:t>
            </a:r>
          </a:p>
          <a:p>
            <a:pPr lvl="1"/>
            <a:r>
              <a:rPr lang="en-US" dirty="0"/>
              <a:t>File system </a:t>
            </a:r>
          </a:p>
          <a:p>
            <a:pPr lvl="1"/>
            <a:r>
              <a:rPr lang="en-US" dirty="0"/>
              <a:t>Classpath </a:t>
            </a:r>
          </a:p>
          <a:p>
            <a:pPr lvl="1"/>
            <a:r>
              <a:rPr lang="en-US" dirty="0"/>
              <a:t>External URL </a:t>
            </a:r>
          </a:p>
          <a:p>
            <a:endParaRPr lang="en-US" dirty="0"/>
          </a:p>
        </p:txBody>
      </p:sp>
      <p:sp>
        <p:nvSpPr>
          <p:cNvPr id="4" name="Slide Number Placeholder 3"/>
          <p:cNvSpPr>
            <a:spLocks noGrp="1"/>
          </p:cNvSpPr>
          <p:nvPr>
            <p:ph type="sldNum" sz="quarter" idx="4294967295"/>
          </p:nvPr>
        </p:nvSpPr>
        <p:spPr>
          <a:xfrm>
            <a:off x="9347200" y="6492876"/>
            <a:ext cx="2844800" cy="365125"/>
          </a:xfrm>
        </p:spPr>
        <p:txBody>
          <a:bodyPr/>
          <a:lstStyle/>
          <a:p>
            <a:fld id="{4CE32F19-BBF9-49B0-817B-4B6B9B542E56}" type="slidenum">
              <a:rPr lang="en-US" smtClean="0">
                <a:solidFill>
                  <a:prstClr val="white"/>
                </a:solidFill>
              </a:rPr>
              <a:pPr/>
              <a:t>25</a:t>
            </a:fld>
            <a:endParaRPr lang="en-US" dirty="0">
              <a:solidFill>
                <a:prstClr val="white"/>
              </a:solidFill>
            </a:endParaRPr>
          </a:p>
        </p:txBody>
      </p:sp>
    </p:spTree>
    <p:extLst>
      <p:ext uri="{BB962C8B-B14F-4D97-AF65-F5344CB8AC3E}">
        <p14:creationId xmlns:p14="http://schemas.microsoft.com/office/powerpoint/2010/main" val="36257154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Loading and Instantiating Bean </a:t>
            </a:r>
            <a:r>
              <a:rPr lang="en-US" dirty="0" smtClean="0"/>
              <a:t>(</a:t>
            </a:r>
            <a:r>
              <a:rPr lang="en-US" dirty="0"/>
              <a:t>Contd</a:t>
            </a:r>
            <a:r>
              <a:rPr lang="en-US" dirty="0" smtClean="0"/>
              <a:t>..) </a:t>
            </a:r>
            <a:endParaRPr lang="en-US" dirty="0"/>
          </a:p>
        </p:txBody>
      </p:sp>
      <p:sp>
        <p:nvSpPr>
          <p:cNvPr id="3" name="Content Placeholder 2"/>
          <p:cNvSpPr>
            <a:spLocks noGrp="1"/>
          </p:cNvSpPr>
          <p:nvPr>
            <p:ph idx="1"/>
          </p:nvPr>
        </p:nvSpPr>
        <p:spPr/>
        <p:txBody>
          <a:bodyPr/>
          <a:lstStyle/>
          <a:p>
            <a:r>
              <a:rPr lang="en-US" b="1" dirty="0"/>
              <a:t>For example:</a:t>
            </a:r>
          </a:p>
          <a:p>
            <a:pPr marL="457200" lvl="1" indent="0">
              <a:buNone/>
            </a:pPr>
            <a:r>
              <a:rPr lang="en-US" b="1" dirty="0" smtClean="0"/>
              <a:t> </a:t>
            </a:r>
            <a:r>
              <a:rPr lang="en-US" b="1" dirty="0" smtClean="0">
                <a:solidFill>
                  <a:srgbClr val="00B0F0"/>
                </a:solidFill>
              </a:rPr>
              <a:t>Resource </a:t>
            </a:r>
            <a:r>
              <a:rPr lang="en-US" b="1" dirty="0">
                <a:solidFill>
                  <a:srgbClr val="00B0F0"/>
                </a:solidFill>
              </a:rPr>
              <a:t>res = new ClassPathResource("Sport/Spring- Config.xml"); </a:t>
            </a:r>
          </a:p>
          <a:p>
            <a:pPr lvl="1"/>
            <a:r>
              <a:rPr lang="en-US" dirty="0"/>
              <a:t>After loading the configuration file into a Resource object, you need to create an instance of the XML bean factory, as shown in the following code snippet: </a:t>
            </a:r>
          </a:p>
          <a:p>
            <a:pPr marL="457200" lvl="1" indent="0">
              <a:buNone/>
            </a:pPr>
            <a:r>
              <a:rPr lang="en-US" b="1" dirty="0" smtClean="0"/>
              <a:t> </a:t>
            </a:r>
            <a:r>
              <a:rPr lang="en-US" b="1" dirty="0" err="1" smtClean="0">
                <a:solidFill>
                  <a:srgbClr val="00B0F0"/>
                </a:solidFill>
              </a:rPr>
              <a:t>BeanFactory</a:t>
            </a:r>
            <a:r>
              <a:rPr lang="en-US" b="1" dirty="0" smtClean="0">
                <a:solidFill>
                  <a:srgbClr val="00B0F0"/>
                </a:solidFill>
              </a:rPr>
              <a:t> </a:t>
            </a:r>
            <a:r>
              <a:rPr lang="en-US" b="1" dirty="0">
                <a:solidFill>
                  <a:srgbClr val="00B0F0"/>
                </a:solidFill>
              </a:rPr>
              <a:t>factory = new XmlBeanFactory(res); </a:t>
            </a:r>
          </a:p>
          <a:p>
            <a:pPr lvl="1"/>
            <a:r>
              <a:rPr lang="en-US" dirty="0" smtClean="0"/>
              <a:t>Denotes </a:t>
            </a:r>
            <a:r>
              <a:rPr lang="en-US" dirty="0"/>
              <a:t>the class path to load the Spring-Config.xml file in the res object. The Spring-Config.xml file is stored inside the Sport package. </a:t>
            </a:r>
          </a:p>
          <a:p>
            <a:endParaRPr lang="en-US" dirty="0"/>
          </a:p>
          <a:p>
            <a:endParaRPr lang="en-US" dirty="0"/>
          </a:p>
        </p:txBody>
      </p:sp>
      <p:sp>
        <p:nvSpPr>
          <p:cNvPr id="4" name="Slide Number Placeholder 3"/>
          <p:cNvSpPr>
            <a:spLocks noGrp="1"/>
          </p:cNvSpPr>
          <p:nvPr>
            <p:ph type="sldNum" sz="quarter" idx="4294967295"/>
          </p:nvPr>
        </p:nvSpPr>
        <p:spPr>
          <a:xfrm>
            <a:off x="9347200" y="6492876"/>
            <a:ext cx="2844800" cy="365125"/>
          </a:xfrm>
        </p:spPr>
        <p:txBody>
          <a:bodyPr/>
          <a:lstStyle/>
          <a:p>
            <a:fld id="{4CE32F19-BBF9-49B0-817B-4B6B9B542E56}" type="slidenum">
              <a:rPr lang="en-US" smtClean="0">
                <a:solidFill>
                  <a:prstClr val="white"/>
                </a:solidFill>
              </a:rPr>
              <a:pPr/>
              <a:t>26</a:t>
            </a:fld>
            <a:endParaRPr lang="en-US" dirty="0">
              <a:solidFill>
                <a:prstClr val="white"/>
              </a:solidFill>
            </a:endParaRPr>
          </a:p>
        </p:txBody>
      </p:sp>
    </p:spTree>
    <p:extLst>
      <p:ext uri="{BB962C8B-B14F-4D97-AF65-F5344CB8AC3E}">
        <p14:creationId xmlns:p14="http://schemas.microsoft.com/office/powerpoint/2010/main" val="19732598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Loading and Instantiating Bean </a:t>
            </a:r>
            <a:r>
              <a:rPr lang="en-US" dirty="0" smtClean="0"/>
              <a:t>(Contd..)</a:t>
            </a:r>
            <a:endParaRPr lang="en-US" dirty="0"/>
          </a:p>
        </p:txBody>
      </p:sp>
      <p:sp>
        <p:nvSpPr>
          <p:cNvPr id="3" name="Content Placeholder 2"/>
          <p:cNvSpPr>
            <a:spLocks noGrp="1"/>
          </p:cNvSpPr>
          <p:nvPr>
            <p:ph idx="1"/>
          </p:nvPr>
        </p:nvSpPr>
        <p:spPr/>
        <p:txBody>
          <a:bodyPr/>
          <a:lstStyle/>
          <a:p>
            <a:r>
              <a:rPr lang="en-US" dirty="0"/>
              <a:t>A bean factory does not instantiate the beans, as and when they are loaded into the container. </a:t>
            </a:r>
          </a:p>
          <a:p>
            <a:r>
              <a:rPr lang="en-US" dirty="0"/>
              <a:t>The bean factory loads all the bean definitions immediately, but the beans are not instantiated until they are actually required by the user. </a:t>
            </a:r>
          </a:p>
          <a:p>
            <a:r>
              <a:rPr lang="en-US" dirty="0"/>
              <a:t>You can retrieve an instance of a bean registered under a given name from the bean factory by using the getBean() method. </a:t>
            </a:r>
          </a:p>
          <a:p>
            <a:r>
              <a:rPr lang="en-US" dirty="0"/>
              <a:t>This method takes the ID of the bean as a string value. </a:t>
            </a:r>
          </a:p>
          <a:p>
            <a:endParaRPr lang="en-US" dirty="0"/>
          </a:p>
          <a:p>
            <a:endParaRPr lang="en-US" dirty="0"/>
          </a:p>
        </p:txBody>
      </p:sp>
      <p:sp>
        <p:nvSpPr>
          <p:cNvPr id="4" name="Slide Number Placeholder 3"/>
          <p:cNvSpPr>
            <a:spLocks noGrp="1"/>
          </p:cNvSpPr>
          <p:nvPr>
            <p:ph type="sldNum" sz="quarter" idx="4294967295"/>
          </p:nvPr>
        </p:nvSpPr>
        <p:spPr>
          <a:xfrm>
            <a:off x="9347200" y="6492876"/>
            <a:ext cx="2844800" cy="365125"/>
          </a:xfrm>
        </p:spPr>
        <p:txBody>
          <a:bodyPr/>
          <a:lstStyle/>
          <a:p>
            <a:fld id="{4CE32F19-BBF9-49B0-817B-4B6B9B542E56}" type="slidenum">
              <a:rPr lang="en-US" smtClean="0">
                <a:solidFill>
                  <a:prstClr val="white"/>
                </a:solidFill>
              </a:rPr>
              <a:pPr/>
              <a:t>27</a:t>
            </a:fld>
            <a:endParaRPr lang="en-US" dirty="0">
              <a:solidFill>
                <a:prstClr val="white"/>
              </a:solidFill>
            </a:endParaRPr>
          </a:p>
        </p:txBody>
      </p:sp>
    </p:spTree>
    <p:extLst>
      <p:ext uri="{BB962C8B-B14F-4D97-AF65-F5344CB8AC3E}">
        <p14:creationId xmlns:p14="http://schemas.microsoft.com/office/powerpoint/2010/main" val="39903966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sz="3600" dirty="0"/>
              <a:t>Loading and Instantiating Bean (Contd..)</a:t>
            </a:r>
            <a:br>
              <a:rPr lang="en-US" sz="3600" dirty="0"/>
            </a:br>
            <a:endParaRPr lang="en-US" sz="3600" dirty="0"/>
          </a:p>
        </p:txBody>
      </p:sp>
      <p:sp>
        <p:nvSpPr>
          <p:cNvPr id="3" name="Content Placeholder 2"/>
          <p:cNvSpPr>
            <a:spLocks noGrp="1"/>
          </p:cNvSpPr>
          <p:nvPr>
            <p:ph idx="1"/>
          </p:nvPr>
        </p:nvSpPr>
        <p:spPr/>
        <p:txBody>
          <a:bodyPr/>
          <a:lstStyle/>
          <a:p>
            <a:r>
              <a:rPr lang="en-US" b="1" dirty="0"/>
              <a:t>For example:</a:t>
            </a:r>
          </a:p>
          <a:p>
            <a:pPr marL="457200" lvl="1" indent="0">
              <a:buNone/>
            </a:pPr>
            <a:r>
              <a:rPr lang="en-US" b="1" dirty="0"/>
              <a:t> </a:t>
            </a:r>
            <a:r>
              <a:rPr lang="en-US" b="1" dirty="0" smtClean="0">
                <a:solidFill>
                  <a:srgbClr val="00B0F0"/>
                </a:solidFill>
              </a:rPr>
              <a:t>Employee empObj </a:t>
            </a:r>
            <a:r>
              <a:rPr lang="en-US" b="1" dirty="0">
                <a:solidFill>
                  <a:srgbClr val="00B0F0"/>
                </a:solidFill>
              </a:rPr>
              <a:t>= </a:t>
            </a:r>
            <a:r>
              <a:rPr lang="en-US" b="1" dirty="0" smtClean="0">
                <a:solidFill>
                  <a:srgbClr val="00B0F0"/>
                </a:solidFill>
              </a:rPr>
              <a:t>(Employee)</a:t>
            </a:r>
            <a:r>
              <a:rPr lang="en-US" b="1" dirty="0" err="1" smtClean="0">
                <a:solidFill>
                  <a:srgbClr val="00B0F0"/>
                </a:solidFill>
              </a:rPr>
              <a:t>factory.getBean</a:t>
            </a:r>
            <a:r>
              <a:rPr lang="en-US" b="1" dirty="0" smtClean="0">
                <a:solidFill>
                  <a:srgbClr val="00B0F0"/>
                </a:solidFill>
              </a:rPr>
              <a:t>(“</a:t>
            </a:r>
            <a:r>
              <a:rPr lang="en-US" b="1" dirty="0" err="1" smtClean="0">
                <a:solidFill>
                  <a:srgbClr val="00B0F0"/>
                </a:solidFill>
              </a:rPr>
              <a:t>emp</a:t>
            </a:r>
            <a:r>
              <a:rPr lang="en-US" b="1" dirty="0" smtClean="0">
                <a:solidFill>
                  <a:srgbClr val="00B0F0"/>
                </a:solidFill>
              </a:rPr>
              <a:t>”); </a:t>
            </a:r>
          </a:p>
          <a:p>
            <a:pPr marL="457200" lvl="1" indent="0">
              <a:buNone/>
            </a:pPr>
            <a:r>
              <a:rPr lang="en-US" b="1" dirty="0" smtClean="0">
                <a:solidFill>
                  <a:srgbClr val="00B0F0"/>
                </a:solidFill>
              </a:rPr>
              <a:t> </a:t>
            </a:r>
            <a:r>
              <a:rPr lang="en-US" b="1" dirty="0" err="1" smtClean="0">
                <a:solidFill>
                  <a:srgbClr val="00B0F0"/>
                </a:solidFill>
              </a:rPr>
              <a:t>empObj.print</a:t>
            </a:r>
            <a:r>
              <a:rPr lang="en-US" b="1" dirty="0" smtClean="0">
                <a:solidFill>
                  <a:srgbClr val="00B0F0"/>
                </a:solidFill>
              </a:rPr>
              <a:t>(); </a:t>
            </a:r>
            <a:endParaRPr lang="en-US" b="1" dirty="0">
              <a:solidFill>
                <a:srgbClr val="00B0F0"/>
              </a:solidFill>
            </a:endParaRPr>
          </a:p>
          <a:p>
            <a:pPr lvl="1"/>
            <a:r>
              <a:rPr lang="en-US" dirty="0"/>
              <a:t>When the getBean() method is called, the bean factory container instantiates the bean and set its properties through DI. </a:t>
            </a:r>
          </a:p>
          <a:p>
            <a:pPr lvl="1"/>
            <a:r>
              <a:rPr lang="en-US" dirty="0"/>
              <a:t>Now, the life of the bean begins inside the Spring container </a:t>
            </a:r>
          </a:p>
          <a:p>
            <a:pPr lvl="1"/>
            <a:endParaRPr lang="en-US" dirty="0"/>
          </a:p>
          <a:p>
            <a:endParaRPr lang="en-US" dirty="0"/>
          </a:p>
        </p:txBody>
      </p:sp>
      <p:sp>
        <p:nvSpPr>
          <p:cNvPr id="4" name="Slide Number Placeholder 3"/>
          <p:cNvSpPr>
            <a:spLocks noGrp="1"/>
          </p:cNvSpPr>
          <p:nvPr>
            <p:ph type="sldNum" sz="quarter" idx="4294967295"/>
          </p:nvPr>
        </p:nvSpPr>
        <p:spPr>
          <a:xfrm>
            <a:off x="9347200" y="6492876"/>
            <a:ext cx="2844800" cy="365125"/>
          </a:xfrm>
        </p:spPr>
        <p:txBody>
          <a:bodyPr/>
          <a:lstStyle/>
          <a:p>
            <a:fld id="{4CE32F19-BBF9-49B0-817B-4B6B9B542E56}" type="slidenum">
              <a:rPr lang="en-US" smtClean="0">
                <a:solidFill>
                  <a:prstClr val="white"/>
                </a:solidFill>
              </a:rPr>
              <a:pPr/>
              <a:t>28</a:t>
            </a:fld>
            <a:endParaRPr lang="en-US" dirty="0">
              <a:solidFill>
                <a:prstClr val="white"/>
              </a:solidFill>
            </a:endParaRPr>
          </a:p>
        </p:txBody>
      </p:sp>
    </p:spTree>
    <p:extLst>
      <p:ext uri="{BB962C8B-B14F-4D97-AF65-F5344CB8AC3E}">
        <p14:creationId xmlns:p14="http://schemas.microsoft.com/office/powerpoint/2010/main" val="19472371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Application Context </a:t>
            </a:r>
          </a:p>
        </p:txBody>
      </p:sp>
      <p:sp>
        <p:nvSpPr>
          <p:cNvPr id="3" name="Content Placeholder 2"/>
          <p:cNvSpPr>
            <a:spLocks noGrp="1"/>
          </p:cNvSpPr>
          <p:nvPr>
            <p:ph idx="1"/>
          </p:nvPr>
        </p:nvSpPr>
        <p:spPr/>
        <p:txBody>
          <a:bodyPr/>
          <a:lstStyle/>
          <a:p>
            <a:r>
              <a:rPr lang="en-US" b="1" dirty="0"/>
              <a:t>Application context is an advanced container that provides several enterprise-level functionalities, some of which are: </a:t>
            </a:r>
          </a:p>
          <a:p>
            <a:pPr lvl="1"/>
            <a:r>
              <a:rPr lang="en-US" dirty="0"/>
              <a:t>Providing a means for resolving text messages, including support for internationalization of those messages. </a:t>
            </a:r>
          </a:p>
          <a:p>
            <a:pPr lvl="1"/>
            <a:r>
              <a:rPr lang="en-US" dirty="0"/>
              <a:t>Providing a generic way to load file resources, such as images. </a:t>
            </a:r>
          </a:p>
          <a:p>
            <a:pPr lvl="1"/>
            <a:r>
              <a:rPr lang="en-US" dirty="0"/>
              <a:t>Publishing events to beans, which are registered as listeners. </a:t>
            </a:r>
          </a:p>
          <a:p>
            <a:pPr lvl="1"/>
            <a:endParaRPr lang="en-US" dirty="0"/>
          </a:p>
          <a:p>
            <a:endParaRPr lang="en-US" dirty="0"/>
          </a:p>
        </p:txBody>
      </p:sp>
      <p:sp>
        <p:nvSpPr>
          <p:cNvPr id="4" name="Slide Number Placeholder 3"/>
          <p:cNvSpPr>
            <a:spLocks noGrp="1"/>
          </p:cNvSpPr>
          <p:nvPr>
            <p:ph type="sldNum" sz="quarter" idx="4294967295"/>
          </p:nvPr>
        </p:nvSpPr>
        <p:spPr>
          <a:xfrm>
            <a:off x="9347200" y="6492876"/>
            <a:ext cx="2844800" cy="365125"/>
          </a:xfrm>
        </p:spPr>
        <p:txBody>
          <a:bodyPr/>
          <a:lstStyle/>
          <a:p>
            <a:fld id="{4CE32F19-BBF9-49B0-817B-4B6B9B542E56}" type="slidenum">
              <a:rPr lang="en-US" smtClean="0">
                <a:solidFill>
                  <a:prstClr val="white"/>
                </a:solidFill>
              </a:rPr>
              <a:pPr/>
              <a:t>29</a:t>
            </a:fld>
            <a:endParaRPr lang="en-US" dirty="0">
              <a:solidFill>
                <a:prstClr val="white"/>
              </a:solidFill>
            </a:endParaRPr>
          </a:p>
        </p:txBody>
      </p:sp>
    </p:spTree>
    <p:extLst>
      <p:ext uri="{BB962C8B-B14F-4D97-AF65-F5344CB8AC3E}">
        <p14:creationId xmlns:p14="http://schemas.microsoft.com/office/powerpoint/2010/main" val="6233893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p:nvPr>
        </p:nvSpPr>
        <p:spPr bwMode="auto">
          <a:noFill/>
        </p:spPr>
        <p:txBody>
          <a:bodyPr wrap="square" numCol="1" compatLnSpc="1">
            <a:prstTxWarp prst="textNoShape">
              <a:avLst/>
            </a:prstTxWarp>
            <a:noAutofit/>
          </a:bodyPr>
          <a:lstStyle/>
          <a:p>
            <a:r>
              <a:rPr lang="en-US" dirty="0"/>
              <a:t>Introducing the Spring Framework </a:t>
            </a:r>
          </a:p>
        </p:txBody>
      </p:sp>
      <p:sp>
        <p:nvSpPr>
          <p:cNvPr id="2" name="Content Placeholder 1"/>
          <p:cNvSpPr>
            <a:spLocks noGrp="1"/>
          </p:cNvSpPr>
          <p:nvPr>
            <p:ph idx="1"/>
          </p:nvPr>
        </p:nvSpPr>
        <p:spPr/>
        <p:txBody>
          <a:bodyPr/>
          <a:lstStyle/>
          <a:p>
            <a:r>
              <a:rPr lang="en-US" b="1" dirty="0" smtClean="0"/>
              <a:t>What is Spring?</a:t>
            </a:r>
          </a:p>
          <a:p>
            <a:pPr lvl="1"/>
            <a:r>
              <a:rPr lang="en-US" dirty="0" smtClean="0"/>
              <a:t>It </a:t>
            </a:r>
            <a:r>
              <a:rPr lang="en-US" dirty="0"/>
              <a:t>is a lightweight open source  framework</a:t>
            </a:r>
          </a:p>
          <a:p>
            <a:pPr lvl="1"/>
            <a:r>
              <a:rPr lang="en-US" dirty="0"/>
              <a:t>Created by rod Johnson. </a:t>
            </a:r>
          </a:p>
          <a:p>
            <a:pPr lvl="1"/>
            <a:r>
              <a:rPr lang="en-US" dirty="0"/>
              <a:t>Based on the concept of IOC (Inversion of Control ) and AOP (Aspect Oriented Programming ).</a:t>
            </a:r>
          </a:p>
          <a:p>
            <a:pPr lvl="1"/>
            <a:r>
              <a:rPr lang="en-US" dirty="0"/>
              <a:t> Aims to minimize the dependence of </a:t>
            </a:r>
            <a:r>
              <a:rPr lang="en-US" dirty="0" smtClean="0"/>
              <a:t>application code </a:t>
            </a:r>
            <a:r>
              <a:rPr lang="en-US" dirty="0"/>
              <a:t>on its framework. </a:t>
            </a:r>
          </a:p>
          <a:p>
            <a:pPr lvl="1"/>
            <a:r>
              <a:rPr lang="en-US" dirty="0"/>
              <a:t> Use of simple JavaBeans (POJOs) to implement the  business </a:t>
            </a:r>
            <a:r>
              <a:rPr lang="en-US" dirty="0" smtClean="0"/>
              <a:t>logic.</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5471585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Application Context (Contd</a:t>
            </a:r>
            <a:r>
              <a:rPr lang="en-US" dirty="0" smtClean="0"/>
              <a:t>..) </a:t>
            </a:r>
            <a:endParaRPr lang="en-US" dirty="0"/>
          </a:p>
        </p:txBody>
      </p:sp>
      <p:sp>
        <p:nvSpPr>
          <p:cNvPr id="3" name="Content Placeholder 2"/>
          <p:cNvSpPr>
            <a:spLocks noGrp="1"/>
          </p:cNvSpPr>
          <p:nvPr>
            <p:ph idx="1"/>
          </p:nvPr>
        </p:nvSpPr>
        <p:spPr/>
        <p:txBody>
          <a:bodyPr/>
          <a:lstStyle/>
          <a:p>
            <a:r>
              <a:rPr lang="en-US" b="1" dirty="0" smtClean="0"/>
              <a:t>It </a:t>
            </a:r>
            <a:r>
              <a:rPr lang="en-US" b="1" dirty="0"/>
              <a:t>inherits all the capabilities of the BeanFactory interface, such as: </a:t>
            </a:r>
          </a:p>
          <a:p>
            <a:pPr lvl="1"/>
            <a:r>
              <a:rPr lang="en-US" dirty="0"/>
              <a:t>Creating the beans. </a:t>
            </a:r>
          </a:p>
          <a:p>
            <a:pPr lvl="1"/>
            <a:r>
              <a:rPr lang="en-US" dirty="0"/>
              <a:t>Associating them with each other. </a:t>
            </a:r>
          </a:p>
          <a:p>
            <a:pPr lvl="1"/>
            <a:r>
              <a:rPr lang="en-US" dirty="0"/>
              <a:t>Dispersing them to the users as per requests. </a:t>
            </a:r>
            <a:endParaRPr lang="en-US" dirty="0" smtClean="0"/>
          </a:p>
          <a:p>
            <a:pPr marL="282575" lvl="1" indent="0">
              <a:buNone/>
            </a:pPr>
            <a:endParaRPr lang="en-US" dirty="0"/>
          </a:p>
          <a:p>
            <a:r>
              <a:rPr lang="en-US" dirty="0"/>
              <a:t>Bean factory is used in cases where certain resources (such as memory space) are scarce. </a:t>
            </a:r>
          </a:p>
          <a:p>
            <a:endParaRPr lang="en-US" dirty="0"/>
          </a:p>
        </p:txBody>
      </p:sp>
      <p:sp>
        <p:nvSpPr>
          <p:cNvPr id="4" name="Slide Number Placeholder 3"/>
          <p:cNvSpPr>
            <a:spLocks noGrp="1"/>
          </p:cNvSpPr>
          <p:nvPr>
            <p:ph type="sldNum" sz="quarter" idx="4294967295"/>
          </p:nvPr>
        </p:nvSpPr>
        <p:spPr>
          <a:xfrm>
            <a:off x="9347200" y="6492876"/>
            <a:ext cx="2844800" cy="365125"/>
          </a:xfrm>
        </p:spPr>
        <p:txBody>
          <a:bodyPr/>
          <a:lstStyle/>
          <a:p>
            <a:fld id="{4CE32F19-BBF9-49B0-817B-4B6B9B542E56}" type="slidenum">
              <a:rPr lang="en-US" smtClean="0">
                <a:solidFill>
                  <a:prstClr val="white"/>
                </a:solidFill>
              </a:rPr>
              <a:pPr/>
              <a:t>30</a:t>
            </a:fld>
            <a:endParaRPr lang="en-US" dirty="0">
              <a:solidFill>
                <a:prstClr val="white"/>
              </a:solidFill>
            </a:endParaRPr>
          </a:p>
        </p:txBody>
      </p:sp>
    </p:spTree>
    <p:extLst>
      <p:ext uri="{BB962C8B-B14F-4D97-AF65-F5344CB8AC3E}">
        <p14:creationId xmlns:p14="http://schemas.microsoft.com/office/powerpoint/2010/main" val="24712156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Application Context (Contd..) </a:t>
            </a:r>
          </a:p>
        </p:txBody>
      </p:sp>
      <p:sp>
        <p:nvSpPr>
          <p:cNvPr id="3" name="Content Placeholder 2"/>
          <p:cNvSpPr>
            <a:spLocks noGrp="1"/>
          </p:cNvSpPr>
          <p:nvPr>
            <p:ph idx="1"/>
          </p:nvPr>
        </p:nvSpPr>
        <p:spPr/>
        <p:txBody>
          <a:bodyPr/>
          <a:lstStyle/>
          <a:p>
            <a:r>
              <a:rPr lang="en-US" b="1" dirty="0"/>
              <a:t>The Spring framework provides the following commonly used implementations of the application context container: </a:t>
            </a:r>
          </a:p>
          <a:p>
            <a:pPr lvl="1"/>
            <a:r>
              <a:rPr lang="en-US" dirty="0"/>
              <a:t>ClassPathXmlApplicationContext </a:t>
            </a:r>
          </a:p>
          <a:p>
            <a:pPr lvl="1"/>
            <a:r>
              <a:rPr lang="en-US" dirty="0"/>
              <a:t>FileSystemXmlApplicationContext </a:t>
            </a:r>
          </a:p>
          <a:p>
            <a:pPr lvl="1"/>
            <a:r>
              <a:rPr lang="en-US" dirty="0"/>
              <a:t>XmlWebApplicationContext </a:t>
            </a:r>
          </a:p>
          <a:p>
            <a:endParaRPr lang="en-US" dirty="0"/>
          </a:p>
          <a:p>
            <a:pPr marL="230188" lvl="1" indent="-230188">
              <a:buSzPct val="70000"/>
              <a:buFont typeface="Wingdings" panose="05000000000000000000" pitchFamily="2" charset="2"/>
              <a:buChar char="l"/>
            </a:pPr>
            <a:r>
              <a:rPr lang="en-US" b="1" dirty="0"/>
              <a:t>XmlWebApplicationContext </a:t>
            </a:r>
          </a:p>
          <a:p>
            <a:pPr lvl="1"/>
            <a:r>
              <a:rPr lang="en-US" dirty="0" smtClean="0"/>
              <a:t>Is </a:t>
            </a:r>
            <a:r>
              <a:rPr lang="en-US" dirty="0"/>
              <a:t>used to load the bean configuration file located at the specified class path. available in the specified file system. from the location specified by the contextConfigLocation context parameter in the web.xml file. </a:t>
            </a:r>
          </a:p>
          <a:p>
            <a:pPr marL="0" indent="0">
              <a:buNone/>
            </a:pPr>
            <a:endParaRPr lang="en-US" dirty="0"/>
          </a:p>
        </p:txBody>
      </p:sp>
      <p:sp>
        <p:nvSpPr>
          <p:cNvPr id="4" name="Slide Number Placeholder 3"/>
          <p:cNvSpPr>
            <a:spLocks noGrp="1"/>
          </p:cNvSpPr>
          <p:nvPr>
            <p:ph type="sldNum" sz="quarter" idx="4294967295"/>
          </p:nvPr>
        </p:nvSpPr>
        <p:spPr>
          <a:xfrm>
            <a:off x="9347200" y="6492876"/>
            <a:ext cx="2844800" cy="365125"/>
          </a:xfrm>
        </p:spPr>
        <p:txBody>
          <a:bodyPr/>
          <a:lstStyle/>
          <a:p>
            <a:fld id="{4CE32F19-BBF9-49B0-817B-4B6B9B542E56}" type="slidenum">
              <a:rPr lang="en-US" smtClean="0">
                <a:solidFill>
                  <a:prstClr val="white"/>
                </a:solidFill>
              </a:rPr>
              <a:pPr/>
              <a:t>31</a:t>
            </a:fld>
            <a:endParaRPr lang="en-US" dirty="0">
              <a:solidFill>
                <a:prstClr val="white"/>
              </a:solidFill>
            </a:endParaRPr>
          </a:p>
        </p:txBody>
      </p:sp>
    </p:spTree>
    <p:extLst>
      <p:ext uri="{BB962C8B-B14F-4D97-AF65-F5344CB8AC3E}">
        <p14:creationId xmlns:p14="http://schemas.microsoft.com/office/powerpoint/2010/main" val="28667874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Application Context (Contd..) </a:t>
            </a:r>
          </a:p>
        </p:txBody>
      </p:sp>
      <p:sp>
        <p:nvSpPr>
          <p:cNvPr id="3" name="Content Placeholder 2"/>
          <p:cNvSpPr>
            <a:spLocks noGrp="1"/>
          </p:cNvSpPr>
          <p:nvPr>
            <p:ph idx="1"/>
          </p:nvPr>
        </p:nvSpPr>
        <p:spPr/>
        <p:txBody>
          <a:bodyPr/>
          <a:lstStyle/>
          <a:p>
            <a:r>
              <a:rPr lang="en-US" b="1" dirty="0"/>
              <a:t>Loading the application context: </a:t>
            </a:r>
          </a:p>
          <a:p>
            <a:r>
              <a:rPr lang="en-US" dirty="0"/>
              <a:t>To use the application context container for managing your application objects, you have to load a particular ApplicationContext implementation. </a:t>
            </a:r>
          </a:p>
          <a:p>
            <a:r>
              <a:rPr lang="en-US" b="1" dirty="0"/>
              <a:t>Implementing   </a:t>
            </a:r>
            <a:r>
              <a:rPr lang="en-US" b="1" dirty="0" smtClean="0"/>
              <a:t>ClassPathXmlApplicationContext</a:t>
            </a:r>
            <a:endParaRPr lang="en-US" b="1" dirty="0"/>
          </a:p>
          <a:p>
            <a:pPr marL="0" indent="0">
              <a:buNone/>
            </a:pPr>
            <a:r>
              <a:rPr lang="en-US" b="1" dirty="0" smtClean="0"/>
              <a:t>   </a:t>
            </a:r>
            <a:r>
              <a:rPr lang="en-US" b="1" dirty="0" smtClean="0">
                <a:solidFill>
                  <a:srgbClr val="00B0F0"/>
                </a:solidFill>
              </a:rPr>
              <a:t>ApplicationContext </a:t>
            </a:r>
            <a:r>
              <a:rPr lang="en-US" b="1" dirty="0">
                <a:solidFill>
                  <a:srgbClr val="00B0F0"/>
                </a:solidFill>
              </a:rPr>
              <a:t>appContext = new ClassPathXmlApplicationContext</a:t>
            </a:r>
            <a:r>
              <a:rPr lang="en-US" b="1" dirty="0" smtClean="0">
                <a:solidFill>
                  <a:srgbClr val="00B0F0"/>
                </a:solidFill>
              </a:rPr>
              <a:t>(“com/Spring-Config.xml</a:t>
            </a:r>
            <a:r>
              <a:rPr lang="en-US" b="1" dirty="0">
                <a:solidFill>
                  <a:srgbClr val="00B0F0"/>
                </a:solidFill>
              </a:rPr>
              <a:t>”); </a:t>
            </a:r>
          </a:p>
          <a:p>
            <a:r>
              <a:rPr lang="en-US" dirty="0" smtClean="0"/>
              <a:t>Loads </a:t>
            </a:r>
            <a:r>
              <a:rPr lang="en-US" dirty="0"/>
              <a:t>the bean configuration file from the specified class path, </a:t>
            </a:r>
            <a:r>
              <a:rPr lang="en-US" dirty="0" smtClean="0"/>
              <a:t>com/Spring-Config.xml</a:t>
            </a:r>
            <a:r>
              <a:rPr lang="en-US" dirty="0"/>
              <a:t>. </a:t>
            </a:r>
            <a:endParaRPr lang="en-US" dirty="0" smtClean="0"/>
          </a:p>
          <a:p>
            <a:r>
              <a:rPr lang="en-US" b="1" dirty="0"/>
              <a:t>Implementing   </a:t>
            </a:r>
            <a:r>
              <a:rPr lang="en-US" b="1" dirty="0" err="1"/>
              <a:t>FileSystemXmlApplicationContext</a:t>
            </a:r>
            <a:endParaRPr lang="en-US" b="1" dirty="0"/>
          </a:p>
          <a:p>
            <a:pPr marL="0" indent="0">
              <a:buNone/>
            </a:pPr>
            <a:r>
              <a:rPr lang="en-US" b="1" dirty="0"/>
              <a:t>    </a:t>
            </a:r>
            <a:r>
              <a:rPr lang="en-US" b="1" dirty="0">
                <a:solidFill>
                  <a:srgbClr val="00B0F0"/>
                </a:solidFill>
              </a:rPr>
              <a:t>ApplicationContext </a:t>
            </a:r>
            <a:r>
              <a:rPr lang="en-US" b="1" dirty="0" err="1">
                <a:solidFill>
                  <a:srgbClr val="00B0F0"/>
                </a:solidFill>
              </a:rPr>
              <a:t>appContext</a:t>
            </a:r>
            <a:r>
              <a:rPr lang="en-US" b="1" dirty="0">
                <a:solidFill>
                  <a:srgbClr val="00B0F0"/>
                </a:solidFill>
              </a:rPr>
              <a:t> = new </a:t>
            </a:r>
            <a:r>
              <a:rPr lang="en-US" b="1" dirty="0" err="1">
                <a:solidFill>
                  <a:srgbClr val="00B0F0"/>
                </a:solidFill>
              </a:rPr>
              <a:t>FileSystemXmlApplicationContext</a:t>
            </a:r>
            <a:r>
              <a:rPr lang="en-US" b="1" dirty="0">
                <a:solidFill>
                  <a:srgbClr val="00B0F0"/>
                </a:solidFill>
              </a:rPr>
              <a:t>(“c:/</a:t>
            </a:r>
            <a:r>
              <a:rPr lang="en-US" b="1" dirty="0" err="1">
                <a:solidFill>
                  <a:srgbClr val="00B0F0"/>
                </a:solidFill>
              </a:rPr>
              <a:t>Emp</a:t>
            </a:r>
            <a:r>
              <a:rPr lang="en-US" b="1" dirty="0">
                <a:solidFill>
                  <a:srgbClr val="00B0F0"/>
                </a:solidFill>
              </a:rPr>
              <a:t>/Spring-Config.xml”); </a:t>
            </a:r>
          </a:p>
          <a:p>
            <a:r>
              <a:rPr lang="en-US" dirty="0"/>
              <a:t>If you want to implement XmlWebApplicationContext in your application, you can use the following code snippet:</a:t>
            </a:r>
          </a:p>
          <a:p>
            <a:pPr marL="0" indent="0">
              <a:buNone/>
            </a:pPr>
            <a:r>
              <a:rPr lang="en-US" b="1" dirty="0"/>
              <a:t>    </a:t>
            </a:r>
            <a:r>
              <a:rPr lang="en-US" b="1" dirty="0">
                <a:solidFill>
                  <a:srgbClr val="00B0F0"/>
                </a:solidFill>
              </a:rPr>
              <a:t>XmlWebApplicationContext </a:t>
            </a:r>
            <a:r>
              <a:rPr lang="en-US" b="1" dirty="0" err="1">
                <a:solidFill>
                  <a:srgbClr val="00B0F0"/>
                </a:solidFill>
              </a:rPr>
              <a:t>appContext</a:t>
            </a:r>
            <a:r>
              <a:rPr lang="en-US" b="1" dirty="0">
                <a:solidFill>
                  <a:srgbClr val="00B0F0"/>
                </a:solidFill>
              </a:rPr>
              <a:t> = new   XmlWebApplicationContext(); </a:t>
            </a:r>
          </a:p>
          <a:p>
            <a:r>
              <a:rPr lang="en-US" dirty="0"/>
              <a:t>Loads the applicationContext.xml file stored in the WEB-INF folder of the Web application</a:t>
            </a:r>
          </a:p>
          <a:p>
            <a:endParaRPr lang="en-US" dirty="0"/>
          </a:p>
          <a:p>
            <a:endParaRPr lang="en-US" dirty="0"/>
          </a:p>
        </p:txBody>
      </p:sp>
    </p:spTree>
    <p:extLst>
      <p:ext uri="{BB962C8B-B14F-4D97-AF65-F5344CB8AC3E}">
        <p14:creationId xmlns:p14="http://schemas.microsoft.com/office/powerpoint/2010/main" val="1403648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Application Context (Contd</a:t>
            </a:r>
            <a:r>
              <a:rPr lang="en-US" dirty="0" smtClean="0"/>
              <a:t>..) </a:t>
            </a:r>
            <a:endParaRPr lang="en-US" dirty="0"/>
          </a:p>
        </p:txBody>
      </p:sp>
      <p:sp>
        <p:nvSpPr>
          <p:cNvPr id="3" name="Content Placeholder 2"/>
          <p:cNvSpPr>
            <a:spLocks noGrp="1"/>
          </p:cNvSpPr>
          <p:nvPr>
            <p:ph idx="1"/>
          </p:nvPr>
        </p:nvSpPr>
        <p:spPr/>
        <p:txBody>
          <a:bodyPr/>
          <a:lstStyle/>
          <a:p>
            <a:r>
              <a:rPr lang="en-US" b="1" dirty="0" smtClean="0"/>
              <a:t>Difference </a:t>
            </a:r>
            <a:r>
              <a:rPr lang="en-US" b="1" dirty="0"/>
              <a:t>between the application context container and the bean factory container: </a:t>
            </a:r>
          </a:p>
          <a:p>
            <a:pPr lvl="1"/>
            <a:r>
              <a:rPr lang="en-US" dirty="0"/>
              <a:t>The bean factory container loads all the beans lazily, which means that the beans are created only when you call the getBean() method. </a:t>
            </a:r>
          </a:p>
          <a:p>
            <a:pPr lvl="1"/>
            <a:r>
              <a:rPr lang="en-US" dirty="0"/>
              <a:t>The application context container does not wait for the getBean() method to be called; it preloads all the beans as soon as the application context starts up. </a:t>
            </a:r>
          </a:p>
          <a:p>
            <a:pPr lvl="1"/>
            <a:r>
              <a:rPr lang="en-US" dirty="0"/>
              <a:t>ApplicationContext  provides supports for AOP I18N etc..</a:t>
            </a:r>
          </a:p>
          <a:p>
            <a:pPr lvl="1"/>
            <a:r>
              <a:rPr lang="en-US" dirty="0" smtClean="0"/>
              <a:t>Preloading </a:t>
            </a:r>
            <a:r>
              <a:rPr lang="en-US" dirty="0"/>
              <a:t>of the beans ensures their availability, as and when they are required by the application. </a:t>
            </a:r>
          </a:p>
          <a:p>
            <a:endParaRPr lang="en-US" dirty="0"/>
          </a:p>
          <a:p>
            <a:endParaRPr lang="en-US" dirty="0"/>
          </a:p>
        </p:txBody>
      </p:sp>
      <p:sp>
        <p:nvSpPr>
          <p:cNvPr id="4" name="Slide Number Placeholder 3"/>
          <p:cNvSpPr>
            <a:spLocks noGrp="1"/>
          </p:cNvSpPr>
          <p:nvPr>
            <p:ph type="sldNum" sz="quarter" idx="4294967295"/>
          </p:nvPr>
        </p:nvSpPr>
        <p:spPr>
          <a:xfrm>
            <a:off x="9347200" y="6492876"/>
            <a:ext cx="2844800" cy="365125"/>
          </a:xfrm>
        </p:spPr>
        <p:txBody>
          <a:bodyPr/>
          <a:lstStyle/>
          <a:p>
            <a:fld id="{4CE32F19-BBF9-49B0-817B-4B6B9B542E56}" type="slidenum">
              <a:rPr lang="en-US" smtClean="0">
                <a:solidFill>
                  <a:prstClr val="white"/>
                </a:solidFill>
              </a:rPr>
              <a:pPr/>
              <a:t>33</a:t>
            </a:fld>
            <a:endParaRPr lang="en-US" dirty="0">
              <a:solidFill>
                <a:prstClr val="white"/>
              </a:solidFill>
            </a:endParaRPr>
          </a:p>
        </p:txBody>
      </p:sp>
    </p:spTree>
    <p:extLst>
      <p:ext uri="{BB962C8B-B14F-4D97-AF65-F5344CB8AC3E}">
        <p14:creationId xmlns:p14="http://schemas.microsoft.com/office/powerpoint/2010/main" val="5341746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Bean Scope</a:t>
            </a:r>
          </a:p>
        </p:txBody>
      </p:sp>
      <p:sp>
        <p:nvSpPr>
          <p:cNvPr id="3" name="Content Placeholder 2"/>
          <p:cNvSpPr>
            <a:spLocks noGrp="1"/>
          </p:cNvSpPr>
          <p:nvPr>
            <p:ph idx="1"/>
          </p:nvPr>
        </p:nvSpPr>
        <p:spPr/>
        <p:txBody>
          <a:bodyPr/>
          <a:lstStyle/>
          <a:p>
            <a:r>
              <a:rPr lang="en-US" dirty="0"/>
              <a:t>Bean factory also helps you to control the number of instances of a particular bean to be created - whether one instance for the entire application, or one instance per request. </a:t>
            </a:r>
          </a:p>
          <a:p>
            <a:r>
              <a:rPr lang="en-US" dirty="0"/>
              <a:t>This is done by defining the scope for the beans. </a:t>
            </a:r>
            <a:r>
              <a:rPr lang="en-US" dirty="0" smtClean="0"/>
              <a:t/>
            </a:r>
            <a:br>
              <a:rPr lang="en-US" dirty="0" smtClean="0"/>
            </a:br>
            <a:endParaRPr lang="en-US" dirty="0" smtClean="0"/>
          </a:p>
          <a:p>
            <a:r>
              <a:rPr lang="en-US" b="1" dirty="0" smtClean="0"/>
              <a:t>Bean </a:t>
            </a:r>
            <a:r>
              <a:rPr lang="en-US" b="1" dirty="0"/>
              <a:t>factory supports the following types of bean scopes: </a:t>
            </a:r>
          </a:p>
          <a:p>
            <a:pPr lvl="1"/>
            <a:r>
              <a:rPr lang="en-US" b="1" dirty="0"/>
              <a:t>Singleton</a:t>
            </a:r>
            <a:r>
              <a:rPr lang="en-US" dirty="0"/>
              <a:t>  Only one instance of bean per spring container(Default).</a:t>
            </a:r>
          </a:p>
          <a:p>
            <a:pPr lvl="1"/>
            <a:r>
              <a:rPr lang="en-US" b="1" dirty="0"/>
              <a:t>Prototype</a:t>
            </a:r>
            <a:r>
              <a:rPr lang="en-US" dirty="0"/>
              <a:t>  A new instance every time bean is requested.</a:t>
            </a:r>
          </a:p>
          <a:p>
            <a:pPr lvl="1"/>
            <a:endParaRPr lang="en-US" dirty="0"/>
          </a:p>
        </p:txBody>
      </p:sp>
      <p:sp>
        <p:nvSpPr>
          <p:cNvPr id="4" name="Slide Number Placeholder 3"/>
          <p:cNvSpPr>
            <a:spLocks noGrp="1"/>
          </p:cNvSpPr>
          <p:nvPr>
            <p:ph type="sldNum" sz="quarter" idx="4294967295"/>
          </p:nvPr>
        </p:nvSpPr>
        <p:spPr>
          <a:xfrm>
            <a:off x="9347200" y="6492876"/>
            <a:ext cx="2844800" cy="365125"/>
          </a:xfrm>
        </p:spPr>
        <p:txBody>
          <a:bodyPr/>
          <a:lstStyle/>
          <a:p>
            <a:fld id="{4CE32F19-BBF9-49B0-817B-4B6B9B542E56}" type="slidenum">
              <a:rPr lang="en-US" smtClean="0">
                <a:solidFill>
                  <a:prstClr val="white"/>
                </a:solidFill>
              </a:rPr>
              <a:pPr/>
              <a:t>34</a:t>
            </a:fld>
            <a:endParaRPr lang="en-US" dirty="0">
              <a:solidFill>
                <a:prstClr val="white"/>
              </a:solidFill>
            </a:endParaRPr>
          </a:p>
        </p:txBody>
      </p:sp>
    </p:spTree>
    <p:extLst>
      <p:ext uri="{BB962C8B-B14F-4D97-AF65-F5344CB8AC3E}">
        <p14:creationId xmlns:p14="http://schemas.microsoft.com/office/powerpoint/2010/main" val="20636204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Bean Life Cycle</a:t>
            </a:r>
          </a:p>
        </p:txBody>
      </p:sp>
      <p:sp>
        <p:nvSpPr>
          <p:cNvPr id="3" name="Content Placeholder 2"/>
          <p:cNvSpPr>
            <a:spLocks noGrp="1"/>
          </p:cNvSpPr>
          <p:nvPr>
            <p:ph idx="1"/>
          </p:nvPr>
        </p:nvSpPr>
        <p:spPr/>
        <p:txBody>
          <a:bodyPr/>
          <a:lstStyle/>
          <a:p>
            <a:r>
              <a:rPr lang="en-US" dirty="0"/>
              <a:t>Spring bean factory is responsible for managing the life cycle of beans created through spring container. The life cycle of beans consist of </a:t>
            </a:r>
            <a:r>
              <a:rPr lang="en-US" b="1" dirty="0"/>
              <a:t>call back methods</a:t>
            </a:r>
            <a:r>
              <a:rPr lang="en-US" dirty="0"/>
              <a:t> which can be categorized broadly in two groups:</a:t>
            </a:r>
          </a:p>
          <a:p>
            <a:pPr lvl="1"/>
            <a:r>
              <a:rPr lang="en-US" dirty="0"/>
              <a:t>Post initialization call back methods</a:t>
            </a:r>
          </a:p>
          <a:p>
            <a:pPr lvl="1"/>
            <a:r>
              <a:rPr lang="en-US" dirty="0"/>
              <a:t>Pre destruction call back methods</a:t>
            </a:r>
          </a:p>
          <a:p>
            <a:r>
              <a:rPr lang="en-US" b="1" dirty="0"/>
              <a:t>Life cycle of a bean inside bean factory: </a:t>
            </a:r>
          </a:p>
          <a:p>
            <a:pPr lvl="1"/>
            <a:r>
              <a:rPr lang="en-US" dirty="0"/>
              <a:t>When you load a bean in the bean factory container, it goes through various steps -- right from its instantiation till its destruction. </a:t>
            </a:r>
          </a:p>
          <a:p>
            <a:pPr lvl="1"/>
            <a:r>
              <a:rPr lang="en-US" dirty="0"/>
              <a:t>The following figure displays the life cycle of the bean inside the bean factory container. </a:t>
            </a:r>
          </a:p>
          <a:p>
            <a:endParaRPr lang="en-US" dirty="0" smtClean="0"/>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1" y="3733800"/>
            <a:ext cx="111633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9819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Bean Life Cycle</a:t>
            </a:r>
          </a:p>
        </p:txBody>
      </p:sp>
      <p:sp>
        <p:nvSpPr>
          <p:cNvPr id="3" name="Content Placeholder 2"/>
          <p:cNvSpPr>
            <a:spLocks noGrp="1"/>
          </p:cNvSpPr>
          <p:nvPr>
            <p:ph idx="1"/>
          </p:nvPr>
        </p:nvSpPr>
        <p:spPr/>
        <p:txBody>
          <a:bodyPr/>
          <a:lstStyle/>
          <a:p>
            <a:r>
              <a:rPr lang="en-US" b="1" dirty="0"/>
              <a:t>Spring  provides following  ways for controlling life cycle events of bean:</a:t>
            </a:r>
          </a:p>
          <a:p>
            <a:pPr lvl="1"/>
            <a:r>
              <a:rPr lang="en-US" dirty="0"/>
              <a:t>InitializingBean and DisposableBean callback interfaces</a:t>
            </a:r>
          </a:p>
          <a:p>
            <a:pPr lvl="1"/>
            <a:r>
              <a:rPr lang="en-US" dirty="0"/>
              <a:t>Other Aware interfaces for specific behavior</a:t>
            </a:r>
          </a:p>
          <a:p>
            <a:pPr lvl="1"/>
            <a:r>
              <a:rPr lang="en-US" dirty="0"/>
              <a:t>custom init() and destroy() methods in bean configuration file</a:t>
            </a:r>
          </a:p>
          <a:p>
            <a:pPr lvl="1"/>
            <a:r>
              <a:rPr lang="en-US" dirty="0"/>
              <a:t>@PostConstruct and @PreDestroy annotations</a:t>
            </a:r>
          </a:p>
          <a:p>
            <a:endParaRPr lang="en-US" dirty="0"/>
          </a:p>
          <a:p>
            <a:endParaRPr lang="en-US" dirty="0"/>
          </a:p>
          <a:p>
            <a:endParaRPr lang="en-US" dirty="0"/>
          </a:p>
        </p:txBody>
      </p:sp>
    </p:spTree>
    <p:extLst>
      <p:ext uri="{BB962C8B-B14F-4D97-AF65-F5344CB8AC3E}">
        <p14:creationId xmlns:p14="http://schemas.microsoft.com/office/powerpoint/2010/main" val="33187630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 Dependency Injection)</a:t>
            </a:r>
          </a:p>
        </p:txBody>
      </p:sp>
      <p:sp>
        <p:nvSpPr>
          <p:cNvPr id="3" name="Content Placeholder 2"/>
          <p:cNvSpPr>
            <a:spLocks noGrp="1"/>
          </p:cNvSpPr>
          <p:nvPr>
            <p:ph idx="1"/>
          </p:nvPr>
        </p:nvSpPr>
        <p:spPr/>
        <p:txBody>
          <a:bodyPr/>
          <a:lstStyle/>
          <a:p>
            <a:r>
              <a:rPr lang="en-US" dirty="0"/>
              <a:t>Dependency Injection is the act of injecting dependencies into an Object.</a:t>
            </a:r>
          </a:p>
          <a:p>
            <a:r>
              <a:rPr lang="en-US" dirty="0" smtClean="0"/>
              <a:t>Dependency </a:t>
            </a:r>
            <a:r>
              <a:rPr lang="en-US" dirty="0"/>
              <a:t>injection is where the control of the application is inverted to the framework. This control is configured in the framework with an XML file.</a:t>
            </a:r>
          </a:p>
          <a:p>
            <a:r>
              <a:rPr lang="en-US" dirty="0"/>
              <a:t>Spring object linking is defined in XML files, allowing easy changes for different application configurations thus working as a plug in architecture.</a:t>
            </a:r>
          </a:p>
          <a:p>
            <a:r>
              <a:rPr lang="en-US" dirty="0"/>
              <a:t>Container injects needed dependencies into the object </a:t>
            </a:r>
            <a:r>
              <a:rPr lang="en-US" dirty="0" smtClean="0"/>
              <a:t>using  setters </a:t>
            </a:r>
            <a:r>
              <a:rPr lang="en-US" dirty="0"/>
              <a:t>or  </a:t>
            </a:r>
            <a:r>
              <a:rPr lang="en-US" dirty="0" smtClean="0"/>
              <a:t>constructor</a:t>
            </a:r>
            <a:endParaRPr lang="en-US" dirty="0"/>
          </a:p>
          <a:p>
            <a:endParaRPr lang="en-US" dirty="0"/>
          </a:p>
          <a:p>
            <a:endParaRPr lang="en-US" dirty="0"/>
          </a:p>
        </p:txBody>
      </p:sp>
      <p:sp>
        <p:nvSpPr>
          <p:cNvPr id="4" name="Slide Number Placeholder 3"/>
          <p:cNvSpPr>
            <a:spLocks noGrp="1"/>
          </p:cNvSpPr>
          <p:nvPr>
            <p:ph type="sldNum" sz="quarter" idx="4294967295"/>
          </p:nvPr>
        </p:nvSpPr>
        <p:spPr>
          <a:xfrm>
            <a:off x="9347200" y="6492876"/>
            <a:ext cx="2844800" cy="365125"/>
          </a:xfrm>
        </p:spPr>
        <p:txBody>
          <a:bodyPr/>
          <a:lstStyle/>
          <a:p>
            <a:fld id="{4CE32F19-BBF9-49B0-817B-4B6B9B542E56}" type="slidenum">
              <a:rPr lang="en-US" smtClean="0">
                <a:solidFill>
                  <a:prstClr val="white"/>
                </a:solidFill>
              </a:rPr>
              <a:pPr/>
              <a:t>37</a:t>
            </a:fld>
            <a:endParaRPr lang="en-US" dirty="0">
              <a:solidFill>
                <a:prstClr val="white"/>
              </a:solidFill>
            </a:endParaRPr>
          </a:p>
        </p:txBody>
      </p:sp>
    </p:spTree>
    <p:extLst>
      <p:ext uri="{BB962C8B-B14F-4D97-AF65-F5344CB8AC3E}">
        <p14:creationId xmlns:p14="http://schemas.microsoft.com/office/powerpoint/2010/main" val="49449693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27AAE2"/>
                </a:solidFill>
              </a:rPr>
              <a:t>Without DI</a:t>
            </a:r>
          </a:p>
        </p:txBody>
      </p:sp>
      <p:sp>
        <p:nvSpPr>
          <p:cNvPr id="3" name="Line 7"/>
          <p:cNvSpPr>
            <a:spLocks noChangeShapeType="1"/>
          </p:cNvSpPr>
          <p:nvPr/>
        </p:nvSpPr>
        <p:spPr bwMode="auto">
          <a:xfrm flipV="1">
            <a:off x="4368800" y="2057400"/>
            <a:ext cx="3251200" cy="609600"/>
          </a:xfrm>
          <a:prstGeom prst="line">
            <a:avLst/>
          </a:prstGeom>
          <a:noFill/>
          <a:ln w="76200">
            <a:solidFill>
              <a:sysClr val="windowText" lastClr="000000"/>
            </a:solidFill>
            <a:round/>
            <a:headEnd/>
            <a:tailEnd type="triangle" w="med" len="med"/>
          </a:ln>
        </p:spPr>
        <p:txBody>
          <a:bodyPr/>
          <a:lstStyle/>
          <a:p>
            <a:pPr>
              <a:defRPr/>
            </a:pPr>
            <a:endParaRPr lang="en-US" kern="0" dirty="0">
              <a:solidFill>
                <a:prstClr val="black"/>
              </a:solidFill>
            </a:endParaRPr>
          </a:p>
        </p:txBody>
      </p:sp>
      <p:sp>
        <p:nvSpPr>
          <p:cNvPr id="4" name="Line 8"/>
          <p:cNvSpPr>
            <a:spLocks noChangeShapeType="1"/>
          </p:cNvSpPr>
          <p:nvPr/>
        </p:nvSpPr>
        <p:spPr bwMode="auto">
          <a:xfrm>
            <a:off x="4267200" y="3352800"/>
            <a:ext cx="3352800" cy="762000"/>
          </a:xfrm>
          <a:prstGeom prst="line">
            <a:avLst/>
          </a:prstGeom>
          <a:noFill/>
          <a:ln w="76200">
            <a:solidFill>
              <a:sysClr val="windowText" lastClr="000000"/>
            </a:solidFill>
            <a:round/>
            <a:headEnd/>
            <a:tailEnd type="triangle" w="med" len="med"/>
          </a:ln>
        </p:spPr>
        <p:txBody>
          <a:bodyPr/>
          <a:lstStyle/>
          <a:p>
            <a:pPr>
              <a:defRPr/>
            </a:pPr>
            <a:endParaRPr lang="en-US" kern="0" dirty="0">
              <a:solidFill>
                <a:prstClr val="black"/>
              </a:solidFill>
            </a:endParaRPr>
          </a:p>
        </p:txBody>
      </p:sp>
      <p:sp>
        <p:nvSpPr>
          <p:cNvPr id="5" name="Oval 9"/>
          <p:cNvSpPr>
            <a:spLocks noChangeArrowheads="1"/>
          </p:cNvSpPr>
          <p:nvPr/>
        </p:nvSpPr>
        <p:spPr bwMode="auto">
          <a:xfrm>
            <a:off x="2438400" y="2209800"/>
            <a:ext cx="2032000" cy="1524000"/>
          </a:xfrm>
          <a:prstGeom prst="ellipse">
            <a:avLst/>
          </a:prstGeom>
          <a:solidFill>
            <a:srgbClr val="CC99FF"/>
          </a:solidFill>
          <a:ln w="76200">
            <a:solidFill>
              <a:sysClr val="windowText" lastClr="000000"/>
            </a:solidFill>
            <a:round/>
            <a:headEnd/>
            <a:tailEnd/>
          </a:ln>
        </p:spPr>
        <p:txBody>
          <a:bodyPr wrap="none" anchor="ctr"/>
          <a:lstStyle/>
          <a:p>
            <a:pPr>
              <a:defRPr/>
            </a:pPr>
            <a:r>
              <a:rPr lang="en-US" kern="0" dirty="0">
                <a:solidFill>
                  <a:prstClr val="black"/>
                </a:solidFill>
              </a:rPr>
              <a:t>Object A</a:t>
            </a:r>
          </a:p>
        </p:txBody>
      </p:sp>
      <p:sp>
        <p:nvSpPr>
          <p:cNvPr id="6" name="Oval 10"/>
          <p:cNvSpPr>
            <a:spLocks noChangeArrowheads="1"/>
          </p:cNvSpPr>
          <p:nvPr/>
        </p:nvSpPr>
        <p:spPr bwMode="auto">
          <a:xfrm>
            <a:off x="7620000" y="1371600"/>
            <a:ext cx="2032000" cy="1524000"/>
          </a:xfrm>
          <a:prstGeom prst="ellipse">
            <a:avLst/>
          </a:prstGeom>
          <a:solidFill>
            <a:srgbClr val="FFFF99"/>
          </a:solidFill>
          <a:ln w="76200">
            <a:solidFill>
              <a:sysClr val="windowText" lastClr="000000"/>
            </a:solidFill>
            <a:round/>
            <a:headEnd/>
            <a:tailEnd/>
          </a:ln>
        </p:spPr>
        <p:txBody>
          <a:bodyPr wrap="none" anchor="ctr"/>
          <a:lstStyle/>
          <a:p>
            <a:pPr>
              <a:defRPr/>
            </a:pPr>
            <a:r>
              <a:rPr lang="en-US" kern="0" dirty="0">
                <a:solidFill>
                  <a:prstClr val="black"/>
                </a:solidFill>
              </a:rPr>
              <a:t>Object B</a:t>
            </a:r>
          </a:p>
        </p:txBody>
      </p:sp>
      <p:sp>
        <p:nvSpPr>
          <p:cNvPr id="7" name="Oval 11"/>
          <p:cNvSpPr>
            <a:spLocks noChangeArrowheads="1"/>
          </p:cNvSpPr>
          <p:nvPr/>
        </p:nvSpPr>
        <p:spPr bwMode="auto">
          <a:xfrm>
            <a:off x="7620000" y="3505200"/>
            <a:ext cx="2032000" cy="1524000"/>
          </a:xfrm>
          <a:prstGeom prst="ellipse">
            <a:avLst/>
          </a:prstGeom>
          <a:solidFill>
            <a:srgbClr val="FFFF99"/>
          </a:solidFill>
          <a:ln w="76200">
            <a:solidFill>
              <a:sysClr val="windowText" lastClr="000000"/>
            </a:solidFill>
            <a:round/>
            <a:headEnd/>
            <a:tailEnd/>
          </a:ln>
        </p:spPr>
        <p:txBody>
          <a:bodyPr wrap="none" anchor="ctr"/>
          <a:lstStyle/>
          <a:p>
            <a:pPr>
              <a:defRPr/>
            </a:pPr>
            <a:r>
              <a:rPr lang="en-US" kern="0" dirty="0">
                <a:solidFill>
                  <a:prstClr val="black"/>
                </a:solidFill>
              </a:rPr>
              <a:t>Object C</a:t>
            </a:r>
          </a:p>
        </p:txBody>
      </p:sp>
      <p:sp>
        <p:nvSpPr>
          <p:cNvPr id="8" name="Text Box 13"/>
          <p:cNvSpPr txBox="1">
            <a:spLocks noChangeArrowheads="1"/>
          </p:cNvSpPr>
          <p:nvPr/>
        </p:nvSpPr>
        <p:spPr bwMode="auto">
          <a:xfrm>
            <a:off x="5080000" y="1905001"/>
            <a:ext cx="1422400" cy="366713"/>
          </a:xfrm>
          <a:prstGeom prst="rect">
            <a:avLst/>
          </a:prstGeom>
          <a:noFill/>
          <a:ln w="9525">
            <a:noFill/>
            <a:miter lim="800000"/>
            <a:headEnd/>
            <a:tailEnd/>
          </a:ln>
        </p:spPr>
        <p:txBody>
          <a:bodyPr>
            <a:spAutoFit/>
          </a:bodyPr>
          <a:lstStyle/>
          <a:p>
            <a:pPr>
              <a:spcBef>
                <a:spcPct val="50000"/>
              </a:spcBef>
              <a:defRPr/>
            </a:pPr>
            <a:r>
              <a:rPr lang="en-US" kern="0" dirty="0">
                <a:solidFill>
                  <a:prstClr val="black"/>
                </a:solidFill>
              </a:rPr>
              <a:t>creates</a:t>
            </a:r>
          </a:p>
        </p:txBody>
      </p:sp>
      <p:sp>
        <p:nvSpPr>
          <p:cNvPr id="9" name="Text Box 15"/>
          <p:cNvSpPr txBox="1">
            <a:spLocks noChangeArrowheads="1"/>
          </p:cNvSpPr>
          <p:nvPr/>
        </p:nvSpPr>
        <p:spPr bwMode="auto">
          <a:xfrm>
            <a:off x="5080000" y="3886201"/>
            <a:ext cx="1320800" cy="366713"/>
          </a:xfrm>
          <a:prstGeom prst="rect">
            <a:avLst/>
          </a:prstGeom>
          <a:noFill/>
          <a:ln w="9525">
            <a:noFill/>
            <a:miter lim="800000"/>
            <a:headEnd/>
            <a:tailEnd/>
          </a:ln>
        </p:spPr>
        <p:txBody>
          <a:bodyPr>
            <a:spAutoFit/>
          </a:bodyPr>
          <a:lstStyle/>
          <a:p>
            <a:pPr>
              <a:spcBef>
                <a:spcPct val="50000"/>
              </a:spcBef>
              <a:defRPr/>
            </a:pPr>
            <a:r>
              <a:rPr lang="en-US" kern="0" dirty="0">
                <a:solidFill>
                  <a:prstClr val="black"/>
                </a:solidFill>
              </a:rPr>
              <a:t>creates</a:t>
            </a:r>
          </a:p>
        </p:txBody>
      </p:sp>
      <p:sp>
        <p:nvSpPr>
          <p:cNvPr id="10" name="Rectangle 9"/>
          <p:cNvSpPr/>
          <p:nvPr/>
        </p:nvSpPr>
        <p:spPr>
          <a:xfrm>
            <a:off x="1079501" y="5214939"/>
            <a:ext cx="9829799" cy="369332"/>
          </a:xfrm>
          <a:prstGeom prst="rect">
            <a:avLst/>
          </a:prstGeom>
        </p:spPr>
        <p:txBody>
          <a:bodyPr wrap="square">
            <a:spAutoFit/>
          </a:bodyPr>
          <a:lstStyle/>
          <a:p>
            <a:pPr>
              <a:spcBef>
                <a:spcPct val="50000"/>
              </a:spcBef>
              <a:defRPr/>
            </a:pPr>
            <a:r>
              <a:rPr lang="en-US" kern="0" dirty="0">
                <a:solidFill>
                  <a:prstClr val="black"/>
                </a:solidFill>
              </a:rPr>
              <a:t>An object creating its dependencies without IoC leads to tight object coupling.</a:t>
            </a:r>
          </a:p>
        </p:txBody>
      </p:sp>
    </p:spTree>
    <p:extLst>
      <p:ext uri="{BB962C8B-B14F-4D97-AF65-F5344CB8AC3E}">
        <p14:creationId xmlns:p14="http://schemas.microsoft.com/office/powerpoint/2010/main" val="19618358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With Dependency-Injection</a:t>
            </a:r>
          </a:p>
        </p:txBody>
      </p:sp>
      <p:sp>
        <p:nvSpPr>
          <p:cNvPr id="3" name="Line 4"/>
          <p:cNvSpPr>
            <a:spLocks noChangeShapeType="1"/>
          </p:cNvSpPr>
          <p:nvPr/>
        </p:nvSpPr>
        <p:spPr bwMode="auto">
          <a:xfrm>
            <a:off x="4267200" y="2438400"/>
            <a:ext cx="3657600" cy="609600"/>
          </a:xfrm>
          <a:prstGeom prst="line">
            <a:avLst/>
          </a:prstGeom>
          <a:noFill/>
          <a:ln w="76200">
            <a:solidFill>
              <a:sysClr val="windowText" lastClr="000000"/>
            </a:solidFill>
            <a:round/>
            <a:headEnd/>
            <a:tailEnd type="triangle" w="med" len="med"/>
          </a:ln>
        </p:spPr>
        <p:txBody>
          <a:bodyPr/>
          <a:lstStyle/>
          <a:p>
            <a:pPr>
              <a:defRPr/>
            </a:pPr>
            <a:endParaRPr lang="en-US" kern="0" dirty="0">
              <a:solidFill>
                <a:prstClr val="black"/>
              </a:solidFill>
            </a:endParaRPr>
          </a:p>
        </p:txBody>
      </p:sp>
      <p:sp>
        <p:nvSpPr>
          <p:cNvPr id="4" name="Line 5"/>
          <p:cNvSpPr>
            <a:spLocks noChangeShapeType="1"/>
          </p:cNvSpPr>
          <p:nvPr/>
        </p:nvSpPr>
        <p:spPr bwMode="auto">
          <a:xfrm flipV="1">
            <a:off x="4267200" y="3429000"/>
            <a:ext cx="3657600" cy="914400"/>
          </a:xfrm>
          <a:prstGeom prst="line">
            <a:avLst/>
          </a:prstGeom>
          <a:noFill/>
          <a:ln w="76200">
            <a:solidFill>
              <a:sysClr val="windowText" lastClr="000000"/>
            </a:solidFill>
            <a:round/>
            <a:headEnd/>
            <a:tailEnd type="triangle" w="med" len="med"/>
          </a:ln>
        </p:spPr>
        <p:txBody>
          <a:bodyPr/>
          <a:lstStyle/>
          <a:p>
            <a:pPr>
              <a:defRPr/>
            </a:pPr>
            <a:endParaRPr lang="en-US" kern="0" dirty="0">
              <a:solidFill>
                <a:prstClr val="black"/>
              </a:solidFill>
            </a:endParaRPr>
          </a:p>
        </p:txBody>
      </p:sp>
      <p:sp>
        <p:nvSpPr>
          <p:cNvPr id="5" name="Oval 6"/>
          <p:cNvSpPr>
            <a:spLocks noChangeArrowheads="1"/>
          </p:cNvSpPr>
          <p:nvPr/>
        </p:nvSpPr>
        <p:spPr bwMode="auto">
          <a:xfrm>
            <a:off x="7924800" y="2438400"/>
            <a:ext cx="2032000" cy="1524000"/>
          </a:xfrm>
          <a:prstGeom prst="ellipse">
            <a:avLst/>
          </a:prstGeom>
          <a:solidFill>
            <a:srgbClr val="CC99FF"/>
          </a:solidFill>
          <a:ln w="76200">
            <a:solidFill>
              <a:sysClr val="windowText" lastClr="000000"/>
            </a:solidFill>
            <a:round/>
            <a:headEnd/>
            <a:tailEnd/>
          </a:ln>
        </p:spPr>
        <p:txBody>
          <a:bodyPr wrap="none" anchor="ctr"/>
          <a:lstStyle/>
          <a:p>
            <a:pPr>
              <a:defRPr/>
            </a:pPr>
            <a:r>
              <a:rPr lang="en-US" kern="0" dirty="0">
                <a:solidFill>
                  <a:prstClr val="black"/>
                </a:solidFill>
              </a:rPr>
              <a:t>Object A</a:t>
            </a:r>
          </a:p>
        </p:txBody>
      </p:sp>
      <p:sp>
        <p:nvSpPr>
          <p:cNvPr id="6" name="Oval 7"/>
          <p:cNvSpPr>
            <a:spLocks noChangeArrowheads="1"/>
          </p:cNvSpPr>
          <p:nvPr/>
        </p:nvSpPr>
        <p:spPr bwMode="auto">
          <a:xfrm>
            <a:off x="2235200" y="1676400"/>
            <a:ext cx="2032000" cy="1524000"/>
          </a:xfrm>
          <a:prstGeom prst="ellipse">
            <a:avLst/>
          </a:prstGeom>
          <a:solidFill>
            <a:srgbClr val="FFFF99"/>
          </a:solidFill>
          <a:ln w="76200">
            <a:solidFill>
              <a:sysClr val="windowText" lastClr="000000"/>
            </a:solidFill>
            <a:round/>
            <a:headEnd/>
            <a:tailEnd/>
          </a:ln>
        </p:spPr>
        <p:txBody>
          <a:bodyPr wrap="none" anchor="ctr"/>
          <a:lstStyle/>
          <a:p>
            <a:pPr>
              <a:defRPr/>
            </a:pPr>
            <a:r>
              <a:rPr lang="en-US" kern="0" dirty="0">
                <a:solidFill>
                  <a:prstClr val="black"/>
                </a:solidFill>
              </a:rPr>
              <a:t>Object B</a:t>
            </a:r>
          </a:p>
        </p:txBody>
      </p:sp>
      <p:sp>
        <p:nvSpPr>
          <p:cNvPr id="7" name="Oval 8"/>
          <p:cNvSpPr>
            <a:spLocks noChangeArrowheads="1"/>
          </p:cNvSpPr>
          <p:nvPr/>
        </p:nvSpPr>
        <p:spPr bwMode="auto">
          <a:xfrm>
            <a:off x="2235200" y="3733800"/>
            <a:ext cx="2032000" cy="1524000"/>
          </a:xfrm>
          <a:prstGeom prst="ellipse">
            <a:avLst/>
          </a:prstGeom>
          <a:solidFill>
            <a:srgbClr val="FFFF99"/>
          </a:solidFill>
          <a:ln w="76200">
            <a:solidFill>
              <a:sysClr val="windowText" lastClr="000000"/>
            </a:solidFill>
            <a:round/>
            <a:headEnd/>
            <a:tailEnd/>
          </a:ln>
        </p:spPr>
        <p:txBody>
          <a:bodyPr wrap="none" anchor="ctr"/>
          <a:lstStyle/>
          <a:p>
            <a:pPr>
              <a:defRPr/>
            </a:pPr>
            <a:r>
              <a:rPr lang="en-US" kern="0" dirty="0">
                <a:solidFill>
                  <a:prstClr val="black"/>
                </a:solidFill>
              </a:rPr>
              <a:t>Object C</a:t>
            </a:r>
          </a:p>
        </p:txBody>
      </p:sp>
      <p:sp>
        <p:nvSpPr>
          <p:cNvPr id="8" name="Text Box 10"/>
          <p:cNvSpPr txBox="1">
            <a:spLocks noChangeArrowheads="1"/>
          </p:cNvSpPr>
          <p:nvPr/>
        </p:nvSpPr>
        <p:spPr bwMode="auto">
          <a:xfrm>
            <a:off x="6096000" y="2362201"/>
            <a:ext cx="1524000" cy="366713"/>
          </a:xfrm>
          <a:prstGeom prst="rect">
            <a:avLst/>
          </a:prstGeom>
          <a:noFill/>
          <a:ln w="9525">
            <a:noFill/>
            <a:miter lim="800000"/>
            <a:headEnd/>
            <a:tailEnd/>
          </a:ln>
        </p:spPr>
        <p:txBody>
          <a:bodyPr>
            <a:spAutoFit/>
          </a:bodyPr>
          <a:lstStyle/>
          <a:p>
            <a:pPr>
              <a:spcBef>
                <a:spcPct val="50000"/>
              </a:spcBef>
              <a:defRPr/>
            </a:pPr>
            <a:r>
              <a:rPr lang="en-US" kern="0" dirty="0">
                <a:solidFill>
                  <a:prstClr val="black"/>
                </a:solidFill>
              </a:rPr>
              <a:t>setB(IB)</a:t>
            </a:r>
          </a:p>
        </p:txBody>
      </p:sp>
      <p:sp>
        <p:nvSpPr>
          <p:cNvPr id="9" name="Text Box 11"/>
          <p:cNvSpPr txBox="1">
            <a:spLocks noChangeArrowheads="1"/>
          </p:cNvSpPr>
          <p:nvPr/>
        </p:nvSpPr>
        <p:spPr bwMode="auto">
          <a:xfrm>
            <a:off x="6197600" y="3886201"/>
            <a:ext cx="1524000" cy="366713"/>
          </a:xfrm>
          <a:prstGeom prst="rect">
            <a:avLst/>
          </a:prstGeom>
          <a:noFill/>
          <a:ln w="9525">
            <a:noFill/>
            <a:miter lim="800000"/>
            <a:headEnd/>
            <a:tailEnd/>
          </a:ln>
        </p:spPr>
        <p:txBody>
          <a:bodyPr>
            <a:spAutoFit/>
          </a:bodyPr>
          <a:lstStyle/>
          <a:p>
            <a:pPr>
              <a:spcBef>
                <a:spcPct val="50000"/>
              </a:spcBef>
              <a:defRPr/>
            </a:pPr>
            <a:r>
              <a:rPr lang="en-US" kern="0" dirty="0">
                <a:solidFill>
                  <a:prstClr val="black"/>
                </a:solidFill>
              </a:rPr>
              <a:t>setC(IC)</a:t>
            </a:r>
          </a:p>
        </p:txBody>
      </p:sp>
      <p:sp>
        <p:nvSpPr>
          <p:cNvPr id="10" name="Text Box 12"/>
          <p:cNvSpPr txBox="1">
            <a:spLocks noChangeArrowheads="1"/>
          </p:cNvSpPr>
          <p:nvPr/>
        </p:nvSpPr>
        <p:spPr bwMode="auto">
          <a:xfrm>
            <a:off x="711200" y="5251938"/>
            <a:ext cx="10496549" cy="646331"/>
          </a:xfrm>
          <a:prstGeom prst="rect">
            <a:avLst/>
          </a:prstGeom>
          <a:noFill/>
          <a:ln w="9525">
            <a:noFill/>
            <a:miter lim="800000"/>
            <a:headEnd/>
            <a:tailEnd/>
          </a:ln>
        </p:spPr>
        <p:txBody>
          <a:bodyPr wrap="square">
            <a:spAutoFit/>
          </a:bodyPr>
          <a:lstStyle/>
          <a:p>
            <a:pPr>
              <a:spcBef>
                <a:spcPct val="50000"/>
              </a:spcBef>
              <a:defRPr/>
            </a:pPr>
            <a:r>
              <a:rPr lang="en-US" kern="0" dirty="0">
                <a:solidFill>
                  <a:prstClr val="black"/>
                </a:solidFill>
              </a:rPr>
              <a:t>Object A contains setter methods that accept interfaces to objects B and C. This could have also been achieved with constructors in object A that accepts objects B and C. </a:t>
            </a:r>
          </a:p>
        </p:txBody>
      </p:sp>
    </p:spTree>
    <p:extLst>
      <p:ext uri="{BB962C8B-B14F-4D97-AF65-F5344CB8AC3E}">
        <p14:creationId xmlns:p14="http://schemas.microsoft.com/office/powerpoint/2010/main" val="3016055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Features of Spring</a:t>
            </a:r>
          </a:p>
        </p:txBody>
      </p:sp>
      <p:sp>
        <p:nvSpPr>
          <p:cNvPr id="4" name="Content Placeholder 3"/>
          <p:cNvSpPr>
            <a:spLocks noGrp="1"/>
          </p:cNvSpPr>
          <p:nvPr>
            <p:ph idx="1"/>
          </p:nvPr>
        </p:nvSpPr>
        <p:spPr/>
        <p:txBody>
          <a:bodyPr/>
          <a:lstStyle/>
          <a:p>
            <a:r>
              <a:rPr lang="en-US" b="1" dirty="0"/>
              <a:t> Spring is a modular framework and has the following  features</a:t>
            </a:r>
          </a:p>
          <a:p>
            <a:pPr lvl="1"/>
            <a:r>
              <a:rPr lang="en-US" dirty="0"/>
              <a:t>Pluggability </a:t>
            </a:r>
          </a:p>
          <a:p>
            <a:pPr lvl="1"/>
            <a:r>
              <a:rPr lang="en-US" dirty="0"/>
              <a:t>Dependency Injection (DI) </a:t>
            </a:r>
          </a:p>
          <a:p>
            <a:pPr lvl="1"/>
            <a:r>
              <a:rPr lang="en-US" dirty="0"/>
              <a:t>Aspect-Oriented Programming (AOP) </a:t>
            </a:r>
          </a:p>
          <a:p>
            <a:pPr lvl="1"/>
            <a:r>
              <a:rPr lang="en-US" dirty="0"/>
              <a:t>Container </a:t>
            </a:r>
          </a:p>
          <a:p>
            <a:pPr lvl="1"/>
            <a:r>
              <a:rPr lang="en-US" dirty="0"/>
              <a:t>Lightweight </a:t>
            </a:r>
          </a:p>
          <a:p>
            <a:endParaRPr lang="en-US" dirty="0"/>
          </a:p>
          <a:p>
            <a:endParaRPr lang="en-US" dirty="0"/>
          </a:p>
          <a:p>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18015234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Forms of Dependency Injection</a:t>
            </a:r>
          </a:p>
        </p:txBody>
      </p:sp>
      <p:sp>
        <p:nvSpPr>
          <p:cNvPr id="3" name="Content Placeholder 2"/>
          <p:cNvSpPr>
            <a:spLocks noGrp="1"/>
          </p:cNvSpPr>
          <p:nvPr>
            <p:ph idx="1"/>
          </p:nvPr>
        </p:nvSpPr>
        <p:spPr/>
        <p:txBody>
          <a:bodyPr/>
          <a:lstStyle/>
          <a:p>
            <a:r>
              <a:rPr lang="en-US" b="1" dirty="0"/>
              <a:t>Setter Based DI</a:t>
            </a:r>
          </a:p>
          <a:p>
            <a:pPr lvl="1"/>
            <a:r>
              <a:rPr lang="en-US" dirty="0"/>
              <a:t>Accomplished by the container calling setter methods on your beans after invoking a no-argument constructor</a:t>
            </a:r>
            <a:r>
              <a:rPr lang="en-US" dirty="0" smtClean="0"/>
              <a:t>.</a:t>
            </a:r>
          </a:p>
          <a:p>
            <a:endParaRPr lang="en-US" b="1" dirty="0" smtClean="0"/>
          </a:p>
          <a:p>
            <a:r>
              <a:rPr lang="en-US" b="1" dirty="0" smtClean="0"/>
              <a:t>Constructor </a:t>
            </a:r>
            <a:r>
              <a:rPr lang="en-US" b="1" dirty="0"/>
              <a:t>Based DI</a:t>
            </a:r>
          </a:p>
          <a:p>
            <a:pPr lvl="1"/>
            <a:r>
              <a:rPr lang="en-US" dirty="0"/>
              <a:t>Accomplished when the container invokes a class constructor with a number of arguments, each representing a dependency on other class.</a:t>
            </a:r>
          </a:p>
          <a:p>
            <a:endParaRPr lang="en-US" dirty="0"/>
          </a:p>
          <a:p>
            <a:endParaRPr lang="en-US" dirty="0"/>
          </a:p>
          <a:p>
            <a:endParaRPr lang="en-US" dirty="0"/>
          </a:p>
        </p:txBody>
      </p:sp>
      <p:sp>
        <p:nvSpPr>
          <p:cNvPr id="4" name="Slide Number Placeholder 3"/>
          <p:cNvSpPr>
            <a:spLocks noGrp="1"/>
          </p:cNvSpPr>
          <p:nvPr>
            <p:ph type="sldNum" sz="quarter" idx="4294967295"/>
          </p:nvPr>
        </p:nvSpPr>
        <p:spPr>
          <a:xfrm>
            <a:off x="9347200" y="6492876"/>
            <a:ext cx="2844800" cy="365125"/>
          </a:xfrm>
        </p:spPr>
        <p:txBody>
          <a:bodyPr/>
          <a:lstStyle/>
          <a:p>
            <a:fld id="{4CE32F19-BBF9-49B0-817B-4B6B9B542E56}" type="slidenum">
              <a:rPr lang="en-US" smtClean="0">
                <a:solidFill>
                  <a:prstClr val="white"/>
                </a:solidFill>
              </a:rPr>
              <a:pPr/>
              <a:t>40</a:t>
            </a:fld>
            <a:endParaRPr lang="en-US" dirty="0">
              <a:solidFill>
                <a:prstClr val="white"/>
              </a:solidFill>
            </a:endParaRPr>
          </a:p>
        </p:txBody>
      </p:sp>
    </p:spTree>
    <p:extLst>
      <p:ext uri="{BB962C8B-B14F-4D97-AF65-F5344CB8AC3E}">
        <p14:creationId xmlns:p14="http://schemas.microsoft.com/office/powerpoint/2010/main" val="127856338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 (</a:t>
            </a:r>
            <a:r>
              <a:rPr lang="en-US" dirty="0" smtClean="0"/>
              <a:t>Contd..)</a:t>
            </a:r>
            <a:endParaRPr lang="en-US" dirty="0"/>
          </a:p>
        </p:txBody>
      </p:sp>
      <p:sp>
        <p:nvSpPr>
          <p:cNvPr id="3" name="Content Placeholder 2"/>
          <p:cNvSpPr>
            <a:spLocks noGrp="1"/>
          </p:cNvSpPr>
          <p:nvPr>
            <p:ph idx="1"/>
          </p:nvPr>
        </p:nvSpPr>
        <p:spPr/>
        <p:txBody>
          <a:bodyPr/>
          <a:lstStyle/>
          <a:p>
            <a:r>
              <a:rPr lang="en-US" b="1" dirty="0"/>
              <a:t>Setter Based Injection:</a:t>
            </a:r>
          </a:p>
          <a:p>
            <a:pPr marL="0" indent="0">
              <a:buNone/>
            </a:pPr>
            <a:r>
              <a:rPr lang="en-US" b="1" dirty="0" smtClean="0"/>
              <a:t>  </a:t>
            </a:r>
            <a:r>
              <a:rPr lang="en-US" b="1" dirty="0" smtClean="0">
                <a:solidFill>
                  <a:srgbClr val="00B0F0"/>
                </a:solidFill>
              </a:rPr>
              <a:t>&lt;</a:t>
            </a:r>
            <a:r>
              <a:rPr lang="en-US" b="1" dirty="0">
                <a:solidFill>
                  <a:srgbClr val="00B0F0"/>
                </a:solidFill>
              </a:rPr>
              <a:t>beans&gt;</a:t>
            </a:r>
          </a:p>
          <a:p>
            <a:pPr marL="0" indent="0">
              <a:buNone/>
            </a:pPr>
            <a:r>
              <a:rPr lang="en-US" b="1" dirty="0" smtClean="0">
                <a:solidFill>
                  <a:srgbClr val="00B0F0"/>
                </a:solidFill>
              </a:rPr>
              <a:t>  &lt;</a:t>
            </a:r>
            <a:r>
              <a:rPr lang="en-US" b="1" dirty="0">
                <a:solidFill>
                  <a:srgbClr val="00B0F0"/>
                </a:solidFill>
              </a:rPr>
              <a:t>bean name="person" class=“com.spring.Employee"&gt;     </a:t>
            </a:r>
          </a:p>
          <a:p>
            <a:pPr marL="0" indent="0">
              <a:buNone/>
            </a:pPr>
            <a:r>
              <a:rPr lang="en-US" b="1" dirty="0" smtClean="0">
                <a:solidFill>
                  <a:srgbClr val="00B0F0"/>
                </a:solidFill>
              </a:rPr>
              <a:t>  &lt;</a:t>
            </a:r>
            <a:r>
              <a:rPr lang="en-US" b="1" dirty="0">
                <a:solidFill>
                  <a:srgbClr val="00B0F0"/>
                </a:solidFill>
              </a:rPr>
              <a:t>property name="</a:t>
            </a:r>
            <a:r>
              <a:rPr lang="en-US" b="1" dirty="0" smtClean="0">
                <a:solidFill>
                  <a:srgbClr val="00B0F0"/>
                </a:solidFill>
              </a:rPr>
              <a:t>email“  </a:t>
            </a:r>
            <a:r>
              <a:rPr lang="en-US" b="1" u="sng" dirty="0" smtClean="0">
                <a:solidFill>
                  <a:srgbClr val="00B0F0"/>
                </a:solidFill>
              </a:rPr>
              <a:t>valuemy@email.address </a:t>
            </a:r>
            <a:r>
              <a:rPr lang="en-US" b="1" dirty="0" smtClean="0">
                <a:solidFill>
                  <a:srgbClr val="00B0F0"/>
                </a:solidFill>
              </a:rPr>
              <a:t>  </a:t>
            </a:r>
            <a:r>
              <a:rPr lang="en-US" b="1" dirty="0">
                <a:solidFill>
                  <a:srgbClr val="00B0F0"/>
                </a:solidFill>
              </a:rPr>
              <a:t>&lt;/property</a:t>
            </a:r>
            <a:r>
              <a:rPr lang="en-US" b="1" dirty="0" smtClean="0">
                <a:solidFill>
                  <a:srgbClr val="00B0F0"/>
                </a:solidFill>
              </a:rPr>
              <a:t>&gt; </a:t>
            </a:r>
          </a:p>
          <a:p>
            <a:pPr marL="0" indent="0">
              <a:buNone/>
            </a:pPr>
            <a:r>
              <a:rPr lang="en-US" b="1" dirty="0">
                <a:solidFill>
                  <a:srgbClr val="00B0F0"/>
                </a:solidFill>
              </a:rPr>
              <a:t> </a:t>
            </a:r>
            <a:r>
              <a:rPr lang="en-US" b="1" dirty="0" smtClean="0">
                <a:solidFill>
                  <a:srgbClr val="00B0F0"/>
                </a:solidFill>
              </a:rPr>
              <a:t>  &lt;/</a:t>
            </a:r>
            <a:r>
              <a:rPr lang="en-US" b="1" dirty="0">
                <a:solidFill>
                  <a:srgbClr val="00B0F0"/>
                </a:solidFill>
              </a:rPr>
              <a:t>bean&gt; </a:t>
            </a:r>
          </a:p>
          <a:p>
            <a:pPr marL="0" indent="0">
              <a:buNone/>
            </a:pPr>
            <a:r>
              <a:rPr lang="en-US" b="1" dirty="0" smtClean="0">
                <a:solidFill>
                  <a:srgbClr val="00B0F0"/>
                </a:solidFill>
              </a:rPr>
              <a:t>   &lt;/</a:t>
            </a:r>
            <a:r>
              <a:rPr lang="en-US" b="1" dirty="0">
                <a:solidFill>
                  <a:srgbClr val="00B0F0"/>
                </a:solidFill>
              </a:rPr>
              <a:t>beans&gt;</a:t>
            </a:r>
          </a:p>
          <a:p>
            <a:r>
              <a:rPr lang="en-US" dirty="0" smtClean="0"/>
              <a:t>Interpretation </a:t>
            </a:r>
            <a:r>
              <a:rPr lang="en-US" dirty="0"/>
              <a:t>of the above code:</a:t>
            </a:r>
          </a:p>
          <a:p>
            <a:pPr marL="0" indent="0">
              <a:buNone/>
            </a:pPr>
            <a:r>
              <a:rPr lang="en-US" b="1" dirty="0" smtClean="0">
                <a:solidFill>
                  <a:srgbClr val="00B0F0"/>
                </a:solidFill>
              </a:rPr>
              <a:t>    Employee </a:t>
            </a:r>
            <a:r>
              <a:rPr lang="en-US" b="1" dirty="0" err="1">
                <a:solidFill>
                  <a:srgbClr val="00B0F0"/>
                </a:solidFill>
              </a:rPr>
              <a:t>emp</a:t>
            </a:r>
            <a:r>
              <a:rPr lang="en-US" b="1" dirty="0">
                <a:solidFill>
                  <a:srgbClr val="00B0F0"/>
                </a:solidFill>
              </a:rPr>
              <a:t> = new Employee();</a:t>
            </a:r>
          </a:p>
          <a:p>
            <a:pPr marL="0" indent="0">
              <a:buNone/>
            </a:pPr>
            <a:r>
              <a:rPr lang="en-US" b="1" dirty="0" smtClean="0">
                <a:solidFill>
                  <a:srgbClr val="00B0F0"/>
                </a:solidFill>
              </a:rPr>
              <a:t>    </a:t>
            </a:r>
            <a:r>
              <a:rPr lang="en-US" b="1" dirty="0" err="1" smtClean="0">
                <a:solidFill>
                  <a:srgbClr val="00B0F0"/>
                </a:solidFill>
              </a:rPr>
              <a:t>emp.setEmail</a:t>
            </a:r>
            <a:r>
              <a:rPr lang="en-US" b="1" dirty="0">
                <a:solidFill>
                  <a:srgbClr val="00B0F0"/>
                </a:solidFill>
              </a:rPr>
              <a:t>(“</a:t>
            </a:r>
            <a:r>
              <a:rPr lang="en-US" b="1" dirty="0" err="1">
                <a:solidFill>
                  <a:srgbClr val="00B0F0"/>
                </a:solidFill>
              </a:rPr>
              <a:t>my@email.address</a:t>
            </a:r>
            <a:r>
              <a:rPr lang="en-US" b="1" dirty="0">
                <a:solidFill>
                  <a:srgbClr val="00B0F0"/>
                </a:solidFill>
              </a:rPr>
              <a:t>”);</a:t>
            </a:r>
          </a:p>
          <a:p>
            <a:r>
              <a:rPr lang="en-US" dirty="0" smtClean="0"/>
              <a:t>This </a:t>
            </a:r>
            <a:r>
              <a:rPr lang="en-US" dirty="0"/>
              <a:t>code creates a Employee object and calls the setEmail() method,</a:t>
            </a:r>
          </a:p>
          <a:p>
            <a:r>
              <a:rPr lang="en-US" dirty="0"/>
              <a:t>passing in the string defined as a value.</a:t>
            </a:r>
          </a:p>
          <a:p>
            <a:endParaRPr lang="en-US" dirty="0"/>
          </a:p>
        </p:txBody>
      </p:sp>
      <p:sp>
        <p:nvSpPr>
          <p:cNvPr id="4" name="Slide Number Placeholder 3"/>
          <p:cNvSpPr>
            <a:spLocks noGrp="1"/>
          </p:cNvSpPr>
          <p:nvPr>
            <p:ph type="sldNum" sz="quarter" idx="4294967295"/>
          </p:nvPr>
        </p:nvSpPr>
        <p:spPr>
          <a:xfrm>
            <a:off x="9347200" y="6492876"/>
            <a:ext cx="2844800" cy="365125"/>
          </a:xfrm>
        </p:spPr>
        <p:txBody>
          <a:bodyPr/>
          <a:lstStyle/>
          <a:p>
            <a:fld id="{4CE32F19-BBF9-49B0-817B-4B6B9B542E56}" type="slidenum">
              <a:rPr lang="en-US" smtClean="0">
                <a:solidFill>
                  <a:prstClr val="white"/>
                </a:solidFill>
              </a:rPr>
              <a:pPr/>
              <a:t>41</a:t>
            </a:fld>
            <a:endParaRPr lang="en-US" dirty="0">
              <a:solidFill>
                <a:prstClr val="white"/>
              </a:solidFill>
            </a:endParaRPr>
          </a:p>
        </p:txBody>
      </p:sp>
    </p:spTree>
    <p:extLst>
      <p:ext uri="{BB962C8B-B14F-4D97-AF65-F5344CB8AC3E}">
        <p14:creationId xmlns:p14="http://schemas.microsoft.com/office/powerpoint/2010/main" val="190777201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 (Contd</a:t>
            </a:r>
            <a:r>
              <a:rPr lang="en-US" dirty="0" smtClean="0"/>
              <a:t>..)</a:t>
            </a:r>
            <a:endParaRPr lang="en-US" dirty="0"/>
          </a:p>
        </p:txBody>
      </p:sp>
      <p:sp>
        <p:nvSpPr>
          <p:cNvPr id="3" name="Content Placeholder 2"/>
          <p:cNvSpPr>
            <a:spLocks noGrp="1"/>
          </p:cNvSpPr>
          <p:nvPr>
            <p:ph idx="1"/>
          </p:nvPr>
        </p:nvSpPr>
        <p:spPr/>
        <p:txBody>
          <a:bodyPr/>
          <a:lstStyle/>
          <a:p>
            <a:r>
              <a:rPr lang="en-US" b="1" dirty="0"/>
              <a:t>Constructor based injection</a:t>
            </a:r>
          </a:p>
          <a:p>
            <a:pPr lvl="1"/>
            <a:r>
              <a:rPr lang="en-US" dirty="0"/>
              <a:t>In this type of injection spring container uses constructor of the bean class for assigning the dependencies.</a:t>
            </a:r>
          </a:p>
          <a:p>
            <a:pPr lvl="1"/>
            <a:r>
              <a:rPr lang="en-US" dirty="0"/>
              <a:t>In spring config xml, we need to inform the container about constructor injection by using &lt;constructor -arg /&gt;</a:t>
            </a:r>
          </a:p>
          <a:p>
            <a:pPr lvl="1"/>
            <a:r>
              <a:rPr lang="en-US" dirty="0"/>
              <a:t>In spring bean class, if both constructor and setter injection applied for same property then constructor injection will be overridden by setter injection.</a:t>
            </a:r>
          </a:p>
          <a:p>
            <a:pPr lvl="1"/>
            <a:endParaRPr lang="en-US" dirty="0"/>
          </a:p>
        </p:txBody>
      </p:sp>
      <p:sp>
        <p:nvSpPr>
          <p:cNvPr id="4" name="Slide Number Placeholder 3"/>
          <p:cNvSpPr>
            <a:spLocks noGrp="1"/>
          </p:cNvSpPr>
          <p:nvPr>
            <p:ph type="sldNum" sz="quarter" idx="4294967295"/>
          </p:nvPr>
        </p:nvSpPr>
        <p:spPr>
          <a:xfrm>
            <a:off x="9347200" y="6492876"/>
            <a:ext cx="2844800" cy="365125"/>
          </a:xfrm>
        </p:spPr>
        <p:txBody>
          <a:bodyPr/>
          <a:lstStyle/>
          <a:p>
            <a:fld id="{4CE32F19-BBF9-49B0-817B-4B6B9B542E56}" type="slidenum">
              <a:rPr lang="en-US" smtClean="0">
                <a:solidFill>
                  <a:prstClr val="white"/>
                </a:solidFill>
              </a:rPr>
              <a:pPr/>
              <a:t>42</a:t>
            </a:fld>
            <a:endParaRPr lang="en-US" dirty="0">
              <a:solidFill>
                <a:prstClr val="white"/>
              </a:solidFill>
            </a:endParaRPr>
          </a:p>
        </p:txBody>
      </p:sp>
    </p:spTree>
    <p:extLst>
      <p:ext uri="{BB962C8B-B14F-4D97-AF65-F5344CB8AC3E}">
        <p14:creationId xmlns:p14="http://schemas.microsoft.com/office/powerpoint/2010/main" val="77131113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DI(Cont..)</a:t>
            </a:r>
            <a:endParaRPr lang="en-US" dirty="0"/>
          </a:p>
        </p:txBody>
      </p:sp>
      <p:sp>
        <p:nvSpPr>
          <p:cNvPr id="3" name="Content Placeholder 2"/>
          <p:cNvSpPr>
            <a:spLocks noGrp="1"/>
          </p:cNvSpPr>
          <p:nvPr>
            <p:ph idx="1"/>
          </p:nvPr>
        </p:nvSpPr>
        <p:spPr/>
        <p:txBody>
          <a:bodyPr/>
          <a:lstStyle/>
          <a:p>
            <a:r>
              <a:rPr lang="en-US" b="1" dirty="0"/>
              <a:t>Dependency in the form of object</a:t>
            </a:r>
          </a:p>
          <a:p>
            <a:pPr marL="0" indent="0">
              <a:buNone/>
            </a:pPr>
            <a:r>
              <a:rPr lang="en-US" b="1" dirty="0"/>
              <a:t>    </a:t>
            </a:r>
            <a:r>
              <a:rPr lang="en-US" b="1" dirty="0" smtClean="0"/>
              <a:t> </a:t>
            </a:r>
            <a:r>
              <a:rPr lang="en-US" b="1" dirty="0" smtClean="0">
                <a:solidFill>
                  <a:srgbClr val="00B0F0"/>
                </a:solidFill>
              </a:rPr>
              <a:t>public </a:t>
            </a:r>
            <a:r>
              <a:rPr lang="en-US" b="1" dirty="0">
                <a:solidFill>
                  <a:srgbClr val="00B0F0"/>
                </a:solidFill>
              </a:rPr>
              <a:t>class </a:t>
            </a:r>
            <a:r>
              <a:rPr lang="en-US" b="1" dirty="0" smtClean="0">
                <a:solidFill>
                  <a:srgbClr val="00B0F0"/>
                </a:solidFill>
              </a:rPr>
              <a:t>DemoBean {   </a:t>
            </a:r>
          </a:p>
          <a:p>
            <a:pPr marL="0" indent="0">
              <a:buNone/>
            </a:pPr>
            <a:r>
              <a:rPr lang="en-US" b="1" dirty="0">
                <a:solidFill>
                  <a:srgbClr val="00B0F0"/>
                </a:solidFill>
              </a:rPr>
              <a:t> </a:t>
            </a:r>
            <a:r>
              <a:rPr lang="en-US" b="1" dirty="0" smtClean="0">
                <a:solidFill>
                  <a:srgbClr val="00B0F0"/>
                </a:solidFill>
              </a:rPr>
              <a:t>    public </a:t>
            </a:r>
            <a:r>
              <a:rPr lang="en-US" b="1" dirty="0">
                <a:solidFill>
                  <a:srgbClr val="00B0F0"/>
                </a:solidFill>
              </a:rPr>
              <a:t>SampleBean sb;</a:t>
            </a:r>
          </a:p>
          <a:p>
            <a:pPr marL="0" indent="0">
              <a:buNone/>
            </a:pPr>
            <a:r>
              <a:rPr lang="en-US" b="1" dirty="0">
                <a:solidFill>
                  <a:srgbClr val="00B0F0"/>
                </a:solidFill>
              </a:rPr>
              <a:t>     public DemoBean(SampleBean </a:t>
            </a:r>
            <a:r>
              <a:rPr lang="en-US" b="1" dirty="0" err="1">
                <a:solidFill>
                  <a:srgbClr val="00B0F0"/>
                </a:solidFill>
              </a:rPr>
              <a:t>sb</a:t>
            </a:r>
            <a:r>
              <a:rPr lang="en-US" b="1" dirty="0" smtClean="0">
                <a:solidFill>
                  <a:srgbClr val="00B0F0"/>
                </a:solidFill>
              </a:rPr>
              <a:t>) {    </a:t>
            </a:r>
          </a:p>
          <a:p>
            <a:pPr marL="0" indent="0">
              <a:buNone/>
            </a:pPr>
            <a:r>
              <a:rPr lang="en-US" b="1" dirty="0">
                <a:solidFill>
                  <a:srgbClr val="00B0F0"/>
                </a:solidFill>
              </a:rPr>
              <a:t> </a:t>
            </a:r>
            <a:r>
              <a:rPr lang="en-US" b="1" dirty="0" smtClean="0">
                <a:solidFill>
                  <a:srgbClr val="00B0F0"/>
                </a:solidFill>
              </a:rPr>
              <a:t>    this.sb </a:t>
            </a:r>
            <a:r>
              <a:rPr lang="en-US" b="1" dirty="0">
                <a:solidFill>
                  <a:srgbClr val="00B0F0"/>
                </a:solidFill>
              </a:rPr>
              <a:t>= sb; </a:t>
            </a:r>
            <a:endParaRPr lang="en-US" b="1" dirty="0" smtClean="0">
              <a:solidFill>
                <a:srgbClr val="00B0F0"/>
              </a:solidFill>
            </a:endParaRPr>
          </a:p>
          <a:p>
            <a:pPr marL="0" indent="0">
              <a:buNone/>
            </a:pPr>
            <a:r>
              <a:rPr lang="en-US" b="1" dirty="0">
                <a:solidFill>
                  <a:srgbClr val="00B0F0"/>
                </a:solidFill>
              </a:rPr>
              <a:t> </a:t>
            </a:r>
            <a:r>
              <a:rPr lang="en-US" b="1" dirty="0" smtClean="0">
                <a:solidFill>
                  <a:srgbClr val="00B0F0"/>
                </a:solidFill>
              </a:rPr>
              <a:t>     }</a:t>
            </a:r>
          </a:p>
          <a:p>
            <a:pPr marL="0" indent="0">
              <a:buNone/>
            </a:pPr>
            <a:r>
              <a:rPr lang="en-US" b="1" dirty="0">
                <a:solidFill>
                  <a:srgbClr val="00B0F0"/>
                </a:solidFill>
              </a:rPr>
              <a:t> </a:t>
            </a:r>
            <a:r>
              <a:rPr lang="en-US" b="1" dirty="0" smtClean="0">
                <a:solidFill>
                  <a:srgbClr val="00B0F0"/>
                </a:solidFill>
              </a:rPr>
              <a:t>     }</a:t>
            </a:r>
          </a:p>
          <a:p>
            <a:r>
              <a:rPr lang="en-US" b="1" dirty="0" smtClean="0"/>
              <a:t>In </a:t>
            </a:r>
            <a:r>
              <a:rPr lang="en-US" b="1" dirty="0"/>
              <a:t>the xml</a:t>
            </a:r>
          </a:p>
          <a:p>
            <a:pPr marL="0" indent="0">
              <a:buNone/>
            </a:pPr>
            <a:r>
              <a:rPr lang="en-US" b="1" dirty="0">
                <a:solidFill>
                  <a:srgbClr val="00B0F0"/>
                </a:solidFill>
              </a:rPr>
              <a:t>    &lt;bean id="id1" class="DemoBean"&gt;</a:t>
            </a:r>
          </a:p>
          <a:p>
            <a:pPr marL="0" indent="0">
              <a:buNone/>
            </a:pPr>
            <a:r>
              <a:rPr lang="en-US" b="1" dirty="0">
                <a:solidFill>
                  <a:srgbClr val="00B0F0"/>
                </a:solidFill>
              </a:rPr>
              <a:t>    &lt;constructor-arg ref="sb" /&gt;</a:t>
            </a:r>
          </a:p>
          <a:p>
            <a:pPr marL="0" indent="0">
              <a:buNone/>
            </a:pPr>
            <a:r>
              <a:rPr lang="en-US" b="1" dirty="0">
                <a:solidFill>
                  <a:srgbClr val="00B0F0"/>
                </a:solidFill>
              </a:rPr>
              <a:t>    &lt;/bean&gt;</a:t>
            </a:r>
          </a:p>
          <a:p>
            <a:pPr marL="0" indent="0">
              <a:buNone/>
            </a:pPr>
            <a:r>
              <a:rPr lang="en-US" b="1" dirty="0">
                <a:solidFill>
                  <a:srgbClr val="00B0F0"/>
                </a:solidFill>
              </a:rPr>
              <a:t>    &lt;bean id="sb" class="SampleBean" /&gt;</a:t>
            </a:r>
          </a:p>
          <a:p>
            <a:pPr marL="0" indent="0">
              <a:buNone/>
            </a:pPr>
            <a:endParaRPr lang="en-US" dirty="0">
              <a:solidFill>
                <a:srgbClr val="00B0F0"/>
              </a:solidFill>
            </a:endParaRPr>
          </a:p>
        </p:txBody>
      </p:sp>
      <p:sp>
        <p:nvSpPr>
          <p:cNvPr id="4" name="Slide Number Placeholder 3"/>
          <p:cNvSpPr>
            <a:spLocks noGrp="1"/>
          </p:cNvSpPr>
          <p:nvPr>
            <p:ph type="sldNum" sz="quarter" idx="4294967295"/>
          </p:nvPr>
        </p:nvSpPr>
        <p:spPr>
          <a:xfrm>
            <a:off x="9347200" y="6492876"/>
            <a:ext cx="2844800" cy="365125"/>
          </a:xfrm>
        </p:spPr>
        <p:txBody>
          <a:bodyPr/>
          <a:lstStyle/>
          <a:p>
            <a:fld id="{4CE32F19-BBF9-49B0-817B-4B6B9B542E56}" type="slidenum">
              <a:rPr lang="en-US" smtClean="0">
                <a:solidFill>
                  <a:prstClr val="white"/>
                </a:solidFill>
              </a:rPr>
              <a:pPr/>
              <a:t>43</a:t>
            </a:fld>
            <a:endParaRPr lang="en-US" dirty="0">
              <a:solidFill>
                <a:prstClr val="white"/>
              </a:solidFill>
            </a:endParaRPr>
          </a:p>
        </p:txBody>
      </p:sp>
    </p:spTree>
    <p:extLst>
      <p:ext uri="{BB962C8B-B14F-4D97-AF65-F5344CB8AC3E}">
        <p14:creationId xmlns:p14="http://schemas.microsoft.com/office/powerpoint/2010/main" val="52216897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DI(Contd..)</a:t>
            </a:r>
          </a:p>
        </p:txBody>
      </p:sp>
      <p:sp>
        <p:nvSpPr>
          <p:cNvPr id="3" name="Content Placeholder 2"/>
          <p:cNvSpPr>
            <a:spLocks noGrp="1"/>
          </p:cNvSpPr>
          <p:nvPr>
            <p:ph idx="1"/>
          </p:nvPr>
        </p:nvSpPr>
        <p:spPr/>
        <p:txBody>
          <a:bodyPr/>
          <a:lstStyle/>
          <a:p>
            <a:r>
              <a:rPr lang="en-US" dirty="0"/>
              <a:t>Injecting Collection Object</a:t>
            </a:r>
          </a:p>
          <a:p>
            <a:pPr lvl="1"/>
            <a:r>
              <a:rPr lang="en-US" dirty="0"/>
              <a:t>Allows passing Multiple data values. Four ways to inject collections</a:t>
            </a:r>
          </a:p>
          <a:p>
            <a:endParaRPr lang="en-US" dirty="0" smtClean="0"/>
          </a:p>
          <a:p>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549055166"/>
              </p:ext>
            </p:extLst>
          </p:nvPr>
        </p:nvGraphicFramePr>
        <p:xfrm>
          <a:off x="481427" y="2141807"/>
          <a:ext cx="10160000" cy="3449319"/>
        </p:xfrm>
        <a:graphic>
          <a:graphicData uri="http://schemas.openxmlformats.org/drawingml/2006/table">
            <a:tbl>
              <a:tblPr firstRow="1" bandRow="1">
                <a:tableStyleId>{5C22544A-7EE6-4342-B048-85BDC9FD1C3A}</a:tableStyleId>
              </a:tblPr>
              <a:tblGrid>
                <a:gridCol w="5080000"/>
                <a:gridCol w="5080000"/>
              </a:tblGrid>
              <a:tr h="682283">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a:r>
                        <a:rPr lang="en-US" sz="1800" dirty="0">
                          <a:solidFill>
                            <a:schemeClr val="bg1"/>
                          </a:solidFill>
                          <a:effectLst/>
                        </a:rPr>
                        <a:t>Element</a:t>
                      </a:r>
                    </a:p>
                  </a:txBody>
                  <a:tcPr marL="63500" marR="63500" marT="47625" marB="47625"/>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a:r>
                        <a:rPr lang="en-US" sz="1800" dirty="0">
                          <a:solidFill>
                            <a:schemeClr val="bg1"/>
                          </a:solidFill>
                          <a:effectLst/>
                        </a:rPr>
                        <a:t>Description</a:t>
                      </a:r>
                    </a:p>
                  </a:txBody>
                  <a:tcPr marL="63500" marR="63500" marT="47625" marB="47625"/>
                </a:tc>
              </a:tr>
              <a:tr h="691759">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1800" dirty="0">
                          <a:effectLst/>
                        </a:rPr>
                        <a:t>&lt;list</a:t>
                      </a:r>
                      <a:r>
                        <a:rPr lang="en-US" sz="1800" dirty="0" smtClean="0">
                          <a:effectLst/>
                        </a:rPr>
                        <a:t>&gt; &lt;/list&gt;</a:t>
                      </a:r>
                      <a:endParaRPr lang="en-US" sz="1800" dirty="0">
                        <a:effectLst/>
                      </a:endParaRPr>
                    </a:p>
                  </a:txBody>
                  <a:tcPr marL="63500" marR="63500" marT="47625" marB="47625"/>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1800" dirty="0">
                          <a:effectLst/>
                        </a:rPr>
                        <a:t>This helps in wiring ie injecting a list of values, allowing duplicates.</a:t>
                      </a:r>
                    </a:p>
                  </a:txBody>
                  <a:tcPr marL="63500" marR="63500" marT="47625" marB="47625"/>
                </a:tc>
              </a:tr>
              <a:tr h="691759">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1800" dirty="0">
                          <a:effectLst/>
                        </a:rPr>
                        <a:t>&lt;set</a:t>
                      </a:r>
                      <a:r>
                        <a:rPr lang="en-US" sz="1800" dirty="0" smtClean="0">
                          <a:effectLst/>
                        </a:rPr>
                        <a:t>&gt; &lt;/set&gt;</a:t>
                      </a:r>
                      <a:endParaRPr lang="en-US" sz="1800" dirty="0">
                        <a:effectLst/>
                      </a:endParaRPr>
                    </a:p>
                  </a:txBody>
                  <a:tcPr marL="63500" marR="63500" marT="47625" marB="47625"/>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1800" dirty="0">
                          <a:effectLst/>
                        </a:rPr>
                        <a:t>This helps in wiring a set of values but without any duplicates.</a:t>
                      </a:r>
                    </a:p>
                  </a:txBody>
                  <a:tcPr marL="63500" marR="63500" marT="47625" marB="47625"/>
                </a:tc>
              </a:tr>
              <a:tr h="691759">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1800" dirty="0">
                          <a:effectLst/>
                        </a:rPr>
                        <a:t>&lt;map</a:t>
                      </a:r>
                      <a:r>
                        <a:rPr lang="en-US" sz="1800" dirty="0" smtClean="0">
                          <a:effectLst/>
                        </a:rPr>
                        <a:t>&gt; &lt;/map&gt;</a:t>
                      </a:r>
                      <a:endParaRPr lang="en-US" sz="1800" dirty="0">
                        <a:effectLst/>
                      </a:endParaRPr>
                    </a:p>
                  </a:txBody>
                  <a:tcPr marL="63500" marR="63500" marT="47625" marB="47625"/>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1800" dirty="0">
                          <a:effectLst/>
                        </a:rPr>
                        <a:t>This can be used to inject a collection of name-value pairs where name and value can be of any type.</a:t>
                      </a:r>
                    </a:p>
                  </a:txBody>
                  <a:tcPr marL="63500" marR="63500" marT="47625" marB="47625"/>
                </a:tc>
              </a:tr>
              <a:tr h="691759">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1800" dirty="0">
                          <a:effectLst/>
                        </a:rPr>
                        <a:t>&lt;props</a:t>
                      </a:r>
                      <a:r>
                        <a:rPr lang="en-US" sz="1800" dirty="0" smtClean="0">
                          <a:effectLst/>
                        </a:rPr>
                        <a:t>&gt; &lt;/props&gt;</a:t>
                      </a:r>
                      <a:endParaRPr lang="en-US" sz="1800" dirty="0">
                        <a:effectLst/>
                      </a:endParaRPr>
                    </a:p>
                  </a:txBody>
                  <a:tcPr marL="63500" marR="63500" marT="47625" marB="47625"/>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1800" dirty="0">
                          <a:effectLst/>
                        </a:rPr>
                        <a:t>This can be used to inject a collection of name-value pairs where the name and value are both Strings.</a:t>
                      </a:r>
                    </a:p>
                  </a:txBody>
                  <a:tcPr marL="63500" marR="63500" marT="47625" marB="47625"/>
                </a:tc>
              </a:tr>
            </a:tbl>
          </a:graphicData>
        </a:graphic>
      </p:graphicFrame>
    </p:spTree>
    <p:extLst>
      <p:ext uri="{BB962C8B-B14F-4D97-AF65-F5344CB8AC3E}">
        <p14:creationId xmlns:p14="http://schemas.microsoft.com/office/powerpoint/2010/main" val="402764091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In this session, we will Covered: </a:t>
            </a:r>
          </a:p>
          <a:p>
            <a:r>
              <a:rPr lang="en-US" dirty="0"/>
              <a:t>Spring Framework Architecture</a:t>
            </a:r>
          </a:p>
          <a:p>
            <a:r>
              <a:rPr lang="en-US" dirty="0"/>
              <a:t>Spring Container and it’s types</a:t>
            </a:r>
          </a:p>
          <a:p>
            <a:r>
              <a:rPr lang="en-US" dirty="0"/>
              <a:t>Spring Bean life cycle</a:t>
            </a:r>
          </a:p>
          <a:p>
            <a:r>
              <a:rPr lang="en-US" dirty="0"/>
              <a:t>Spring Bean Scope</a:t>
            </a:r>
          </a:p>
          <a:p>
            <a:r>
              <a:rPr lang="en-US" dirty="0"/>
              <a:t>Spring Dependency Injection and it’s types</a:t>
            </a:r>
          </a:p>
          <a:p>
            <a:endParaRPr lang="en-US" dirty="0"/>
          </a:p>
          <a:p>
            <a:endParaRPr lang="en-US" dirty="0"/>
          </a:p>
          <a:p>
            <a:endParaRPr lang="en-US" dirty="0"/>
          </a:p>
        </p:txBody>
      </p:sp>
      <p:sp>
        <p:nvSpPr>
          <p:cNvPr id="4" name="Slide Number Placeholder 3"/>
          <p:cNvSpPr>
            <a:spLocks noGrp="1"/>
          </p:cNvSpPr>
          <p:nvPr>
            <p:ph type="sldNum" sz="quarter" idx="4294967295"/>
          </p:nvPr>
        </p:nvSpPr>
        <p:spPr>
          <a:xfrm>
            <a:off x="9347200" y="6492876"/>
            <a:ext cx="2844800" cy="365125"/>
          </a:xfrm>
        </p:spPr>
        <p:txBody>
          <a:bodyPr/>
          <a:lstStyle/>
          <a:p>
            <a:fld id="{4CE32F19-BBF9-49B0-817B-4B6B9B542E56}" type="slidenum">
              <a:rPr lang="en-US" smtClean="0">
                <a:solidFill>
                  <a:prstClr val="white"/>
                </a:solidFill>
              </a:rPr>
              <a:pPr/>
              <a:t>45</a:t>
            </a:fld>
            <a:endParaRPr lang="en-US" dirty="0">
              <a:solidFill>
                <a:prstClr val="white"/>
              </a:solidFill>
            </a:endParaRPr>
          </a:p>
        </p:txBody>
      </p:sp>
    </p:spTree>
    <p:extLst>
      <p:ext uri="{BB962C8B-B14F-4D97-AF65-F5344CB8AC3E}">
        <p14:creationId xmlns:p14="http://schemas.microsoft.com/office/powerpoint/2010/main" val="267356756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bwMode="auto">
          <a:ln>
            <a:miter lim="800000"/>
            <a:headEnd/>
            <a:tailEnd/>
          </a:ln>
        </p:spPr>
        <p:txBody>
          <a:bodyPr wrap="square" numCol="1" compatLnSpc="1">
            <a:prstTxWarp prst="textNoShape">
              <a:avLst/>
            </a:prstTxWarp>
          </a:bodyPr>
          <a:lstStyle/>
          <a:p>
            <a:pPr eaLnBrk="1" hangingPunct="1">
              <a:defRPr/>
            </a:pPr>
            <a:r>
              <a:rPr lang="en-US" sz="4000" dirty="0" smtClean="0">
                <a:ln>
                  <a:noFill/>
                </a:ln>
              </a:rPr>
              <a:t>Thank You</a:t>
            </a:r>
          </a:p>
        </p:txBody>
      </p:sp>
    </p:spTree>
    <p:extLst>
      <p:ext uri="{BB962C8B-B14F-4D97-AF65-F5344CB8AC3E}">
        <p14:creationId xmlns:p14="http://schemas.microsoft.com/office/powerpoint/2010/main" val="2178991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27" y="0"/>
            <a:ext cx="12188948" cy="6857998"/>
          </a:xfrm>
          <a:prstGeom prst="rect">
            <a:avLst/>
          </a:prstGeom>
        </p:spPr>
      </p:pic>
      <p:pic>
        <p:nvPicPr>
          <p:cNvPr id="7" name="Picture 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935265" y="2177434"/>
            <a:ext cx="160397" cy="297404"/>
          </a:xfrm>
          <a:prstGeom prst="rect">
            <a:avLst/>
          </a:prstGeom>
        </p:spPr>
      </p:pic>
      <p:grpSp>
        <p:nvGrpSpPr>
          <p:cNvPr id="24" name="Group 23"/>
          <p:cNvGrpSpPr/>
          <p:nvPr/>
        </p:nvGrpSpPr>
        <p:grpSpPr>
          <a:xfrm>
            <a:off x="1477808" y="557732"/>
            <a:ext cx="192861" cy="361833"/>
            <a:chOff x="-1994126" y="1399268"/>
            <a:chExt cx="525462" cy="985838"/>
          </a:xfrm>
        </p:grpSpPr>
        <p:sp>
          <p:nvSpPr>
            <p:cNvPr id="11" name="Freeform 5"/>
            <p:cNvSpPr>
              <a:spLocks/>
            </p:cNvSpPr>
            <p:nvPr/>
          </p:nvSpPr>
          <p:spPr bwMode="auto">
            <a:xfrm>
              <a:off x="-1994126" y="1399268"/>
              <a:ext cx="525462" cy="985838"/>
            </a:xfrm>
            <a:custGeom>
              <a:avLst/>
              <a:gdLst>
                <a:gd name="T0" fmla="*/ 140 w 140"/>
                <a:gd name="T1" fmla="*/ 70 h 262"/>
                <a:gd name="T2" fmla="*/ 136 w 140"/>
                <a:gd name="T3" fmla="*/ 95 h 262"/>
                <a:gd name="T4" fmla="*/ 66 w 140"/>
                <a:gd name="T5" fmla="*/ 262 h 262"/>
                <a:gd name="T6" fmla="*/ 4 w 140"/>
                <a:gd name="T7" fmla="*/ 92 h 262"/>
                <a:gd name="T8" fmla="*/ 0 w 140"/>
                <a:gd name="T9" fmla="*/ 70 h 262"/>
                <a:gd name="T10" fmla="*/ 70 w 140"/>
                <a:gd name="T11" fmla="*/ 0 h 262"/>
                <a:gd name="T12" fmla="*/ 140 w 140"/>
                <a:gd name="T13" fmla="*/ 70 h 262"/>
              </a:gdLst>
              <a:ahLst/>
              <a:cxnLst>
                <a:cxn ang="0">
                  <a:pos x="T0" y="T1"/>
                </a:cxn>
                <a:cxn ang="0">
                  <a:pos x="T2" y="T3"/>
                </a:cxn>
                <a:cxn ang="0">
                  <a:pos x="T4" y="T5"/>
                </a:cxn>
                <a:cxn ang="0">
                  <a:pos x="T6" y="T7"/>
                </a:cxn>
                <a:cxn ang="0">
                  <a:pos x="T8" y="T9"/>
                </a:cxn>
                <a:cxn ang="0">
                  <a:pos x="T10" y="T11"/>
                </a:cxn>
                <a:cxn ang="0">
                  <a:pos x="T12" y="T13"/>
                </a:cxn>
              </a:cxnLst>
              <a:rect l="0" t="0" r="r" b="b"/>
              <a:pathLst>
                <a:path w="140" h="262">
                  <a:moveTo>
                    <a:pt x="140" y="70"/>
                  </a:moveTo>
                  <a:cubicBezTo>
                    <a:pt x="140" y="79"/>
                    <a:pt x="139" y="87"/>
                    <a:pt x="136" y="95"/>
                  </a:cubicBezTo>
                  <a:cubicBezTo>
                    <a:pt x="127" y="122"/>
                    <a:pt x="66" y="262"/>
                    <a:pt x="66" y="262"/>
                  </a:cubicBezTo>
                  <a:cubicBezTo>
                    <a:pt x="66" y="262"/>
                    <a:pt x="9" y="109"/>
                    <a:pt x="4" y="92"/>
                  </a:cubicBezTo>
                  <a:cubicBezTo>
                    <a:pt x="2" y="85"/>
                    <a:pt x="0" y="78"/>
                    <a:pt x="0" y="70"/>
                  </a:cubicBezTo>
                  <a:cubicBezTo>
                    <a:pt x="0" y="31"/>
                    <a:pt x="32" y="0"/>
                    <a:pt x="70" y="0"/>
                  </a:cubicBezTo>
                  <a:cubicBezTo>
                    <a:pt x="109" y="0"/>
                    <a:pt x="140" y="31"/>
                    <a:pt x="140" y="70"/>
                  </a:cubicBezTo>
                  <a:close/>
                </a:path>
              </a:pathLst>
            </a:custGeom>
            <a:solidFill>
              <a:srgbClr val="E15D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Oval 6"/>
            <p:cNvSpPr>
              <a:spLocks noChangeArrowheads="1"/>
            </p:cNvSpPr>
            <p:nvPr/>
          </p:nvSpPr>
          <p:spPr bwMode="auto">
            <a:xfrm>
              <a:off x="-1863951" y="1531030"/>
              <a:ext cx="268287" cy="266700"/>
            </a:xfrm>
            <a:prstGeom prst="ellipse">
              <a:avLst/>
            </a:prstGeom>
            <a:solidFill>
              <a:srgbClr val="EF99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5" name="Group 24"/>
          <p:cNvGrpSpPr/>
          <p:nvPr/>
        </p:nvGrpSpPr>
        <p:grpSpPr>
          <a:xfrm>
            <a:off x="6316429" y="1519526"/>
            <a:ext cx="167370" cy="314515"/>
            <a:chOff x="-1746476" y="2829605"/>
            <a:chExt cx="525462" cy="987425"/>
          </a:xfrm>
        </p:grpSpPr>
        <p:sp>
          <p:nvSpPr>
            <p:cNvPr id="13" name="Freeform 7"/>
            <p:cNvSpPr>
              <a:spLocks/>
            </p:cNvSpPr>
            <p:nvPr/>
          </p:nvSpPr>
          <p:spPr bwMode="auto">
            <a:xfrm>
              <a:off x="-1746476" y="2829605"/>
              <a:ext cx="525462" cy="987425"/>
            </a:xfrm>
            <a:custGeom>
              <a:avLst/>
              <a:gdLst>
                <a:gd name="T0" fmla="*/ 140 w 140"/>
                <a:gd name="T1" fmla="*/ 70 h 262"/>
                <a:gd name="T2" fmla="*/ 135 w 140"/>
                <a:gd name="T3" fmla="*/ 95 h 262"/>
                <a:gd name="T4" fmla="*/ 65 w 140"/>
                <a:gd name="T5" fmla="*/ 262 h 262"/>
                <a:gd name="T6" fmla="*/ 3 w 140"/>
                <a:gd name="T7" fmla="*/ 92 h 262"/>
                <a:gd name="T8" fmla="*/ 0 w 140"/>
                <a:gd name="T9" fmla="*/ 70 h 262"/>
                <a:gd name="T10" fmla="*/ 70 w 140"/>
                <a:gd name="T11" fmla="*/ 0 h 262"/>
                <a:gd name="T12" fmla="*/ 140 w 140"/>
                <a:gd name="T13" fmla="*/ 70 h 262"/>
              </a:gdLst>
              <a:ahLst/>
              <a:cxnLst>
                <a:cxn ang="0">
                  <a:pos x="T0" y="T1"/>
                </a:cxn>
                <a:cxn ang="0">
                  <a:pos x="T2" y="T3"/>
                </a:cxn>
                <a:cxn ang="0">
                  <a:pos x="T4" y="T5"/>
                </a:cxn>
                <a:cxn ang="0">
                  <a:pos x="T6" y="T7"/>
                </a:cxn>
                <a:cxn ang="0">
                  <a:pos x="T8" y="T9"/>
                </a:cxn>
                <a:cxn ang="0">
                  <a:pos x="T10" y="T11"/>
                </a:cxn>
                <a:cxn ang="0">
                  <a:pos x="T12" y="T13"/>
                </a:cxn>
              </a:cxnLst>
              <a:rect l="0" t="0" r="r" b="b"/>
              <a:pathLst>
                <a:path w="140" h="262">
                  <a:moveTo>
                    <a:pt x="140" y="70"/>
                  </a:moveTo>
                  <a:cubicBezTo>
                    <a:pt x="140" y="79"/>
                    <a:pt x="138" y="87"/>
                    <a:pt x="135" y="95"/>
                  </a:cubicBezTo>
                  <a:cubicBezTo>
                    <a:pt x="126" y="122"/>
                    <a:pt x="65" y="262"/>
                    <a:pt x="65" y="262"/>
                  </a:cubicBezTo>
                  <a:cubicBezTo>
                    <a:pt x="65" y="262"/>
                    <a:pt x="8" y="109"/>
                    <a:pt x="3" y="92"/>
                  </a:cubicBezTo>
                  <a:cubicBezTo>
                    <a:pt x="1" y="85"/>
                    <a:pt x="0" y="78"/>
                    <a:pt x="0" y="70"/>
                  </a:cubicBezTo>
                  <a:cubicBezTo>
                    <a:pt x="0" y="32"/>
                    <a:pt x="31" y="0"/>
                    <a:pt x="70" y="0"/>
                  </a:cubicBezTo>
                  <a:cubicBezTo>
                    <a:pt x="109" y="0"/>
                    <a:pt x="140" y="32"/>
                    <a:pt x="140" y="70"/>
                  </a:cubicBezTo>
                  <a:close/>
                </a:path>
              </a:pathLst>
            </a:custGeom>
            <a:solidFill>
              <a:srgbClr val="AC2C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Oval 8"/>
            <p:cNvSpPr>
              <a:spLocks noChangeArrowheads="1"/>
            </p:cNvSpPr>
            <p:nvPr/>
          </p:nvSpPr>
          <p:spPr bwMode="auto">
            <a:xfrm>
              <a:off x="-1614714" y="2961368"/>
              <a:ext cx="261937" cy="268288"/>
            </a:xfrm>
            <a:prstGeom prst="ellipse">
              <a:avLst/>
            </a:prstGeom>
            <a:solidFill>
              <a:srgbClr val="EE44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3" name="Group 22"/>
          <p:cNvGrpSpPr/>
          <p:nvPr/>
        </p:nvGrpSpPr>
        <p:grpSpPr>
          <a:xfrm>
            <a:off x="1670669" y="1226234"/>
            <a:ext cx="149754" cy="280959"/>
            <a:chOff x="985611" y="2329543"/>
            <a:chExt cx="525462" cy="985838"/>
          </a:xfrm>
        </p:grpSpPr>
        <p:sp>
          <p:nvSpPr>
            <p:cNvPr id="15" name="Freeform 9"/>
            <p:cNvSpPr>
              <a:spLocks/>
            </p:cNvSpPr>
            <p:nvPr/>
          </p:nvSpPr>
          <p:spPr bwMode="auto">
            <a:xfrm>
              <a:off x="985611" y="2329543"/>
              <a:ext cx="525462" cy="985838"/>
            </a:xfrm>
            <a:custGeom>
              <a:avLst/>
              <a:gdLst>
                <a:gd name="T0" fmla="*/ 140 w 140"/>
                <a:gd name="T1" fmla="*/ 70 h 262"/>
                <a:gd name="T2" fmla="*/ 136 w 140"/>
                <a:gd name="T3" fmla="*/ 95 h 262"/>
                <a:gd name="T4" fmla="*/ 66 w 140"/>
                <a:gd name="T5" fmla="*/ 262 h 262"/>
                <a:gd name="T6" fmla="*/ 4 w 140"/>
                <a:gd name="T7" fmla="*/ 92 h 262"/>
                <a:gd name="T8" fmla="*/ 0 w 140"/>
                <a:gd name="T9" fmla="*/ 70 h 262"/>
                <a:gd name="T10" fmla="*/ 70 w 140"/>
                <a:gd name="T11" fmla="*/ 0 h 262"/>
                <a:gd name="T12" fmla="*/ 140 w 140"/>
                <a:gd name="T13" fmla="*/ 70 h 262"/>
              </a:gdLst>
              <a:ahLst/>
              <a:cxnLst>
                <a:cxn ang="0">
                  <a:pos x="T0" y="T1"/>
                </a:cxn>
                <a:cxn ang="0">
                  <a:pos x="T2" y="T3"/>
                </a:cxn>
                <a:cxn ang="0">
                  <a:pos x="T4" y="T5"/>
                </a:cxn>
                <a:cxn ang="0">
                  <a:pos x="T6" y="T7"/>
                </a:cxn>
                <a:cxn ang="0">
                  <a:pos x="T8" y="T9"/>
                </a:cxn>
                <a:cxn ang="0">
                  <a:pos x="T10" y="T11"/>
                </a:cxn>
                <a:cxn ang="0">
                  <a:pos x="T12" y="T13"/>
                </a:cxn>
              </a:cxnLst>
              <a:rect l="0" t="0" r="r" b="b"/>
              <a:pathLst>
                <a:path w="140" h="262">
                  <a:moveTo>
                    <a:pt x="140" y="70"/>
                  </a:moveTo>
                  <a:cubicBezTo>
                    <a:pt x="140" y="79"/>
                    <a:pt x="139" y="87"/>
                    <a:pt x="136" y="95"/>
                  </a:cubicBezTo>
                  <a:cubicBezTo>
                    <a:pt x="127" y="122"/>
                    <a:pt x="66" y="262"/>
                    <a:pt x="66" y="262"/>
                  </a:cubicBezTo>
                  <a:cubicBezTo>
                    <a:pt x="66" y="262"/>
                    <a:pt x="9" y="109"/>
                    <a:pt x="4" y="92"/>
                  </a:cubicBezTo>
                  <a:cubicBezTo>
                    <a:pt x="1" y="85"/>
                    <a:pt x="0" y="78"/>
                    <a:pt x="0" y="70"/>
                  </a:cubicBezTo>
                  <a:cubicBezTo>
                    <a:pt x="0" y="32"/>
                    <a:pt x="32" y="0"/>
                    <a:pt x="70" y="0"/>
                  </a:cubicBezTo>
                  <a:cubicBezTo>
                    <a:pt x="109" y="0"/>
                    <a:pt x="140" y="32"/>
                    <a:pt x="140" y="70"/>
                  </a:cubicBezTo>
                  <a:close/>
                </a:path>
              </a:pathLst>
            </a:custGeom>
            <a:solidFill>
              <a:srgbClr val="62B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Oval 10"/>
            <p:cNvSpPr>
              <a:spLocks noChangeArrowheads="1"/>
            </p:cNvSpPr>
            <p:nvPr/>
          </p:nvSpPr>
          <p:spPr bwMode="auto">
            <a:xfrm>
              <a:off x="1115786" y="2461305"/>
              <a:ext cx="268287" cy="266700"/>
            </a:xfrm>
            <a:prstGeom prst="ellipse">
              <a:avLst/>
            </a:prstGeom>
            <a:solidFill>
              <a:srgbClr val="BAD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2" name="Group 21"/>
          <p:cNvGrpSpPr/>
          <p:nvPr/>
        </p:nvGrpSpPr>
        <p:grpSpPr>
          <a:xfrm>
            <a:off x="4814498" y="847783"/>
            <a:ext cx="191091" cy="360245"/>
            <a:chOff x="1387249" y="1191305"/>
            <a:chExt cx="525462" cy="990600"/>
          </a:xfrm>
        </p:grpSpPr>
        <p:sp>
          <p:nvSpPr>
            <p:cNvPr id="17" name="Freeform 11"/>
            <p:cNvSpPr>
              <a:spLocks/>
            </p:cNvSpPr>
            <p:nvPr/>
          </p:nvSpPr>
          <p:spPr bwMode="auto">
            <a:xfrm>
              <a:off x="1387249" y="1191305"/>
              <a:ext cx="525462" cy="990600"/>
            </a:xfrm>
            <a:custGeom>
              <a:avLst/>
              <a:gdLst>
                <a:gd name="T0" fmla="*/ 140 w 140"/>
                <a:gd name="T1" fmla="*/ 71 h 263"/>
                <a:gd name="T2" fmla="*/ 136 w 140"/>
                <a:gd name="T3" fmla="*/ 95 h 263"/>
                <a:gd name="T4" fmla="*/ 66 w 140"/>
                <a:gd name="T5" fmla="*/ 263 h 263"/>
                <a:gd name="T6" fmla="*/ 3 w 140"/>
                <a:gd name="T7" fmla="*/ 92 h 263"/>
                <a:gd name="T8" fmla="*/ 0 w 140"/>
                <a:gd name="T9" fmla="*/ 71 h 263"/>
                <a:gd name="T10" fmla="*/ 70 w 140"/>
                <a:gd name="T11" fmla="*/ 0 h 263"/>
                <a:gd name="T12" fmla="*/ 140 w 140"/>
                <a:gd name="T13" fmla="*/ 71 h 263"/>
              </a:gdLst>
              <a:ahLst/>
              <a:cxnLst>
                <a:cxn ang="0">
                  <a:pos x="T0" y="T1"/>
                </a:cxn>
                <a:cxn ang="0">
                  <a:pos x="T2" y="T3"/>
                </a:cxn>
                <a:cxn ang="0">
                  <a:pos x="T4" y="T5"/>
                </a:cxn>
                <a:cxn ang="0">
                  <a:pos x="T6" y="T7"/>
                </a:cxn>
                <a:cxn ang="0">
                  <a:pos x="T8" y="T9"/>
                </a:cxn>
                <a:cxn ang="0">
                  <a:pos x="T10" y="T11"/>
                </a:cxn>
                <a:cxn ang="0">
                  <a:pos x="T12" y="T13"/>
                </a:cxn>
              </a:cxnLst>
              <a:rect l="0" t="0" r="r" b="b"/>
              <a:pathLst>
                <a:path w="140" h="263">
                  <a:moveTo>
                    <a:pt x="140" y="71"/>
                  </a:moveTo>
                  <a:cubicBezTo>
                    <a:pt x="140" y="79"/>
                    <a:pt x="138" y="87"/>
                    <a:pt x="136" y="95"/>
                  </a:cubicBezTo>
                  <a:cubicBezTo>
                    <a:pt x="126" y="122"/>
                    <a:pt x="66" y="263"/>
                    <a:pt x="66" y="263"/>
                  </a:cubicBezTo>
                  <a:cubicBezTo>
                    <a:pt x="66" y="263"/>
                    <a:pt x="8" y="110"/>
                    <a:pt x="3" y="92"/>
                  </a:cubicBezTo>
                  <a:cubicBezTo>
                    <a:pt x="1" y="85"/>
                    <a:pt x="0" y="78"/>
                    <a:pt x="0" y="71"/>
                  </a:cubicBezTo>
                  <a:cubicBezTo>
                    <a:pt x="0" y="32"/>
                    <a:pt x="31" y="0"/>
                    <a:pt x="70" y="0"/>
                  </a:cubicBezTo>
                  <a:cubicBezTo>
                    <a:pt x="109" y="0"/>
                    <a:pt x="140" y="32"/>
                    <a:pt x="140" y="71"/>
                  </a:cubicBezTo>
                  <a:close/>
                </a:path>
              </a:pathLst>
            </a:custGeom>
            <a:solidFill>
              <a:srgbClr val="FEBB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Oval 12"/>
            <p:cNvSpPr>
              <a:spLocks noChangeArrowheads="1"/>
            </p:cNvSpPr>
            <p:nvPr/>
          </p:nvSpPr>
          <p:spPr bwMode="auto">
            <a:xfrm>
              <a:off x="1519011" y="1323068"/>
              <a:ext cx="261937" cy="268288"/>
            </a:xfrm>
            <a:prstGeom prst="ellipse">
              <a:avLst/>
            </a:prstGeom>
            <a:solidFill>
              <a:srgbClr val="FFD1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1" name="Group 20"/>
          <p:cNvGrpSpPr/>
          <p:nvPr/>
        </p:nvGrpSpPr>
        <p:grpSpPr>
          <a:xfrm>
            <a:off x="7104141" y="1517899"/>
            <a:ext cx="197653" cy="332869"/>
            <a:chOff x="7128832" y="1766207"/>
            <a:chExt cx="525462" cy="987425"/>
          </a:xfrm>
        </p:grpSpPr>
        <p:sp>
          <p:nvSpPr>
            <p:cNvPr id="19" name="Freeform 13"/>
            <p:cNvSpPr>
              <a:spLocks/>
            </p:cNvSpPr>
            <p:nvPr/>
          </p:nvSpPr>
          <p:spPr bwMode="auto">
            <a:xfrm>
              <a:off x="7128832" y="1766207"/>
              <a:ext cx="525462" cy="987425"/>
            </a:xfrm>
            <a:custGeom>
              <a:avLst/>
              <a:gdLst>
                <a:gd name="T0" fmla="*/ 140 w 140"/>
                <a:gd name="T1" fmla="*/ 70 h 262"/>
                <a:gd name="T2" fmla="*/ 136 w 140"/>
                <a:gd name="T3" fmla="*/ 94 h 262"/>
                <a:gd name="T4" fmla="*/ 66 w 140"/>
                <a:gd name="T5" fmla="*/ 262 h 262"/>
                <a:gd name="T6" fmla="*/ 4 w 140"/>
                <a:gd name="T7" fmla="*/ 91 h 262"/>
                <a:gd name="T8" fmla="*/ 0 w 140"/>
                <a:gd name="T9" fmla="*/ 70 h 262"/>
                <a:gd name="T10" fmla="*/ 70 w 140"/>
                <a:gd name="T11" fmla="*/ 0 h 262"/>
                <a:gd name="T12" fmla="*/ 140 w 140"/>
                <a:gd name="T13" fmla="*/ 70 h 262"/>
              </a:gdLst>
              <a:ahLst/>
              <a:cxnLst>
                <a:cxn ang="0">
                  <a:pos x="T0" y="T1"/>
                </a:cxn>
                <a:cxn ang="0">
                  <a:pos x="T2" y="T3"/>
                </a:cxn>
                <a:cxn ang="0">
                  <a:pos x="T4" y="T5"/>
                </a:cxn>
                <a:cxn ang="0">
                  <a:pos x="T6" y="T7"/>
                </a:cxn>
                <a:cxn ang="0">
                  <a:pos x="T8" y="T9"/>
                </a:cxn>
                <a:cxn ang="0">
                  <a:pos x="T10" y="T11"/>
                </a:cxn>
                <a:cxn ang="0">
                  <a:pos x="T12" y="T13"/>
                </a:cxn>
              </a:cxnLst>
              <a:rect l="0" t="0" r="r" b="b"/>
              <a:pathLst>
                <a:path w="140" h="262">
                  <a:moveTo>
                    <a:pt x="140" y="70"/>
                  </a:moveTo>
                  <a:cubicBezTo>
                    <a:pt x="140" y="78"/>
                    <a:pt x="139" y="87"/>
                    <a:pt x="136" y="94"/>
                  </a:cubicBezTo>
                  <a:cubicBezTo>
                    <a:pt x="127" y="122"/>
                    <a:pt x="66" y="262"/>
                    <a:pt x="66" y="262"/>
                  </a:cubicBezTo>
                  <a:cubicBezTo>
                    <a:pt x="66" y="262"/>
                    <a:pt x="9" y="109"/>
                    <a:pt x="4" y="91"/>
                  </a:cubicBezTo>
                  <a:cubicBezTo>
                    <a:pt x="1" y="85"/>
                    <a:pt x="0" y="77"/>
                    <a:pt x="0" y="70"/>
                  </a:cubicBezTo>
                  <a:cubicBezTo>
                    <a:pt x="0" y="31"/>
                    <a:pt x="32" y="0"/>
                    <a:pt x="70" y="0"/>
                  </a:cubicBezTo>
                  <a:cubicBezTo>
                    <a:pt x="109" y="0"/>
                    <a:pt x="140" y="31"/>
                    <a:pt x="140" y="70"/>
                  </a:cubicBezTo>
                  <a:close/>
                </a:path>
              </a:pathLst>
            </a:custGeom>
            <a:solidFill>
              <a:srgbClr val="00A7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Oval 14"/>
            <p:cNvSpPr>
              <a:spLocks noChangeArrowheads="1"/>
            </p:cNvSpPr>
            <p:nvPr/>
          </p:nvSpPr>
          <p:spPr bwMode="auto">
            <a:xfrm>
              <a:off x="7259007" y="1897970"/>
              <a:ext cx="266700" cy="265113"/>
            </a:xfrm>
            <a:prstGeom prst="ellipse">
              <a:avLst/>
            </a:prstGeom>
            <a:solidFill>
              <a:srgbClr val="49B9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6" name="TextBox 25"/>
          <p:cNvSpPr txBox="1"/>
          <p:nvPr/>
        </p:nvSpPr>
        <p:spPr>
          <a:xfrm>
            <a:off x="549936" y="3929647"/>
            <a:ext cx="2068986" cy="830997"/>
          </a:xfrm>
          <a:prstGeom prst="rect">
            <a:avLst/>
          </a:prstGeom>
          <a:noFill/>
        </p:spPr>
        <p:txBody>
          <a:bodyPr wrap="square" rtlCol="0">
            <a:spAutoFit/>
          </a:bodyPr>
          <a:lstStyle/>
          <a:p>
            <a:r>
              <a:rPr lang="en-IN" sz="1200" b="1" dirty="0">
                <a:solidFill>
                  <a:srgbClr val="E15D26"/>
                </a:solidFill>
              </a:rPr>
              <a:t>Infogain Corporation, HQ</a:t>
            </a:r>
          </a:p>
          <a:p>
            <a:pPr algn="l"/>
            <a:r>
              <a:rPr lang="en-IN" sz="900" dirty="0"/>
              <a:t>485 Alberto Way Los Gatos,</a:t>
            </a:r>
            <a:br>
              <a:rPr lang="en-IN" sz="900" dirty="0"/>
            </a:br>
            <a:r>
              <a:rPr lang="en-IN" sz="900" dirty="0"/>
              <a:t>CA 95032 USA</a:t>
            </a:r>
          </a:p>
          <a:p>
            <a:pPr algn="l"/>
            <a:r>
              <a:rPr lang="en-IN" sz="900" dirty="0"/>
              <a:t>Phone: 408-355-6000</a:t>
            </a:r>
          </a:p>
          <a:p>
            <a:pPr algn="l"/>
            <a:r>
              <a:rPr lang="en-IN" sz="900" dirty="0"/>
              <a:t>Fax: 408-355-7000</a:t>
            </a:r>
          </a:p>
        </p:txBody>
      </p:sp>
      <p:sp>
        <p:nvSpPr>
          <p:cNvPr id="27" name="TextBox 26"/>
          <p:cNvSpPr txBox="1"/>
          <p:nvPr/>
        </p:nvSpPr>
        <p:spPr>
          <a:xfrm>
            <a:off x="6317732" y="3929648"/>
            <a:ext cx="2606276" cy="830997"/>
          </a:xfrm>
          <a:prstGeom prst="rect">
            <a:avLst/>
          </a:prstGeom>
          <a:noFill/>
        </p:spPr>
        <p:txBody>
          <a:bodyPr wrap="square" rtlCol="0">
            <a:spAutoFit/>
          </a:bodyPr>
          <a:lstStyle/>
          <a:p>
            <a:r>
              <a:rPr lang="en-IN" sz="1200" b="1" dirty="0">
                <a:solidFill>
                  <a:srgbClr val="FEBB12"/>
                </a:solidFill>
              </a:rPr>
              <a:t>Infogain Irvine</a:t>
            </a:r>
          </a:p>
          <a:p>
            <a:r>
              <a:rPr lang="en-IN" sz="900" b="0" dirty="0"/>
              <a:t>41 Corporate Park,</a:t>
            </a:r>
            <a:br>
              <a:rPr lang="en-IN" sz="900" b="0" dirty="0"/>
            </a:br>
            <a:r>
              <a:rPr lang="en-IN" sz="900" b="0" dirty="0"/>
              <a:t>Suite 390 Irvine, CA  2606 USA</a:t>
            </a:r>
          </a:p>
          <a:p>
            <a:r>
              <a:rPr lang="en-IN" sz="900" b="0" dirty="0"/>
              <a:t>Phone: 949-223-5100</a:t>
            </a:r>
          </a:p>
          <a:p>
            <a:r>
              <a:rPr lang="en-IN" sz="900" b="0" dirty="0"/>
              <a:t>Fax: 949-223-5110</a:t>
            </a:r>
          </a:p>
        </p:txBody>
      </p:sp>
      <p:sp>
        <p:nvSpPr>
          <p:cNvPr id="28" name="TextBox 27"/>
          <p:cNvSpPr txBox="1"/>
          <p:nvPr/>
        </p:nvSpPr>
        <p:spPr>
          <a:xfrm>
            <a:off x="549936" y="5045651"/>
            <a:ext cx="1979410" cy="692497"/>
          </a:xfrm>
          <a:prstGeom prst="rect">
            <a:avLst/>
          </a:prstGeom>
          <a:noFill/>
        </p:spPr>
        <p:txBody>
          <a:bodyPr wrap="square" rtlCol="0">
            <a:spAutoFit/>
          </a:bodyPr>
          <a:lstStyle/>
          <a:p>
            <a:r>
              <a:rPr lang="en-IN" sz="1200" b="1" dirty="0">
                <a:solidFill>
                  <a:srgbClr val="124354"/>
                </a:solidFill>
              </a:rPr>
              <a:t>Infogain Austin</a:t>
            </a:r>
          </a:p>
          <a:p>
            <a:r>
              <a:rPr lang="en-IN" sz="900" b="0" dirty="0"/>
              <a:t>Stratum Executive </a:t>
            </a:r>
            <a:r>
              <a:rPr lang="en-IN" sz="900" b="0" dirty="0" err="1"/>
              <a:t>Center</a:t>
            </a:r>
            <a:r>
              <a:rPr lang="en-IN" sz="900" b="0" dirty="0"/>
              <a:t> Building D 11044 Research Boulevard Suite 200</a:t>
            </a:r>
          </a:p>
          <a:p>
            <a:r>
              <a:rPr lang="en-IN" sz="900" b="0" dirty="0"/>
              <a:t>Austin, Texas 78759</a:t>
            </a:r>
          </a:p>
        </p:txBody>
      </p:sp>
      <p:sp>
        <p:nvSpPr>
          <p:cNvPr id="29" name="TextBox 28"/>
          <p:cNvSpPr txBox="1"/>
          <p:nvPr/>
        </p:nvSpPr>
        <p:spPr>
          <a:xfrm>
            <a:off x="3346292" y="5045651"/>
            <a:ext cx="2254643" cy="830997"/>
          </a:xfrm>
          <a:prstGeom prst="rect">
            <a:avLst/>
          </a:prstGeom>
          <a:noFill/>
        </p:spPr>
        <p:txBody>
          <a:bodyPr wrap="square" rtlCol="0">
            <a:spAutoFit/>
          </a:bodyPr>
          <a:lstStyle/>
          <a:p>
            <a:r>
              <a:rPr lang="pt-BR" sz="1200" b="1" dirty="0">
                <a:solidFill>
                  <a:srgbClr val="AC2C27"/>
                </a:solidFill>
              </a:rPr>
              <a:t>Noida</a:t>
            </a:r>
          </a:p>
          <a:p>
            <a:r>
              <a:rPr lang="pt-BR" sz="900" b="0" dirty="0"/>
              <a:t>A-16, Sector 60, Noida Gautam Budh agar, 201301 (U.P.) India</a:t>
            </a:r>
          </a:p>
          <a:p>
            <a:r>
              <a:rPr lang="pt-BR" sz="900" b="0" dirty="0"/>
              <a:t>Phone: +91-120-2445144</a:t>
            </a:r>
          </a:p>
          <a:p>
            <a:r>
              <a:rPr lang="pt-BR" sz="900" b="0" dirty="0"/>
              <a:t>Fax: +91-120-2580406</a:t>
            </a:r>
            <a:endParaRPr lang="en-IN" sz="900" b="0" dirty="0"/>
          </a:p>
        </p:txBody>
      </p:sp>
      <p:sp>
        <p:nvSpPr>
          <p:cNvPr id="30" name="TextBox 29"/>
          <p:cNvSpPr txBox="1"/>
          <p:nvPr/>
        </p:nvSpPr>
        <p:spPr>
          <a:xfrm>
            <a:off x="3346292" y="3929647"/>
            <a:ext cx="2254643" cy="830997"/>
          </a:xfrm>
          <a:prstGeom prst="rect">
            <a:avLst/>
          </a:prstGeom>
          <a:noFill/>
        </p:spPr>
        <p:txBody>
          <a:bodyPr wrap="square" rtlCol="0">
            <a:spAutoFit/>
          </a:bodyPr>
          <a:lstStyle/>
          <a:p>
            <a:r>
              <a:rPr lang="en-IN" sz="1200" b="1" dirty="0">
                <a:solidFill>
                  <a:srgbClr val="00A787"/>
                </a:solidFill>
              </a:rPr>
              <a:t>Pune</a:t>
            </a:r>
          </a:p>
          <a:p>
            <a:r>
              <a:rPr lang="en-IN" sz="900" b="0" dirty="0"/>
              <a:t>7th Floor, </a:t>
            </a:r>
            <a:r>
              <a:rPr lang="en-IN" sz="900" b="0" dirty="0" err="1"/>
              <a:t>Bhalerao</a:t>
            </a:r>
            <a:r>
              <a:rPr lang="en-IN" sz="900" b="0" dirty="0"/>
              <a:t> Towers, CTS No.1669 - 1670, Behind Hotel Pride,</a:t>
            </a:r>
          </a:p>
          <a:p>
            <a:r>
              <a:rPr lang="en-IN" sz="900" b="0" dirty="0" err="1"/>
              <a:t>Shivaji</a:t>
            </a:r>
            <a:r>
              <a:rPr lang="en-IN" sz="900" b="0" dirty="0"/>
              <a:t> Nagar, Pune - 411005</a:t>
            </a:r>
          </a:p>
          <a:p>
            <a:r>
              <a:rPr lang="en-IN" sz="900" b="0" dirty="0"/>
              <a:t>Phone : +91-20-66236700</a:t>
            </a:r>
          </a:p>
        </p:txBody>
      </p:sp>
      <p:sp>
        <p:nvSpPr>
          <p:cNvPr id="31" name="TextBox 30"/>
          <p:cNvSpPr txBox="1"/>
          <p:nvPr/>
        </p:nvSpPr>
        <p:spPr>
          <a:xfrm>
            <a:off x="6317732" y="5045650"/>
            <a:ext cx="2373511" cy="830997"/>
          </a:xfrm>
          <a:prstGeom prst="rect">
            <a:avLst/>
          </a:prstGeom>
          <a:noFill/>
        </p:spPr>
        <p:txBody>
          <a:bodyPr wrap="square" rtlCol="0">
            <a:spAutoFit/>
          </a:bodyPr>
          <a:lstStyle/>
          <a:p>
            <a:r>
              <a:rPr lang="en-IN" sz="1200" b="1" dirty="0">
                <a:solidFill>
                  <a:srgbClr val="62B8DB"/>
                </a:solidFill>
              </a:rPr>
              <a:t>Dubai</a:t>
            </a:r>
          </a:p>
          <a:p>
            <a:r>
              <a:rPr lang="en-IN" sz="900" b="0" dirty="0"/>
              <a:t>P O Box 500588 Office No.105,</a:t>
            </a:r>
            <a:br>
              <a:rPr lang="en-IN" sz="900" b="0" dirty="0"/>
            </a:br>
            <a:r>
              <a:rPr lang="en-IN" sz="900" b="0" dirty="0"/>
              <a:t>Building No. 4, Dubai Outsource Zone,</a:t>
            </a:r>
          </a:p>
          <a:p>
            <a:r>
              <a:rPr lang="en-IN" sz="900" b="0" dirty="0"/>
              <a:t>Dubai, United Arab Emirates</a:t>
            </a:r>
          </a:p>
          <a:p>
            <a:r>
              <a:rPr lang="en-IN" sz="900" b="0" dirty="0"/>
              <a:t>Tel: +971-4-458-7336 </a:t>
            </a:r>
          </a:p>
        </p:txBody>
      </p:sp>
      <p:cxnSp>
        <p:nvCxnSpPr>
          <p:cNvPr id="3" name="Straight Connector 2"/>
          <p:cNvCxnSpPr/>
          <p:nvPr/>
        </p:nvCxnSpPr>
        <p:spPr>
          <a:xfrm>
            <a:off x="341523" y="4891489"/>
            <a:ext cx="11457542" cy="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pic>
        <p:nvPicPr>
          <p:cNvPr id="32" name="Picture 31"/>
          <p:cNvPicPr>
            <a:picLocks noChangeAspect="1"/>
          </p:cNvPicPr>
          <p:nvPr/>
        </p:nvPicPr>
        <p:blipFill>
          <a:blip r:embed="rId4"/>
          <a:stretch>
            <a:fillRect/>
          </a:stretch>
        </p:blipFill>
        <p:spPr>
          <a:xfrm>
            <a:off x="549936" y="2729753"/>
            <a:ext cx="2235296" cy="699246"/>
          </a:xfrm>
          <a:prstGeom prst="rect">
            <a:avLst/>
          </a:prstGeom>
        </p:spPr>
      </p:pic>
      <p:sp>
        <p:nvSpPr>
          <p:cNvPr id="33" name="TextBox 32"/>
          <p:cNvSpPr txBox="1"/>
          <p:nvPr/>
        </p:nvSpPr>
        <p:spPr>
          <a:xfrm>
            <a:off x="553658" y="3364794"/>
            <a:ext cx="1588897" cy="307777"/>
          </a:xfrm>
          <a:prstGeom prst="rect">
            <a:avLst/>
          </a:prstGeom>
          <a:noFill/>
        </p:spPr>
        <p:txBody>
          <a:bodyPr wrap="none" rtlCol="0">
            <a:spAutoFit/>
          </a:bodyPr>
          <a:lstStyle/>
          <a:p>
            <a:r>
              <a:rPr lang="en-IN" sz="1400" b="1" dirty="0">
                <a:hlinkClick r:id="rId5"/>
              </a:rPr>
              <a:t>www.infogain.com</a:t>
            </a:r>
            <a:endParaRPr lang="en-IN" sz="1400" b="1" dirty="0"/>
          </a:p>
        </p:txBody>
      </p:sp>
    </p:spTree>
    <p:extLst>
      <p:ext uri="{BB962C8B-B14F-4D97-AF65-F5344CB8AC3E}">
        <p14:creationId xmlns:p14="http://schemas.microsoft.com/office/powerpoint/2010/main" val="23073432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bwMode="auto">
          <a:noFill/>
        </p:spPr>
        <p:txBody>
          <a:bodyPr wrap="square" numCol="1" compatLnSpc="1">
            <a:prstTxWarp prst="textNoShape">
              <a:avLst/>
            </a:prstTxWarp>
            <a:noAutofit/>
          </a:bodyPr>
          <a:lstStyle/>
          <a:p>
            <a:r>
              <a:rPr lang="en-US" dirty="0"/>
              <a:t>Features of Spring (Contd..)</a:t>
            </a:r>
          </a:p>
        </p:txBody>
      </p:sp>
      <p:sp>
        <p:nvSpPr>
          <p:cNvPr id="2" name="Content Placeholder 1"/>
          <p:cNvSpPr>
            <a:spLocks noGrp="1"/>
          </p:cNvSpPr>
          <p:nvPr>
            <p:ph idx="1"/>
          </p:nvPr>
        </p:nvSpPr>
        <p:spPr/>
        <p:txBody>
          <a:bodyPr/>
          <a:lstStyle/>
          <a:p>
            <a:r>
              <a:rPr lang="en-US" b="1" dirty="0"/>
              <a:t>Pluggability: </a:t>
            </a:r>
          </a:p>
          <a:p>
            <a:pPr lvl="1"/>
            <a:r>
              <a:rPr lang="en-US" dirty="0"/>
              <a:t> Spring allows you to associate business layer objects with each  other, using XML configuration files. </a:t>
            </a:r>
          </a:p>
          <a:p>
            <a:pPr lvl="1"/>
            <a:r>
              <a:rPr lang="en-US" dirty="0"/>
              <a:t> When the application is executed, Spring automatically creates and  </a:t>
            </a:r>
            <a:r>
              <a:rPr lang="en-US" dirty="0" smtClean="0"/>
              <a:t>instantiates </a:t>
            </a:r>
            <a:r>
              <a:rPr lang="en-US" dirty="0"/>
              <a:t>all the object relationships on demand. </a:t>
            </a:r>
          </a:p>
          <a:p>
            <a:pPr lvl="1"/>
            <a:r>
              <a:rPr lang="en-US" dirty="0"/>
              <a:t> In a Spring-enabled application, you can plug in new services or modify existing ones easily. </a:t>
            </a:r>
          </a:p>
          <a:p>
            <a:pPr lvl="1"/>
            <a:r>
              <a:rPr lang="en-US" dirty="0"/>
              <a:t> These application objects are, therefore, called pluggable objects. </a:t>
            </a:r>
          </a:p>
          <a:p>
            <a:pPr lvl="1"/>
            <a:endParaRPr lang="en-US" dirty="0"/>
          </a:p>
        </p:txBody>
      </p:sp>
    </p:spTree>
    <p:extLst>
      <p:ext uri="{BB962C8B-B14F-4D97-AF65-F5344CB8AC3E}">
        <p14:creationId xmlns:p14="http://schemas.microsoft.com/office/powerpoint/2010/main" val="19060829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bwMode="auto">
          <a:noFill/>
        </p:spPr>
        <p:txBody>
          <a:bodyPr wrap="square" numCol="1" compatLnSpc="1">
            <a:prstTxWarp prst="textNoShape">
              <a:avLst/>
            </a:prstTxWarp>
            <a:noAutofit/>
          </a:bodyPr>
          <a:lstStyle/>
          <a:p>
            <a:r>
              <a:rPr lang="en-US" dirty="0"/>
              <a:t>Features of Spring (Contd..)</a:t>
            </a:r>
          </a:p>
        </p:txBody>
      </p:sp>
      <p:sp>
        <p:nvSpPr>
          <p:cNvPr id="2" name="Content Placeholder 1"/>
          <p:cNvSpPr>
            <a:spLocks noGrp="1"/>
          </p:cNvSpPr>
          <p:nvPr>
            <p:ph idx="1"/>
          </p:nvPr>
        </p:nvSpPr>
        <p:spPr/>
        <p:txBody>
          <a:bodyPr/>
          <a:lstStyle/>
          <a:p>
            <a:r>
              <a:rPr lang="en-US" b="1" dirty="0" smtClean="0"/>
              <a:t>Dependency Injection (DI)</a:t>
            </a:r>
            <a:endParaRPr lang="en-US" b="1" dirty="0"/>
          </a:p>
          <a:p>
            <a:pPr lvl="1"/>
            <a:r>
              <a:rPr lang="en-US" dirty="0"/>
              <a:t> The Spring framework promotes the concept of loose coupling </a:t>
            </a:r>
            <a:r>
              <a:rPr lang="en-US" dirty="0" smtClean="0"/>
              <a:t> through </a:t>
            </a:r>
            <a:r>
              <a:rPr lang="en-US" dirty="0"/>
              <a:t>DI. </a:t>
            </a:r>
          </a:p>
          <a:p>
            <a:pPr lvl="1"/>
            <a:r>
              <a:rPr lang="en-US" dirty="0"/>
              <a:t> With DI, you do not need to create the business layer </a:t>
            </a:r>
            <a:r>
              <a:rPr lang="en-US" dirty="0" smtClean="0"/>
              <a:t>objects  </a:t>
            </a:r>
            <a:r>
              <a:rPr lang="en-US" dirty="0"/>
              <a:t>yourself or associate them with each other in your code. </a:t>
            </a:r>
          </a:p>
          <a:p>
            <a:pPr lvl="1"/>
            <a:r>
              <a:rPr lang="en-US" dirty="0"/>
              <a:t> The Spring framework creates the business layer objects and associates them with each other, as defined in the configuration file. </a:t>
            </a:r>
          </a:p>
          <a:p>
            <a:pPr lvl="1"/>
            <a:r>
              <a:rPr lang="en-US" dirty="0"/>
              <a:t> DI eliminates the need for code lookup, allows pluggability and reuse of existing code, and eases maintenance and testing of the application. </a:t>
            </a:r>
          </a:p>
          <a:p>
            <a:pPr lvl="1"/>
            <a:endParaRPr lang="en-US" dirty="0"/>
          </a:p>
        </p:txBody>
      </p:sp>
    </p:spTree>
    <p:extLst>
      <p:ext uri="{BB962C8B-B14F-4D97-AF65-F5344CB8AC3E}">
        <p14:creationId xmlns:p14="http://schemas.microsoft.com/office/powerpoint/2010/main" val="2460880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bwMode="auto">
          <a:noFill/>
        </p:spPr>
        <p:txBody>
          <a:bodyPr wrap="square" numCol="1" compatLnSpc="1">
            <a:prstTxWarp prst="textNoShape">
              <a:avLst/>
            </a:prstTxWarp>
            <a:noAutofit/>
          </a:bodyPr>
          <a:lstStyle/>
          <a:p>
            <a:r>
              <a:rPr lang="en-US" dirty="0"/>
              <a:t>Features of Spring (Contd..)</a:t>
            </a:r>
          </a:p>
        </p:txBody>
      </p:sp>
      <p:sp>
        <p:nvSpPr>
          <p:cNvPr id="2" name="Content Placeholder 1"/>
          <p:cNvSpPr>
            <a:spLocks noGrp="1"/>
          </p:cNvSpPr>
          <p:nvPr>
            <p:ph idx="1"/>
          </p:nvPr>
        </p:nvSpPr>
        <p:spPr/>
        <p:txBody>
          <a:bodyPr/>
          <a:lstStyle/>
          <a:p>
            <a:r>
              <a:rPr lang="en-US" b="1" dirty="0" smtClean="0"/>
              <a:t>Aspect Oriented Programming(AOP)</a:t>
            </a:r>
            <a:endParaRPr lang="en-US" b="1" dirty="0"/>
          </a:p>
          <a:p>
            <a:pPr lvl="1"/>
            <a:r>
              <a:rPr lang="en-US" dirty="0"/>
              <a:t> It separates the application logic from the system-level services, such as transaction management, logging, and security. </a:t>
            </a:r>
          </a:p>
          <a:p>
            <a:pPr lvl="1"/>
            <a:r>
              <a:rPr lang="en-US" dirty="0"/>
              <a:t> These services are called cross-cutting concerns as they cut across a wide range of objects within the application. </a:t>
            </a:r>
          </a:p>
          <a:p>
            <a:pPr lvl="1"/>
            <a:r>
              <a:rPr lang="en-US" dirty="0"/>
              <a:t> It is used to modularize and separate these concerns in the form of aspects. </a:t>
            </a:r>
          </a:p>
          <a:p>
            <a:pPr lvl="1"/>
            <a:r>
              <a:rPr lang="en-US" dirty="0"/>
              <a:t> Aspect is defined as modularization of the system wide concerns whose implementations cut across multiple objects within the application. </a:t>
            </a:r>
          </a:p>
          <a:p>
            <a:pPr lvl="1"/>
            <a:r>
              <a:rPr lang="en-US" dirty="0"/>
              <a:t> An aspect encapsulates a behavior that needs to be implemented in multiple objects of the application. </a:t>
            </a:r>
          </a:p>
          <a:p>
            <a:endParaRPr lang="en-US" dirty="0"/>
          </a:p>
          <a:p>
            <a:endParaRPr lang="en-US" dirty="0"/>
          </a:p>
        </p:txBody>
      </p:sp>
    </p:spTree>
    <p:extLst>
      <p:ext uri="{BB962C8B-B14F-4D97-AF65-F5344CB8AC3E}">
        <p14:creationId xmlns:p14="http://schemas.microsoft.com/office/powerpoint/2010/main" val="20487566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bwMode="auto">
          <a:noFill/>
        </p:spPr>
        <p:txBody>
          <a:bodyPr wrap="square" numCol="1" compatLnSpc="1">
            <a:prstTxWarp prst="textNoShape">
              <a:avLst/>
            </a:prstTxWarp>
            <a:noAutofit/>
          </a:bodyPr>
          <a:lstStyle/>
          <a:p>
            <a:r>
              <a:rPr lang="en-US" dirty="0"/>
              <a:t>Features of Spring (Contd..)</a:t>
            </a:r>
          </a:p>
        </p:txBody>
      </p:sp>
      <p:sp>
        <p:nvSpPr>
          <p:cNvPr id="2" name="Content Placeholder 1"/>
          <p:cNvSpPr>
            <a:spLocks noGrp="1"/>
          </p:cNvSpPr>
          <p:nvPr>
            <p:ph idx="1"/>
          </p:nvPr>
        </p:nvSpPr>
        <p:spPr/>
        <p:txBody>
          <a:bodyPr/>
          <a:lstStyle/>
          <a:p>
            <a:r>
              <a:rPr lang="en-US" b="1" dirty="0"/>
              <a:t>Container: </a:t>
            </a:r>
          </a:p>
          <a:p>
            <a:pPr lvl="1"/>
            <a:r>
              <a:rPr lang="en-US" dirty="0"/>
              <a:t> The Spring framework is a container that holds all the </a:t>
            </a:r>
            <a:r>
              <a:rPr lang="en-US" dirty="0" smtClean="0"/>
              <a:t>application objects</a:t>
            </a:r>
            <a:r>
              <a:rPr lang="en-US" dirty="0"/>
              <a:t>. </a:t>
            </a:r>
          </a:p>
          <a:p>
            <a:pPr lvl="1"/>
            <a:r>
              <a:rPr lang="en-US" dirty="0"/>
              <a:t> It is also responsible for managing the life cycle and </a:t>
            </a:r>
            <a:r>
              <a:rPr lang="en-US" dirty="0" smtClean="0"/>
              <a:t>configuration  of </a:t>
            </a:r>
            <a:r>
              <a:rPr lang="en-US" dirty="0"/>
              <a:t>all the application objects. </a:t>
            </a:r>
          </a:p>
          <a:p>
            <a:pPr lvl="1"/>
            <a:r>
              <a:rPr lang="en-US" dirty="0"/>
              <a:t> You only need to describe how the application objects will </a:t>
            </a:r>
            <a:r>
              <a:rPr lang="en-US" dirty="0" smtClean="0"/>
              <a:t>be </a:t>
            </a:r>
            <a:r>
              <a:rPr lang="en-US" dirty="0"/>
              <a:t>created, configured, and associated with each other. </a:t>
            </a:r>
          </a:p>
          <a:p>
            <a:pPr lvl="1"/>
            <a:r>
              <a:rPr lang="en-US" dirty="0"/>
              <a:t> The container will create those objects and associate them  </a:t>
            </a:r>
            <a:r>
              <a:rPr lang="en-US" dirty="0" smtClean="0"/>
              <a:t>together</a:t>
            </a:r>
            <a:r>
              <a:rPr lang="en-US" dirty="0"/>
              <a:t>. </a:t>
            </a:r>
          </a:p>
          <a:p>
            <a:pPr lvl="1"/>
            <a:endParaRPr lang="en-US" dirty="0"/>
          </a:p>
        </p:txBody>
      </p:sp>
    </p:spTree>
    <p:extLst>
      <p:ext uri="{BB962C8B-B14F-4D97-AF65-F5344CB8AC3E}">
        <p14:creationId xmlns:p14="http://schemas.microsoft.com/office/powerpoint/2010/main" val="28211946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bwMode="auto">
          <a:noFill/>
        </p:spPr>
        <p:txBody>
          <a:bodyPr wrap="square" numCol="1" compatLnSpc="1">
            <a:prstTxWarp prst="textNoShape">
              <a:avLst/>
            </a:prstTxWarp>
            <a:noAutofit/>
          </a:bodyPr>
          <a:lstStyle/>
          <a:p>
            <a:r>
              <a:rPr lang="en-US" dirty="0"/>
              <a:t>Features of Spring (Contd..)</a:t>
            </a:r>
          </a:p>
        </p:txBody>
      </p:sp>
      <p:sp>
        <p:nvSpPr>
          <p:cNvPr id="2" name="Content Placeholder 1"/>
          <p:cNvSpPr>
            <a:spLocks noGrp="1"/>
          </p:cNvSpPr>
          <p:nvPr>
            <p:ph idx="1"/>
          </p:nvPr>
        </p:nvSpPr>
        <p:spPr/>
        <p:txBody>
          <a:bodyPr/>
          <a:lstStyle/>
          <a:p>
            <a:r>
              <a:rPr lang="en-US" b="1" dirty="0"/>
              <a:t>Lightweight: </a:t>
            </a:r>
          </a:p>
          <a:p>
            <a:pPr lvl="1"/>
            <a:r>
              <a:rPr lang="en-US" dirty="0"/>
              <a:t> Spring is a lightweight framework that makes it easy to configure and create complex applications. </a:t>
            </a:r>
          </a:p>
          <a:p>
            <a:pPr lvl="1"/>
            <a:r>
              <a:rPr lang="en-US" dirty="0"/>
              <a:t> It consists of several well-defined modules, built upon the concept of DI and AOP. </a:t>
            </a:r>
          </a:p>
          <a:p>
            <a:pPr lvl="1"/>
            <a:r>
              <a:rPr lang="en-US" dirty="0"/>
              <a:t> These modules provide a platform for writing loosely coupled application code. </a:t>
            </a:r>
          </a:p>
          <a:p>
            <a:pPr lvl="1"/>
            <a:r>
              <a:rPr lang="en-US" dirty="0"/>
              <a:t> The developer has the choice of using all the modules or any specific module, as per the application requirements. </a:t>
            </a:r>
          </a:p>
          <a:p>
            <a:pPr lvl="1"/>
            <a:endParaRPr lang="en-US" dirty="0"/>
          </a:p>
          <a:p>
            <a:pPr lvl="1"/>
            <a:endParaRPr lang="en-US" dirty="0"/>
          </a:p>
        </p:txBody>
      </p:sp>
    </p:spTree>
    <p:extLst>
      <p:ext uri="{BB962C8B-B14F-4D97-AF65-F5344CB8AC3E}">
        <p14:creationId xmlns:p14="http://schemas.microsoft.com/office/powerpoint/2010/main" val="18997803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ENGAGE" val="{&quot;SavedSwatch&quot;:&quot;-16748873|-8341960|-3468525|-2064878|-9539986|Markido&quot;,&quot;Id&quot;:&quot;5912d2b23245341368fd0de0&quot;,&quot;SmartGridHorizontal&quot;:0,&quot;LinkedExcelSources&quot;:{},&quot;LinkedProjectSources&quot;:{},&quot;FlowConfig&quot;:{&quot;Canvas&quot;:{&quot;Slide&quot;:-1,&quot;Width&quot;:0,&quot;Height&quot;:0},&quot;Timeline&quot;:{&quot;Actions&quot;:[]}},&quot;LinkedSlideMergeSources&quot;:{},&quot;LinkedSharePointSlideMergeSources&quo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PLATE_Infogain PowerPoint 2007_082410">
  <a:themeElements>
    <a:clrScheme name="Corporate">
      <a:dk1>
        <a:sysClr val="windowText" lastClr="000000"/>
      </a:dk1>
      <a:lt1>
        <a:srgbClr val="FFFFFF"/>
      </a:lt1>
      <a:dk2>
        <a:srgbClr val="4A6F8C"/>
      </a:dk2>
      <a:lt2>
        <a:srgbClr val="00AADA"/>
      </a:lt2>
      <a:accent1>
        <a:srgbClr val="E7F0FA"/>
      </a:accent1>
      <a:accent2>
        <a:srgbClr val="CB4F00"/>
      </a:accent2>
      <a:accent3>
        <a:srgbClr val="70A425"/>
      </a:accent3>
      <a:accent4>
        <a:srgbClr val="B1B3B6"/>
      </a:accent4>
      <a:accent5>
        <a:srgbClr val="E89B2A"/>
      </a:accent5>
      <a:accent6>
        <a:srgbClr val="C00000"/>
      </a:accent6>
      <a:hlink>
        <a:srgbClr val="0070C0"/>
      </a:hlink>
      <a:folHlink>
        <a:srgbClr val="002060"/>
      </a:folHlink>
    </a:clrScheme>
    <a:fontScheme name="Corporate">
      <a:majorFont>
        <a:latin typeface="Tahoma"/>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1670</TotalTime>
  <Words>3069</Words>
  <Application>Microsoft Office PowerPoint</Application>
  <PresentationFormat>Custom</PresentationFormat>
  <Paragraphs>374</Paragraphs>
  <Slides>47</Slides>
  <Notes>7</Notes>
  <HiddenSlides>0</HiddenSlides>
  <MMClips>0</MMClips>
  <ScaleCrop>false</ScaleCrop>
  <HeadingPairs>
    <vt:vector size="4" baseType="variant">
      <vt:variant>
        <vt:lpstr>Theme</vt:lpstr>
      </vt:variant>
      <vt:variant>
        <vt:i4>2</vt:i4>
      </vt:variant>
      <vt:variant>
        <vt:lpstr>Slide Titles</vt:lpstr>
      </vt:variant>
      <vt:variant>
        <vt:i4>47</vt:i4>
      </vt:variant>
    </vt:vector>
  </HeadingPairs>
  <TitlesOfParts>
    <vt:vector size="49" baseType="lpstr">
      <vt:lpstr>Office Theme</vt:lpstr>
      <vt:lpstr>TEMPLATE_Infogain PowerPoint 2007_082410</vt:lpstr>
      <vt:lpstr>PowerPoint Presentation</vt:lpstr>
      <vt:lpstr>Objectives </vt:lpstr>
      <vt:lpstr>Introducing the Spring Framework </vt:lpstr>
      <vt:lpstr>Features of Spring</vt:lpstr>
      <vt:lpstr>Features of Spring (Contd..)</vt:lpstr>
      <vt:lpstr>Features of Spring (Contd..)</vt:lpstr>
      <vt:lpstr>Features of Spring (Contd..)</vt:lpstr>
      <vt:lpstr>Features of Spring (Contd..)</vt:lpstr>
      <vt:lpstr>Features of Spring (Contd..)</vt:lpstr>
      <vt:lpstr>Introducing the Spring Architecture </vt:lpstr>
      <vt:lpstr>Introducing the Spring Architecture(Contd..) </vt:lpstr>
      <vt:lpstr>Core </vt:lpstr>
      <vt:lpstr>DAO</vt:lpstr>
      <vt:lpstr>ORM </vt:lpstr>
      <vt:lpstr>AOP</vt:lpstr>
      <vt:lpstr>Managing Application Objects </vt:lpstr>
      <vt:lpstr>Managing Application Objects (Contd..) </vt:lpstr>
      <vt:lpstr>Managing Application Objects (Contd..) </vt:lpstr>
      <vt:lpstr> Managing Application Objects (Contd..)  </vt:lpstr>
      <vt:lpstr>Introducing Bean Factory</vt:lpstr>
      <vt:lpstr>Introducing Bean Factory (Contd..) </vt:lpstr>
      <vt:lpstr>Spring Bean Definition</vt:lpstr>
      <vt:lpstr>Spring Bean Definition (Contd..) </vt:lpstr>
      <vt:lpstr>Spring Bean Definition(Contd..) </vt:lpstr>
      <vt:lpstr>Loading and Instantiating Bean </vt:lpstr>
      <vt:lpstr>Loading and Instantiating Bean (Contd..) </vt:lpstr>
      <vt:lpstr>Loading and Instantiating Bean (Contd..)</vt:lpstr>
      <vt:lpstr> Loading and Instantiating Bean (Contd..) </vt:lpstr>
      <vt:lpstr>Introducing Application Context </vt:lpstr>
      <vt:lpstr>Introducing Application Context (Contd..) </vt:lpstr>
      <vt:lpstr>Introducing Application Context (Contd..) </vt:lpstr>
      <vt:lpstr>Introducing Application Context (Contd..) </vt:lpstr>
      <vt:lpstr>Introducing Application Context (Contd..) </vt:lpstr>
      <vt:lpstr>Bean Scope</vt:lpstr>
      <vt:lpstr>Bean Life Cycle</vt:lpstr>
      <vt:lpstr>Bean Life Cycle</vt:lpstr>
      <vt:lpstr>DI( Dependency Injection)</vt:lpstr>
      <vt:lpstr>Without DI</vt:lpstr>
      <vt:lpstr>With Dependency-Injection</vt:lpstr>
      <vt:lpstr>Forms of Dependency Injection</vt:lpstr>
      <vt:lpstr>DI (Contd..)</vt:lpstr>
      <vt:lpstr>DI (Contd..)</vt:lpstr>
      <vt:lpstr>DI(Cont..)</vt:lpstr>
      <vt:lpstr>DI(Contd..)</vt:lpstr>
      <vt:lpstr>Summary</vt:lpstr>
      <vt:lpstr>Thank You</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SOLUTIONS</dc:title>
  <dc:creator>Sushma V</dc:creator>
  <cp:lastModifiedBy>Saurabh Shankar Mishra</cp:lastModifiedBy>
  <cp:revision>376</cp:revision>
  <dcterms:created xsi:type="dcterms:W3CDTF">2016-11-03T07:42:20Z</dcterms:created>
  <dcterms:modified xsi:type="dcterms:W3CDTF">2018-04-24T06:01:45Z</dcterms:modified>
</cp:coreProperties>
</file>