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27"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4" r:id="rId23"/>
    <p:sldId id="325" r:id="rId24"/>
    <p:sldId id="326" r:id="rId25"/>
    <p:sldId id="302"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Template" id="{F95B354D-98B6-4567-B21B-97DFBEE36FD2}">
          <p14:sldIdLst>
            <p14:sldId id="327"/>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4"/>
            <p14:sldId id="325"/>
            <p14:sldId id="326"/>
            <p14:sldId id="302"/>
          </p14:sldIdLst>
        </p14:section>
      </p14:sectionLst>
    </p:ext>
    <p:ext uri="{EFAFB233-063F-42B5-8137-9DF3F51BA10A}">
      <p15:sldGuideLst xmlns:p15="http://schemas.microsoft.com/office/powerpoint/2012/main" xmlns="">
        <p15:guide id="1" orient="horz" pos="3288" userDrawn="1">
          <p15:clr>
            <a:srgbClr val="A4A3A4"/>
          </p15:clr>
        </p15:guide>
        <p15:guide id="2" pos="192" userDrawn="1">
          <p15:clr>
            <a:srgbClr val="A4A3A4"/>
          </p15:clr>
        </p15:guide>
        <p15:guide id="3" pos="7416" userDrawn="1">
          <p15:clr>
            <a:srgbClr val="A4A3A4"/>
          </p15:clr>
        </p15:guide>
        <p15:guide id="4" orient="horz" pos="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3FF"/>
    <a:srgbClr val="0099CC"/>
    <a:srgbClr val="F2F2F2"/>
    <a:srgbClr val="EAEFF7"/>
    <a:srgbClr val="0070C0"/>
    <a:srgbClr val="000000"/>
    <a:srgbClr val="003366"/>
    <a:srgbClr val="5F5F5F"/>
    <a:srgbClr val="C7C7C7"/>
    <a:srgbClr val="8FA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14" autoAdjust="0"/>
    <p:restoredTop sz="67943" autoAdjust="0"/>
  </p:normalViewPr>
  <p:slideViewPr>
    <p:cSldViewPr snapToGrid="0">
      <p:cViewPr varScale="1">
        <p:scale>
          <a:sx n="54" d="100"/>
          <a:sy n="54" d="100"/>
        </p:scale>
        <p:origin x="-902" y="-72"/>
      </p:cViewPr>
      <p:guideLst>
        <p:guide orient="horz" pos="3288"/>
        <p:guide orient="horz" pos="984"/>
        <p:guide pos="192"/>
        <p:guide pos="74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EC6BA1-DC03-4CEA-9050-1B4C09061324}" type="datetimeFigureOut">
              <a:rPr lang="en-IN" smtClean="0"/>
              <a:t>24-04-2018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9FFEA-3951-4BA9-8398-FEC7047E1482}" type="slidenum">
              <a:rPr lang="en-IN" smtClean="0"/>
              <a:t>‹#›</a:t>
            </a:fld>
            <a:endParaRPr lang="en-IN"/>
          </a:p>
        </p:txBody>
      </p:sp>
    </p:spTree>
    <p:extLst>
      <p:ext uri="{BB962C8B-B14F-4D97-AF65-F5344CB8AC3E}">
        <p14:creationId xmlns:p14="http://schemas.microsoft.com/office/powerpoint/2010/main" val="412322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If no class found then that property remains un-wired, but never throws any exception</a:t>
            </a:r>
          </a:p>
          <a:p>
            <a:endParaRPr lang="en-US" dirty="0"/>
          </a:p>
        </p:txBody>
      </p:sp>
      <p:sp>
        <p:nvSpPr>
          <p:cNvPr id="4" name="Slide Number Placeholder 3"/>
          <p:cNvSpPr>
            <a:spLocks noGrp="1"/>
          </p:cNvSpPr>
          <p:nvPr>
            <p:ph type="sldNum" sz="quarter" idx="10"/>
          </p:nvPr>
        </p:nvSpPr>
        <p:spPr/>
        <p:txBody>
          <a:bodyPr/>
          <a:lstStyle/>
          <a:p>
            <a:fld id="{14C48187-447C-476F-8195-42A2A75D7267}" type="slidenum">
              <a:rPr lang="en-US" smtClean="0"/>
              <a:t>7</a:t>
            </a:fld>
            <a:endParaRPr lang="en-US"/>
          </a:p>
        </p:txBody>
      </p:sp>
    </p:spTree>
    <p:extLst>
      <p:ext uri="{BB962C8B-B14F-4D97-AF65-F5344CB8AC3E}">
        <p14:creationId xmlns:p14="http://schemas.microsoft.com/office/powerpoint/2010/main" val="376783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Concern</a:t>
            </a:r>
            <a:r>
              <a:rPr lang="en-US" sz="1200" kern="1200" dirty="0" smtClean="0">
                <a:solidFill>
                  <a:schemeClr val="tx1"/>
                </a:solidFill>
                <a:effectLst/>
                <a:latin typeface="+mn-lt"/>
                <a:ea typeface="+mn-ea"/>
                <a:cs typeface="+mn-cs"/>
              </a:rPr>
              <a:t> is a term that refers to a part of the system divided on the basis of the functionality. </a:t>
            </a:r>
          </a:p>
          <a:p>
            <a:r>
              <a:rPr lang="en-US" sz="1200" kern="1200" dirty="0" smtClean="0">
                <a:solidFill>
                  <a:schemeClr val="tx1"/>
                </a:solidFill>
                <a:effectLst/>
                <a:latin typeface="+mn-lt"/>
                <a:ea typeface="+mn-ea"/>
                <a:cs typeface="+mn-cs"/>
              </a:rPr>
              <a:t>Concerns are two types: </a:t>
            </a:r>
          </a:p>
          <a:p>
            <a:pPr lvl="0"/>
            <a:r>
              <a:rPr lang="en-US" sz="1200" kern="1200" dirty="0" smtClean="0">
                <a:solidFill>
                  <a:schemeClr val="tx1"/>
                </a:solidFill>
                <a:effectLst/>
                <a:latin typeface="+mn-lt"/>
                <a:ea typeface="+mn-ea"/>
                <a:cs typeface="+mn-cs"/>
              </a:rPr>
              <a:t>The concerns representing single and specific functionality for primary requirements are known as </a:t>
            </a:r>
            <a:r>
              <a:rPr lang="en-US" sz="1200" b="1" kern="1200" dirty="0" smtClean="0">
                <a:solidFill>
                  <a:schemeClr val="tx1"/>
                </a:solidFill>
                <a:effectLst/>
                <a:latin typeface="+mn-lt"/>
                <a:ea typeface="+mn-ea"/>
                <a:cs typeface="+mn-cs"/>
              </a:rPr>
              <a:t>core concerns</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Primary </a:t>
            </a:r>
            <a:r>
              <a:rPr lang="en-US" sz="1200" kern="1200" dirty="0" err="1" smtClean="0">
                <a:solidFill>
                  <a:schemeClr val="tx1"/>
                </a:solidFill>
                <a:effectLst/>
                <a:latin typeface="+mn-lt"/>
                <a:ea typeface="+mn-ea"/>
                <a:cs typeface="+mn-cs"/>
              </a:rPr>
              <a:t>functionlity</a:t>
            </a:r>
            <a:r>
              <a:rPr lang="en-US" sz="1200" kern="1200" dirty="0" smtClean="0">
                <a:solidFill>
                  <a:schemeClr val="tx1"/>
                </a:solidFill>
                <a:effectLst/>
                <a:latin typeface="+mn-lt"/>
                <a:ea typeface="+mn-ea"/>
                <a:cs typeface="+mn-cs"/>
              </a:rPr>
              <a:t> of the system is knows as core concerns.</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For example</a:t>
            </a:r>
            <a:r>
              <a:rPr lang="en-US" sz="1200" kern="1200" dirty="0" smtClean="0">
                <a:solidFill>
                  <a:schemeClr val="tx1"/>
                </a:solidFill>
                <a:effectLst/>
                <a:latin typeface="+mn-lt"/>
                <a:ea typeface="+mn-ea"/>
                <a:cs typeface="+mn-cs"/>
              </a:rPr>
              <a:t>: Business logic</a:t>
            </a:r>
          </a:p>
          <a:p>
            <a:pPr lvl="0"/>
            <a:r>
              <a:rPr lang="en-US" sz="1200" kern="1200" dirty="0" smtClean="0">
                <a:solidFill>
                  <a:schemeClr val="tx1"/>
                </a:solidFill>
                <a:effectLst/>
                <a:latin typeface="+mn-lt"/>
                <a:ea typeface="+mn-ea"/>
                <a:cs typeface="+mn-cs"/>
              </a:rPr>
              <a:t>The concerns representing functionalities for secondary requirements are referred to as </a:t>
            </a:r>
            <a:r>
              <a:rPr lang="en-US" sz="1200" b="1" kern="1200" dirty="0" smtClean="0">
                <a:solidFill>
                  <a:schemeClr val="tx1"/>
                </a:solidFill>
                <a:effectLst/>
                <a:latin typeface="+mn-lt"/>
                <a:ea typeface="+mn-ea"/>
                <a:cs typeface="+mn-cs"/>
              </a:rPr>
              <a:t>crosscutting concerns or system-wide concerns</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crosscutting concern</a:t>
            </a:r>
            <a:r>
              <a:rPr lang="en-US" sz="1200" kern="1200" dirty="0" smtClean="0">
                <a:solidFill>
                  <a:schemeClr val="tx1"/>
                </a:solidFill>
                <a:effectLst/>
                <a:latin typeface="+mn-lt"/>
                <a:ea typeface="+mn-ea"/>
                <a:cs typeface="+mn-cs"/>
              </a:rPr>
              <a:t> is a concern which is applicable throughout the application and it affects the entire application.</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For example:</a:t>
            </a:r>
            <a:r>
              <a:rPr lang="en-US" sz="1200" kern="1200" dirty="0" smtClean="0">
                <a:solidFill>
                  <a:schemeClr val="tx1"/>
                </a:solidFill>
                <a:effectLst/>
                <a:latin typeface="+mn-lt"/>
                <a:ea typeface="+mn-ea"/>
                <a:cs typeface="+mn-cs"/>
              </a:rPr>
              <a:t> logging, security and data transfer are the concerns which are needed in almost every module of an application, hence they are cross-cutting concerns.</a:t>
            </a:r>
          </a:p>
          <a:p>
            <a:pPr eaLnBrk="1" hangingPunct="1">
              <a:spcBef>
                <a:spcPct val="0"/>
              </a:spcBef>
            </a:pPr>
            <a:endParaRPr lang="en-US" dirty="0" smtClean="0"/>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A9778-9E98-46E1-B9CB-FCFF4314EFB2}" type="slidenum">
              <a:rPr lang="en-US" smtClean="0">
                <a:solidFill>
                  <a:prstClr val="black"/>
                </a:solidFill>
              </a:rPr>
              <a:pPr fontAlgn="base">
                <a:spcBef>
                  <a:spcPct val="0"/>
                </a:spcBef>
                <a:spcAft>
                  <a:spcPct val="0"/>
                </a:spcAft>
                <a:defRPr/>
              </a:pPr>
              <a:t>9</a:t>
            </a:fld>
            <a:endParaRPr lang="en-US" dirty="0" smtClean="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lvl="1" indent="-342900">
              <a:spcBef>
                <a:spcPct val="20000"/>
              </a:spcBef>
              <a:buClr>
                <a:srgbClr val="00AADA"/>
              </a:buClr>
              <a:buFont typeface="Wingdings" panose="05000000000000000000" pitchFamily="2" charset="2"/>
              <a:buChar char="q"/>
            </a:pPr>
            <a:r>
              <a:rPr lang="en-US" sz="2000" b="1" dirty="0" smtClean="0">
                <a:solidFill>
                  <a:prstClr val="black"/>
                </a:solidFill>
              </a:rPr>
              <a:t>Solution is AOP</a:t>
            </a:r>
          </a:p>
          <a:p>
            <a:pPr marL="342900" lvl="1" indent="-342900">
              <a:spcBef>
                <a:spcPct val="20000"/>
              </a:spcBef>
              <a:buClr>
                <a:srgbClr val="00AADA"/>
              </a:buClr>
              <a:buFont typeface="Wingdings" panose="05000000000000000000" pitchFamily="2" charset="2"/>
              <a:buChar char="q"/>
            </a:pPr>
            <a:r>
              <a:rPr lang="en-US" sz="2200" dirty="0" smtClean="0">
                <a:solidFill>
                  <a:prstClr val="black"/>
                </a:solidFill>
              </a:rPr>
              <a:t>Spring provides Aspect-Oriented Programming (AOP) to simplify the program structure. </a:t>
            </a:r>
          </a:p>
          <a:p>
            <a:pPr marL="342900" lvl="1" indent="-342900">
              <a:spcBef>
                <a:spcPct val="20000"/>
              </a:spcBef>
              <a:buClr>
                <a:srgbClr val="00AADA"/>
              </a:buClr>
              <a:buFont typeface="Wingdings" panose="05000000000000000000" pitchFamily="2" charset="2"/>
              <a:buChar char="q"/>
            </a:pPr>
            <a:r>
              <a:rPr lang="en-US" sz="2200" dirty="0" smtClean="0">
                <a:solidFill>
                  <a:prstClr val="black"/>
                </a:solidFill>
              </a:rPr>
              <a:t>AOP solves the problem of cross-cutting concerns by allowing you to express them in stand-alone modules called aspects. </a:t>
            </a:r>
          </a:p>
          <a:p>
            <a:pPr marL="342900" lvl="1" indent="-342900">
              <a:spcBef>
                <a:spcPct val="20000"/>
              </a:spcBef>
              <a:buClr>
                <a:srgbClr val="00AADA"/>
              </a:buClr>
              <a:buFont typeface="Wingdings" panose="05000000000000000000" pitchFamily="2" charset="2"/>
              <a:buChar char="q"/>
            </a:pPr>
            <a:r>
              <a:rPr lang="en-US" sz="2200" dirty="0" smtClean="0">
                <a:solidFill>
                  <a:prstClr val="black"/>
                </a:solidFill>
              </a:rPr>
              <a:t>All the secondary concerns of an application are considered as aspects.</a:t>
            </a:r>
          </a:p>
          <a:p>
            <a:pPr marL="342900" lvl="1" indent="-342900">
              <a:spcBef>
                <a:spcPct val="20000"/>
              </a:spcBef>
              <a:buClr>
                <a:srgbClr val="00AADA"/>
              </a:buClr>
              <a:buFont typeface="Wingdings" panose="05000000000000000000" pitchFamily="2" charset="2"/>
              <a:buChar char="q"/>
            </a:pPr>
            <a:r>
              <a:rPr lang="en-US" sz="2200" dirty="0" smtClean="0">
                <a:solidFill>
                  <a:prstClr val="black"/>
                </a:solidFill>
              </a:rPr>
              <a:t>Aspects isolate the secondary logic from the primary business logic of the application. </a:t>
            </a:r>
          </a:p>
          <a:p>
            <a:pPr marL="342900" lvl="1" indent="-342900">
              <a:spcBef>
                <a:spcPct val="20000"/>
              </a:spcBef>
              <a:buFontTx/>
              <a:buBlip>
                <a:blip r:embed="rId3"/>
              </a:buBlip>
            </a:pPr>
            <a:endParaRPr lang="en-US" sz="2200" dirty="0" smtClean="0">
              <a:solidFill>
                <a:srgbClr val="3333CC"/>
              </a:solidFill>
            </a:endParaRPr>
          </a:p>
          <a:p>
            <a:pPr eaLnBrk="1" hangingPunct="1">
              <a:spcBef>
                <a:spcPct val="0"/>
              </a:spcBef>
            </a:pPr>
            <a:endParaRPr lang="en-US" dirty="0" smtClean="0"/>
          </a:p>
          <a:p>
            <a:pPr marL="342900" lvl="1" indent="-342900">
              <a:spcBef>
                <a:spcPct val="20000"/>
              </a:spcBef>
              <a:buClr>
                <a:srgbClr val="00AADA"/>
              </a:buClr>
              <a:buFont typeface="Wingdings" panose="05000000000000000000" pitchFamily="2" charset="2"/>
              <a:buChar char="q"/>
              <a:defRPr/>
            </a:pPr>
            <a:r>
              <a:rPr lang="en-US" sz="2200" b="1" dirty="0" smtClean="0">
                <a:solidFill>
                  <a:prstClr val="black"/>
                </a:solidFill>
              </a:rPr>
              <a:t>What AOP Provides?</a:t>
            </a:r>
          </a:p>
          <a:p>
            <a:pPr marL="742950" lvl="1" indent="-285750">
              <a:spcBef>
                <a:spcPct val="20000"/>
              </a:spcBef>
              <a:buClr>
                <a:srgbClr val="00AADA"/>
              </a:buClr>
              <a:buFont typeface="Wingdings" panose="05000000000000000000" pitchFamily="2" charset="2"/>
              <a:buChar char="q"/>
              <a:defRPr/>
            </a:pPr>
            <a:r>
              <a:rPr lang="en-US" sz="2200" dirty="0" smtClean="0">
                <a:solidFill>
                  <a:prstClr val="black"/>
                </a:solidFill>
                <a:cs typeface="Times New Roman" pitchFamily="18" charset="0"/>
              </a:rPr>
              <a:t>It increases modularity by isolating secondary logic from the primary logic.</a:t>
            </a:r>
          </a:p>
          <a:p>
            <a:pPr marL="742950" lvl="1" indent="-285750">
              <a:spcBef>
                <a:spcPct val="20000"/>
              </a:spcBef>
              <a:buClr>
                <a:srgbClr val="00AADA"/>
              </a:buClr>
              <a:buFont typeface="Wingdings" panose="05000000000000000000" pitchFamily="2" charset="2"/>
              <a:buChar char="q"/>
              <a:defRPr/>
            </a:pPr>
            <a:r>
              <a:rPr lang="en-US" sz="2200" dirty="0" smtClean="0">
                <a:solidFill>
                  <a:prstClr val="black"/>
                </a:solidFill>
                <a:cs typeface="Times New Roman" pitchFamily="18" charset="0"/>
              </a:rPr>
              <a:t>It gives you the advantage of encapsulating the cross-cutting concerns, such as caching, security, persistence, and transactions into modules. </a:t>
            </a:r>
          </a:p>
          <a:p>
            <a:pPr marL="742950" lvl="1" indent="-285750">
              <a:spcBef>
                <a:spcPct val="20000"/>
              </a:spcBef>
              <a:buClr>
                <a:srgbClr val="00AADA"/>
              </a:buClr>
              <a:buFont typeface="Wingdings" panose="05000000000000000000" pitchFamily="2" charset="2"/>
              <a:buChar char="q"/>
              <a:defRPr/>
            </a:pPr>
            <a:r>
              <a:rPr lang="en-US" sz="2200" dirty="0" smtClean="0">
                <a:solidFill>
                  <a:prstClr val="black"/>
                </a:solidFill>
                <a:cs typeface="Times New Roman" pitchFamily="18" charset="0"/>
              </a:rPr>
              <a:t>It provides a true separation of these modules from the core application resulting in greater reuse of code. </a:t>
            </a:r>
          </a:p>
          <a:p>
            <a:pPr marL="742950" lvl="1" indent="-285750">
              <a:spcBef>
                <a:spcPct val="20000"/>
              </a:spcBef>
              <a:buClr>
                <a:srgbClr val="00AADA"/>
              </a:buClr>
              <a:buFont typeface="Wingdings" panose="05000000000000000000" pitchFamily="2" charset="2"/>
              <a:buChar char="q"/>
              <a:defRPr/>
            </a:pPr>
            <a:r>
              <a:rPr lang="en-US" sz="2200" dirty="0" smtClean="0">
                <a:solidFill>
                  <a:prstClr val="black"/>
                </a:solidFill>
                <a:cs typeface="Times New Roman" pitchFamily="18" charset="0"/>
              </a:rPr>
              <a:t>You can implement the aspects by defining methods in a Java class. Each method consists of the logic to implement the secondary job of an application. </a:t>
            </a:r>
            <a:endParaRPr lang="en-US" sz="2200" dirty="0" smtClean="0">
              <a:solidFill>
                <a:prstClr val="black"/>
              </a:solidFill>
            </a:endParaRPr>
          </a:p>
          <a:p>
            <a:pPr eaLnBrk="1" hangingPunct="1">
              <a:spcBef>
                <a:spcPct val="0"/>
              </a:spcBef>
            </a:pPr>
            <a:endParaRPr lang="en-US" dirty="0" smtClean="0"/>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B07447-A9A8-4B6C-8E72-63ECCD5837D5}" type="slidenum">
              <a:rPr lang="en-US" smtClean="0">
                <a:solidFill>
                  <a:prstClr val="black"/>
                </a:solidFill>
              </a:rPr>
              <a:pPr fontAlgn="base">
                <a:spcBef>
                  <a:spcPct val="0"/>
                </a:spcBef>
                <a:spcAft>
                  <a:spcPct val="0"/>
                </a:spcAft>
                <a:defRPr/>
              </a:pPr>
              <a:t>10</a:t>
            </a:fld>
            <a:endParaRPr lang="en-US" dirty="0"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3A8AC5-E8FE-4588-B1AD-5A57DB57CD31}" type="slidenum">
              <a:rPr lang="en-US" smtClean="0">
                <a:solidFill>
                  <a:prstClr val="black"/>
                </a:solidFill>
              </a:rPr>
              <a:pPr fontAlgn="base">
                <a:spcBef>
                  <a:spcPct val="0"/>
                </a:spcBef>
                <a:spcAft>
                  <a:spcPct val="0"/>
                </a:spcAft>
                <a:defRPr/>
              </a:pPr>
              <a:t>12</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Join points:</a:t>
            </a:r>
          </a:p>
          <a:p>
            <a:r>
              <a:rPr lang="en-US" dirty="0" smtClean="0"/>
              <a:t>Method invocation</a:t>
            </a:r>
          </a:p>
          <a:p>
            <a:r>
              <a:rPr lang="en-US" dirty="0" smtClean="0"/>
              <a:t>Class Initialization</a:t>
            </a:r>
          </a:p>
          <a:p>
            <a:r>
              <a:rPr lang="en-US" dirty="0" smtClean="0"/>
              <a:t>Object initialization</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4C48187-447C-476F-8195-42A2A75D7267}" type="slidenum">
              <a:rPr lang="en-US" smtClean="0"/>
              <a:t>15</a:t>
            </a:fld>
            <a:endParaRPr lang="en-US"/>
          </a:p>
        </p:txBody>
      </p:sp>
    </p:spTree>
    <p:extLst>
      <p:ext uri="{BB962C8B-B14F-4D97-AF65-F5344CB8AC3E}">
        <p14:creationId xmlns:p14="http://schemas.microsoft.com/office/powerpoint/2010/main" val="141037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around the method execution, combine all three advices above</a:t>
            </a:r>
            <a:endParaRPr lang="en-US" dirty="0"/>
          </a:p>
        </p:txBody>
      </p:sp>
      <p:sp>
        <p:nvSpPr>
          <p:cNvPr id="4" name="Slide Number Placeholder 3"/>
          <p:cNvSpPr>
            <a:spLocks noGrp="1"/>
          </p:cNvSpPr>
          <p:nvPr>
            <p:ph type="sldNum" sz="quarter" idx="10"/>
          </p:nvPr>
        </p:nvSpPr>
        <p:spPr/>
        <p:txBody>
          <a:bodyPr/>
          <a:lstStyle/>
          <a:p>
            <a:fld id="{14C48187-447C-476F-8195-42A2A75D7267}" type="slidenum">
              <a:rPr lang="en-US" smtClean="0"/>
              <a:t>18</a:t>
            </a:fld>
            <a:endParaRPr lang="en-US"/>
          </a:p>
        </p:txBody>
      </p:sp>
    </p:spTree>
    <p:extLst>
      <p:ext uri="{BB962C8B-B14F-4D97-AF65-F5344CB8AC3E}">
        <p14:creationId xmlns:p14="http://schemas.microsoft.com/office/powerpoint/2010/main" val="286233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Advice is associated with a pointcut expression and runs at any join point matched by the pointcut (for example, the execution of a method with a certain name). </a:t>
            </a:r>
          </a:p>
          <a:p>
            <a:endParaRPr lang="en-US" dirty="0"/>
          </a:p>
        </p:txBody>
      </p:sp>
      <p:sp>
        <p:nvSpPr>
          <p:cNvPr id="4" name="Slide Number Placeholder 3"/>
          <p:cNvSpPr>
            <a:spLocks noGrp="1"/>
          </p:cNvSpPr>
          <p:nvPr>
            <p:ph type="sldNum" sz="quarter" idx="10"/>
          </p:nvPr>
        </p:nvSpPr>
        <p:spPr/>
        <p:txBody>
          <a:bodyPr/>
          <a:lstStyle/>
          <a:p>
            <a:fld id="{14C48187-447C-476F-8195-42A2A75D7267}" type="slidenum">
              <a:rPr lang="en-US" smtClean="0"/>
              <a:t>19</a:t>
            </a:fld>
            <a:endParaRPr lang="en-US"/>
          </a:p>
        </p:txBody>
      </p:sp>
    </p:spTree>
    <p:extLst>
      <p:ext uri="{BB962C8B-B14F-4D97-AF65-F5344CB8AC3E}">
        <p14:creationId xmlns:p14="http://schemas.microsoft.com/office/powerpoint/2010/main" val="395265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class has a property, named pattern whose value attribute specifies a particular pattern that refers to a method, where the advice can be applied. </a:t>
            </a:r>
          </a:p>
          <a:p>
            <a:endParaRPr lang="en-US" dirty="0" smtClean="0"/>
          </a:p>
          <a:p>
            <a:r>
              <a:rPr lang="en-US" dirty="0" smtClean="0"/>
              <a:t>Matching all methods within a class in another package</a:t>
            </a:r>
          </a:p>
          <a:p>
            <a:r>
              <a:rPr lang="en-US" dirty="0" smtClean="0"/>
              <a:t>execution(* </a:t>
            </a:r>
            <a:r>
              <a:rPr lang="en-US" dirty="0" err="1" smtClean="0"/>
              <a:t>com.spring.EmployeeManager</a:t>
            </a:r>
            <a:r>
              <a:rPr lang="en-US" dirty="0" smtClean="0"/>
              <a:t>.*(..))</a:t>
            </a:r>
          </a:p>
          <a:p>
            <a:r>
              <a:rPr lang="en-US" dirty="0" smtClean="0"/>
              <a:t>Above pointcut expression matches all of the methods declared in the </a:t>
            </a:r>
            <a:r>
              <a:rPr lang="en-US" dirty="0" err="1" smtClean="0"/>
              <a:t>EmployeeManager</a:t>
            </a:r>
            <a:r>
              <a:rPr lang="en-US" dirty="0" smtClean="0"/>
              <a:t> interface. The preceding wildcard matches methods with any modifier (public, protected, and private) and any return type. The two dots in the argument list match any number of arguments.</a:t>
            </a:r>
          </a:p>
          <a:p>
            <a:r>
              <a:rPr lang="en-US" dirty="0" smtClean="0"/>
              <a:t>Matching all methods within a class within same package</a:t>
            </a:r>
          </a:p>
          <a:p>
            <a:r>
              <a:rPr lang="en-US" dirty="0" smtClean="0"/>
              <a:t>You can omit the package name if the target class or interface is located in the same package as this aspect.</a:t>
            </a:r>
          </a:p>
          <a:p>
            <a:r>
              <a:rPr lang="en-US" dirty="0" smtClean="0"/>
              <a:t>execution(* </a:t>
            </a:r>
            <a:r>
              <a:rPr lang="en-US" dirty="0" err="1" smtClean="0"/>
              <a:t>EmployeeManager</a:t>
            </a:r>
            <a:r>
              <a:rPr lang="en-US" dirty="0" smtClean="0"/>
              <a:t>.*(..))</a:t>
            </a:r>
          </a:p>
          <a:p>
            <a:r>
              <a:rPr lang="en-US" dirty="0" smtClean="0"/>
              <a:t>Matching all public methods in </a:t>
            </a:r>
            <a:r>
              <a:rPr lang="en-US" dirty="0" err="1" smtClean="0"/>
              <a:t>EmployeeManager</a:t>
            </a:r>
            <a:endParaRPr lang="en-US" dirty="0" smtClean="0"/>
          </a:p>
          <a:p>
            <a:r>
              <a:rPr lang="en-US" dirty="0" smtClean="0"/>
              <a:t>Use public keyword in start, and use * to match any return type.</a:t>
            </a:r>
          </a:p>
          <a:p>
            <a:r>
              <a:rPr lang="en-US" dirty="0" smtClean="0"/>
              <a:t>execution(public * </a:t>
            </a:r>
            <a:r>
              <a:rPr lang="en-US" dirty="0" err="1" smtClean="0"/>
              <a:t>EmployeeManager</a:t>
            </a:r>
            <a:r>
              <a:rPr lang="en-US" dirty="0" smtClean="0"/>
              <a:t>.*(..))</a:t>
            </a:r>
          </a:p>
          <a:p>
            <a:r>
              <a:rPr lang="en-US" dirty="0" smtClean="0"/>
              <a:t>Matching all public methods in </a:t>
            </a:r>
            <a:r>
              <a:rPr lang="en-US" dirty="0" err="1" smtClean="0"/>
              <a:t>EmployeeManager</a:t>
            </a:r>
            <a:r>
              <a:rPr lang="en-US" dirty="0" smtClean="0"/>
              <a:t> with return type Employee</a:t>
            </a:r>
          </a:p>
          <a:p>
            <a:r>
              <a:rPr lang="en-US" dirty="0" smtClean="0"/>
              <a:t>Use public keyword and return type in start.	</a:t>
            </a:r>
          </a:p>
          <a:p>
            <a:r>
              <a:rPr lang="en-US" dirty="0" smtClean="0"/>
              <a:t>execution(public Employee </a:t>
            </a:r>
            <a:r>
              <a:rPr lang="en-US" dirty="0" err="1" smtClean="0"/>
              <a:t>EmployeeManager</a:t>
            </a:r>
            <a:r>
              <a:rPr lang="en-US" dirty="0" smtClean="0"/>
              <a:t>.*(..))</a:t>
            </a:r>
          </a:p>
          <a:p>
            <a:r>
              <a:rPr lang="en-US" dirty="0" smtClean="0"/>
              <a:t>Matching all public methods in </a:t>
            </a:r>
            <a:r>
              <a:rPr lang="en-US" dirty="0" err="1" smtClean="0"/>
              <a:t>EmployeeManager</a:t>
            </a:r>
            <a:r>
              <a:rPr lang="en-US" dirty="0" smtClean="0"/>
              <a:t> with return type Employee and first parameter as Employee</a:t>
            </a:r>
          </a:p>
          <a:p>
            <a:r>
              <a:rPr lang="en-US" dirty="0" smtClean="0"/>
              <a:t>Use public keyword and return type in start. Also, specify your first parameter as well. Rest parameters can be matched through two dots.</a:t>
            </a:r>
          </a:p>
          <a:p>
            <a:r>
              <a:rPr lang="en-US" dirty="0" smtClean="0"/>
              <a:t>execution(public Employee  </a:t>
            </a:r>
            <a:r>
              <a:rPr lang="en-US" dirty="0" err="1" smtClean="0"/>
              <a:t>EmployeeManager</a:t>
            </a:r>
            <a:r>
              <a:rPr lang="en-US" dirty="0" smtClean="0"/>
              <a:t>.*(Employee, ..))</a:t>
            </a:r>
          </a:p>
          <a:p>
            <a:r>
              <a:rPr lang="en-US" dirty="0" smtClean="0"/>
              <a:t>Matching all public methods in </a:t>
            </a:r>
            <a:r>
              <a:rPr lang="en-US" dirty="0" err="1" smtClean="0"/>
              <a:t>EmployeeManager</a:t>
            </a:r>
            <a:r>
              <a:rPr lang="en-US" dirty="0" smtClean="0"/>
              <a:t> with return type Employee and definite parameters</a:t>
            </a:r>
          </a:p>
          <a:p>
            <a:r>
              <a:rPr lang="en-US" dirty="0" smtClean="0"/>
              <a:t>Use public keyword and return type in start. Also, specify all parameter types as well.</a:t>
            </a:r>
          </a:p>
          <a:p>
            <a:r>
              <a:rPr lang="en-US" dirty="0" smtClean="0"/>
              <a:t>execution(public Employee </a:t>
            </a:r>
            <a:r>
              <a:rPr lang="en-US" dirty="0" err="1" smtClean="0"/>
              <a:t>EmployeeManager</a:t>
            </a:r>
            <a:r>
              <a:rPr lang="en-US" dirty="0" smtClean="0"/>
              <a:t>.*(Employee, Integer))</a:t>
            </a:r>
          </a:p>
          <a:p>
            <a:endParaRPr lang="en-US" dirty="0" smtClean="0"/>
          </a:p>
          <a:p>
            <a:endParaRPr lang="en-US" dirty="0" smtClean="0"/>
          </a:p>
          <a:p>
            <a:endParaRPr lang="en-US" dirty="0" smtClean="0"/>
          </a:p>
          <a:p>
            <a:r>
              <a:rPr lang="en-US" dirty="0" smtClean="0"/>
              <a:t>@Around("execution(* *.*(..))") means it is an Around advice which will be applied to all classes in all packages and all methods.</a:t>
            </a:r>
          </a:p>
          <a:p>
            <a:endParaRPr lang="en-US" dirty="0" smtClean="0"/>
          </a:p>
          <a:p>
            <a:r>
              <a:rPr lang="en-US" dirty="0" smtClean="0"/>
              <a:t>Suppose if we want to apply it only for all the services residing in the </a:t>
            </a:r>
            <a:r>
              <a:rPr lang="en-US" dirty="0" err="1" smtClean="0"/>
              <a:t>com.spring.myservices</a:t>
            </a:r>
            <a:r>
              <a:rPr lang="en-US" dirty="0" smtClean="0"/>
              <a:t> package, the pointcut would be</a:t>
            </a:r>
          </a:p>
          <a:p>
            <a:r>
              <a:rPr lang="en-US" dirty="0" smtClean="0"/>
              <a:t>@Around("execution(* </a:t>
            </a:r>
            <a:r>
              <a:rPr lang="en-US" dirty="0" err="1" smtClean="0"/>
              <a:t>com.spring.myservices</a:t>
            </a:r>
            <a:r>
              <a:rPr lang="en-US" dirty="0" smtClean="0"/>
              <a:t>.*.*(..))").</a:t>
            </a:r>
            <a:br>
              <a:rPr lang="en-US" dirty="0" smtClean="0"/>
            </a:br>
            <a:endParaRPr lang="en-US" dirty="0" smtClean="0"/>
          </a:p>
          <a:p>
            <a:r>
              <a:rPr lang="en-US" dirty="0" smtClean="0"/>
              <a:t>"(..)" means with any type of arguments.</a:t>
            </a:r>
            <a:br>
              <a:rPr lang="en-US" dirty="0" smtClean="0"/>
            </a:br>
            <a:r>
              <a:rPr lang="en-US" dirty="0" smtClean="0"/>
              <a:t/>
            </a:r>
            <a:br>
              <a:rPr lang="en-US" dirty="0" smtClean="0"/>
            </a:br>
            <a:r>
              <a:rPr lang="en-US" dirty="0" smtClean="0"/>
              <a:t>If we want to apply same pointcuts for many advices we can define a pointcut on a method and can refer that later as follows.</a:t>
            </a:r>
          </a:p>
          <a:p>
            <a:r>
              <a:rPr lang="en-US" dirty="0" smtClean="0"/>
              <a:t> @Pointcut("execution(* *.*(..))")</a:t>
            </a:r>
            <a:br>
              <a:rPr lang="en-US" dirty="0" smtClean="0"/>
            </a:br>
            <a:r>
              <a:rPr lang="en-US" dirty="0" smtClean="0"/>
              <a:t> protected void </a:t>
            </a:r>
            <a:r>
              <a:rPr lang="en-US" dirty="0" err="1" smtClean="0"/>
              <a:t>loggingOperation</a:t>
            </a:r>
            <a:r>
              <a:rPr lang="en-US" dirty="0" smtClean="0"/>
              <a:t>() {}</a:t>
            </a:r>
            <a:br>
              <a:rPr lang="en-US" dirty="0" smtClean="0"/>
            </a:br>
            <a:r>
              <a:rPr lang="en-US" dirty="0" smtClean="0"/>
              <a:t>  </a:t>
            </a:r>
            <a:br>
              <a:rPr lang="en-US" dirty="0" smtClean="0"/>
            </a:br>
            <a:r>
              <a:rPr lang="en-US" dirty="0" smtClean="0"/>
              <a:t> @Before("</a:t>
            </a:r>
            <a:r>
              <a:rPr lang="en-US" dirty="0" err="1" smtClean="0"/>
              <a:t>loggingOperation</a:t>
            </a:r>
            <a:r>
              <a:rPr lang="en-US" dirty="0" smtClean="0"/>
              <a:t>()")</a:t>
            </a:r>
            <a:br>
              <a:rPr lang="en-US" dirty="0" smtClean="0"/>
            </a:br>
            <a:r>
              <a:rPr lang="en-US" dirty="0" smtClean="0"/>
              <a:t> public void </a:t>
            </a:r>
            <a:r>
              <a:rPr lang="en-US" dirty="0" err="1" smtClean="0"/>
              <a:t>logJoinPoint</a:t>
            </a:r>
            <a:r>
              <a:rPr lang="en-US" dirty="0" smtClean="0"/>
              <a:t>(</a:t>
            </a:r>
            <a:r>
              <a:rPr lang="en-US" dirty="0" err="1" smtClean="0"/>
              <a:t>JoinPoint</a:t>
            </a:r>
            <a:r>
              <a:rPr lang="en-US" dirty="0" smtClean="0"/>
              <a:t> </a:t>
            </a:r>
            <a:r>
              <a:rPr lang="en-US" dirty="0" err="1" smtClean="0"/>
              <a:t>joinPoint</a:t>
            </a:r>
            <a:r>
              <a:rPr lang="en-US" dirty="0" smtClean="0"/>
              <a:t>)</a:t>
            </a:r>
            <a:br>
              <a:rPr lang="en-US" dirty="0" smtClean="0"/>
            </a:br>
            <a:r>
              <a:rPr lang="en-US" dirty="0" smtClean="0"/>
              <a:t> {</a:t>
            </a:r>
            <a:br>
              <a:rPr lang="en-US" dirty="0" smtClean="0"/>
            </a:br>
            <a:r>
              <a:rPr lang="en-US" dirty="0" smtClean="0"/>
              <a:t> }</a:t>
            </a:r>
          </a:p>
          <a:p>
            <a:r>
              <a:rPr lang="en-US" dirty="0" smtClean="0"/>
              <a:t>If multiple Advices have to be applied on the same pointcut we can specify the order using @Order on which advices will be applied. In the above example @Before will be applied first then @Around will be applied when add() method is called.</a:t>
            </a:r>
            <a:br>
              <a:rPr lang="en-US" dirty="0" smtClean="0"/>
            </a:b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Joinpoint</a:t>
            </a:r>
            <a:r>
              <a:rPr lang="en-US" sz="1200" b="1"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ProceedingJoinPoint</a:t>
            </a:r>
            <a:r>
              <a:rPr lang="en-US" sz="1200" b="1" kern="1200" dirty="0" smtClean="0">
                <a:solidFill>
                  <a:schemeClr val="tx1"/>
                </a:solidFill>
                <a:effectLst/>
                <a:latin typeface="+mn-lt"/>
                <a:ea typeface="+mn-ea"/>
                <a:cs typeface="+mn-cs"/>
              </a:rPr>
              <a:t> both are interfaces part of </a:t>
            </a:r>
            <a:r>
              <a:rPr lang="en-US" sz="1200" b="1" kern="1200" dirty="0" err="1" smtClean="0">
                <a:solidFill>
                  <a:schemeClr val="tx1"/>
                </a:solidFill>
                <a:effectLst/>
                <a:latin typeface="+mn-lt"/>
                <a:ea typeface="+mn-ea"/>
                <a:cs typeface="+mn-cs"/>
              </a:rPr>
              <a:t>org.aspectj.lang</a:t>
            </a:r>
            <a:r>
              <a:rPr lang="en-US" sz="1200" b="1" kern="1200" dirty="0" smtClean="0">
                <a:solidFill>
                  <a:schemeClr val="tx1"/>
                </a:solidFill>
                <a:effectLst/>
                <a:latin typeface="+mn-lt"/>
                <a:ea typeface="+mn-ea"/>
                <a:cs typeface="+mn-cs"/>
              </a:rPr>
              <a:t> </a:t>
            </a:r>
          </a:p>
          <a:p>
            <a:endParaRPr lang="en-US" dirty="0" smtClean="0"/>
          </a:p>
          <a:p>
            <a:r>
              <a:rPr lang="en-US" dirty="0" smtClean="0"/>
              <a:t>AOP proxy: An object created by the AOP framework in order to implement the aspect contracts (advise method executions and so on). In the Spring Framework, an AOP proxy will be a JDK dynamic proxy or a CGLIB proxy.</a:t>
            </a:r>
          </a:p>
          <a:p>
            <a:r>
              <a:rPr lang="en-US" dirty="0" smtClean="0"/>
              <a:t>Weaving: linking aspects with other application types or objects to create an advised object. This can be done at compile time (using the AspectJ compiler, for example), load time, or at runtime. Spring AOP, like other pure Java AOP frameworks, performs weaving at runtime.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4C48187-447C-476F-8195-42A2A75D7267}" type="slidenum">
              <a:rPr lang="en-US" smtClean="0"/>
              <a:t>20</a:t>
            </a:fld>
            <a:endParaRPr lang="en-US"/>
          </a:p>
        </p:txBody>
      </p:sp>
    </p:spTree>
    <p:extLst>
      <p:ext uri="{BB962C8B-B14F-4D97-AF65-F5344CB8AC3E}">
        <p14:creationId xmlns:p14="http://schemas.microsoft.com/office/powerpoint/2010/main" val="200989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C81C000A-BF18-4E12-8EEE-E7D85536329F}" type="slidenum">
              <a:rPr lang="en-US" smtClean="0">
                <a:solidFill>
                  <a:prstClr val="black"/>
                </a:solidFill>
              </a:rPr>
              <a:pPr>
                <a:defRPr/>
              </a:pPr>
              <a:t>23</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www.infogain.com/"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www.infogain.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infogain.com/"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Content Placeholder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192000" cy="6859714"/>
          </a:xfrm>
          <a:prstGeom prst="rect">
            <a:avLst/>
          </a:prstGeom>
        </p:spPr>
      </p:pic>
      <p:sp>
        <p:nvSpPr>
          <p:cNvPr id="2" name="Title 1"/>
          <p:cNvSpPr>
            <a:spLocks noGrp="1"/>
          </p:cNvSpPr>
          <p:nvPr>
            <p:ph type="ctrTitle"/>
          </p:nvPr>
        </p:nvSpPr>
        <p:spPr>
          <a:xfrm>
            <a:off x="5710988" y="1740568"/>
            <a:ext cx="6320591" cy="1345496"/>
          </a:xfrm>
        </p:spPr>
        <p:txBody>
          <a:bodyPr anchor="b">
            <a:normAutofit/>
          </a:bodyPr>
          <a:lstStyle>
            <a:lvl1pPr algn="l">
              <a:defRPr sz="4400">
                <a:solidFill>
                  <a:srgbClr val="27AAE2"/>
                </a:solidFill>
              </a:defRPr>
            </a:lvl1pPr>
          </a:lstStyle>
          <a:p>
            <a:r>
              <a:rPr lang="en-US" dirty="0"/>
              <a:t>Click to edit Master title style</a:t>
            </a:r>
          </a:p>
        </p:txBody>
      </p:sp>
      <p:sp>
        <p:nvSpPr>
          <p:cNvPr id="3" name="Subtitle 2"/>
          <p:cNvSpPr>
            <a:spLocks noGrp="1"/>
          </p:cNvSpPr>
          <p:nvPr>
            <p:ph type="subTitle" idx="1"/>
          </p:nvPr>
        </p:nvSpPr>
        <p:spPr>
          <a:xfrm>
            <a:off x="5710988" y="3178139"/>
            <a:ext cx="6320591" cy="359145"/>
          </a:xfrm>
        </p:spPr>
        <p:txBody>
          <a:bodyPr>
            <a:normAutofit/>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B75023A-F25D-4DB6-B5E2-A06020C7620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4037" y="200416"/>
            <a:ext cx="1761858" cy="551145"/>
          </a:xfrm>
          <a:prstGeom prst="rect">
            <a:avLst/>
          </a:prstGeom>
        </p:spPr>
      </p:pic>
    </p:spTree>
    <p:extLst>
      <p:ext uri="{BB962C8B-B14F-4D97-AF65-F5344CB8AC3E}">
        <p14:creationId xmlns:p14="http://schemas.microsoft.com/office/powerpoint/2010/main" val="19085236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ody Slid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5770881" y="3133344"/>
            <a:ext cx="6053689" cy="3254930"/>
          </a:xfrm>
        </p:spPr>
        <p:txBody>
          <a:bodyPr/>
          <a:lstStyle>
            <a:lvl1pPr marL="0" indent="0">
              <a:defRPr/>
            </a:lvl1pPr>
            <a:lvl2pPr marL="571500" indent="-342900">
              <a:buSzPct val="100000"/>
              <a:buFont typeface="+mj-lt"/>
              <a:buAutoNum type="arabicPeriod"/>
              <a:defRPr/>
            </a:lvl2pPr>
            <a:lvl3pPr marL="1028700" indent="-342900">
              <a:buFont typeface="+mj-lt"/>
              <a:buAutoNum type="alphaUcPeriod"/>
              <a:defRPr/>
            </a:lvl3pPr>
            <a:lvl4pPr marL="1714500" indent="-342900">
              <a:buFont typeface="+mj-lt"/>
              <a:buAutoNum type="arabicPeriod"/>
              <a:defRPr/>
            </a:lvl4pPr>
            <a:lvl5pPr marL="2171700" indent="-342900">
              <a:buFont typeface="+mj-lt"/>
              <a:buAutoNum type="alphaLcPeriod"/>
              <a:defRPr/>
            </a:lvl5pPr>
          </a:lstStyle>
          <a:p>
            <a:pPr lvl="0"/>
            <a:endParaRPr lang="en-US" dirty="0"/>
          </a:p>
        </p:txBody>
      </p:sp>
      <p:pic>
        <p:nvPicPr>
          <p:cNvPr id="7" name="Picture 9" descr="IG-logo_color_wTagline.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15959" y="1359408"/>
            <a:ext cx="550044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a:xfrm>
            <a:off x="5754625" y="2701036"/>
            <a:ext cx="1176925" cy="369332"/>
          </a:xfrm>
          <a:prstGeom prst="rect">
            <a:avLst/>
          </a:prstGeom>
          <a:noFill/>
        </p:spPr>
        <p:txBody>
          <a:bodyPr wrap="none" rtlCol="0">
            <a:spAutoFit/>
          </a:bodyPr>
          <a:lstStyle/>
          <a:p>
            <a:r>
              <a:rPr lang="en-US" sz="1800" dirty="0">
                <a:solidFill>
                  <a:srgbClr val="476270"/>
                </a:solidFill>
                <a:latin typeface="Verdana"/>
                <a:cs typeface="Verdana"/>
              </a:rPr>
              <a:t>Contact:</a:t>
            </a:r>
            <a:endParaRPr lang="en-US" sz="1800" dirty="0">
              <a:solidFill>
                <a:prstClr val="black"/>
              </a:solidFill>
            </a:endParaRPr>
          </a:p>
        </p:txBody>
      </p:sp>
      <p:sp>
        <p:nvSpPr>
          <p:cNvPr id="8" name="Title 1"/>
          <p:cNvSpPr>
            <a:spLocks noGrp="1"/>
          </p:cNvSpPr>
          <p:nvPr>
            <p:ph type="title"/>
          </p:nvPr>
        </p:nvSpPr>
        <p:spPr>
          <a:xfrm>
            <a:off x="334028" y="0"/>
            <a:ext cx="11857971" cy="685800"/>
          </a:xfrm>
        </p:spPr>
        <p:txBody>
          <a:bodyPr/>
          <a:lstStyle>
            <a:lvl1pPr>
              <a:defRPr b="0" kern="600" baseline="0"/>
            </a:lvl1pPr>
          </a:lstStyle>
          <a:p>
            <a:r>
              <a:rPr lang="en-US" dirty="0"/>
              <a:t>Click to edit Master title style</a:t>
            </a:r>
          </a:p>
        </p:txBody>
      </p:sp>
    </p:spTree>
    <p:extLst>
      <p:ext uri="{BB962C8B-B14F-4D97-AF65-F5344CB8AC3E}">
        <p14:creationId xmlns:p14="http://schemas.microsoft.com/office/powerpoint/2010/main" val="1316536023"/>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esented To / By">
    <p:spTree>
      <p:nvGrpSpPr>
        <p:cNvPr id="1" name=""/>
        <p:cNvGrpSpPr/>
        <p:nvPr/>
      </p:nvGrpSpPr>
      <p:grpSpPr>
        <a:xfrm>
          <a:off x="0" y="0"/>
          <a:ext cx="0" cy="0"/>
          <a:chOff x="0" y="0"/>
          <a:chExt cx="0" cy="0"/>
        </a:xfrm>
      </p:grpSpPr>
      <p:sp>
        <p:nvSpPr>
          <p:cNvPr id="5" name="Content Placeholder 11"/>
          <p:cNvSpPr txBox="1">
            <a:spLocks/>
          </p:cNvSpPr>
          <p:nvPr userDrawn="1"/>
        </p:nvSpPr>
        <p:spPr>
          <a:xfrm>
            <a:off x="0" y="1555751"/>
            <a:ext cx="12192000" cy="425449"/>
          </a:xfrm>
          <a:prstGeom prst="rect">
            <a:avLst/>
          </a:prstGeom>
        </p:spPr>
        <p:txBody>
          <a:bodyPr lIns="0" tIns="0" rIns="0" bIns="0" anchor="b">
            <a:normAutofit/>
          </a:bodyPr>
          <a:lstStyle>
            <a:lvl1pPr marL="228600" indent="-228600" algn="l" defTabSz="457200" rtl="0" eaLnBrk="1" latinLnBrk="0" hangingPunct="1">
              <a:lnSpc>
                <a:spcPct val="150000"/>
              </a:lnSpc>
              <a:spcBef>
                <a:spcPts val="1080"/>
              </a:spcBef>
              <a:buClr>
                <a:schemeClr val="accent5"/>
              </a:buClr>
              <a:buSzPct val="120000"/>
              <a:buFont typeface="Arial"/>
              <a:buChar char="•"/>
              <a:defRPr sz="2000" kern="1200">
                <a:solidFill>
                  <a:srgbClr val="476270"/>
                </a:solidFill>
                <a:latin typeface="Verdana"/>
                <a:ea typeface="+mn-ea"/>
                <a:cs typeface="Verdana"/>
              </a:defRPr>
            </a:lvl1pPr>
            <a:lvl2pPr marL="800100" indent="-279400" algn="l" defTabSz="457200" rtl="0" eaLnBrk="1" latinLnBrk="0" hangingPunct="1">
              <a:lnSpc>
                <a:spcPct val="150000"/>
              </a:lnSpc>
              <a:spcBef>
                <a:spcPts val="1080"/>
              </a:spcBef>
              <a:buFont typeface="Arial"/>
              <a:buChar char="–"/>
              <a:defRPr sz="1800" kern="1200">
                <a:solidFill>
                  <a:schemeClr val="tx2"/>
                </a:solidFill>
                <a:latin typeface="Verdana"/>
                <a:ea typeface="+mn-ea"/>
                <a:cs typeface="Verdana"/>
              </a:defRPr>
            </a:lvl2pPr>
            <a:lvl3pPr marL="1143000" indent="-228600" algn="l" defTabSz="457200" rtl="0" eaLnBrk="1" latinLnBrk="0" hangingPunct="1">
              <a:lnSpc>
                <a:spcPct val="150000"/>
              </a:lnSpc>
              <a:spcBef>
                <a:spcPts val="1080"/>
              </a:spcBef>
              <a:buFont typeface="Arial"/>
              <a:buChar char="•"/>
              <a:defRPr sz="1600" kern="1200">
                <a:solidFill>
                  <a:schemeClr val="tx2"/>
                </a:solidFill>
                <a:latin typeface="Verdana"/>
                <a:ea typeface="+mn-ea"/>
                <a:cs typeface="Verdana"/>
              </a:defRPr>
            </a:lvl3pPr>
            <a:lvl4pPr marL="16002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4pPr>
            <a:lvl5pPr marL="20574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89B2A"/>
              </a:buClr>
              <a:buFont typeface="Arial"/>
              <a:buNone/>
              <a:defRPr/>
            </a:pPr>
            <a:r>
              <a:rPr lang="en-US" sz="1400" dirty="0"/>
              <a:t>Presented to:</a:t>
            </a:r>
          </a:p>
        </p:txBody>
      </p:sp>
      <p:sp>
        <p:nvSpPr>
          <p:cNvPr id="6" name="Content Placeholder 11"/>
          <p:cNvSpPr txBox="1">
            <a:spLocks/>
          </p:cNvSpPr>
          <p:nvPr userDrawn="1"/>
        </p:nvSpPr>
        <p:spPr>
          <a:xfrm>
            <a:off x="0" y="3661833"/>
            <a:ext cx="12192000" cy="423333"/>
          </a:xfrm>
          <a:prstGeom prst="rect">
            <a:avLst/>
          </a:prstGeom>
        </p:spPr>
        <p:txBody>
          <a:bodyPr lIns="0" tIns="0" rIns="0" bIns="0" anchor="b">
            <a:normAutofit/>
          </a:bodyPr>
          <a:lstStyle>
            <a:lvl1pPr marL="228600" indent="-228600" algn="l" defTabSz="457200" rtl="0" eaLnBrk="1" latinLnBrk="0" hangingPunct="1">
              <a:lnSpc>
                <a:spcPct val="150000"/>
              </a:lnSpc>
              <a:spcBef>
                <a:spcPts val="1080"/>
              </a:spcBef>
              <a:buClr>
                <a:schemeClr val="accent5"/>
              </a:buClr>
              <a:buSzPct val="120000"/>
              <a:buFont typeface="Arial"/>
              <a:buChar char="•"/>
              <a:defRPr sz="2000" kern="1200">
                <a:solidFill>
                  <a:srgbClr val="476270"/>
                </a:solidFill>
                <a:latin typeface="Verdana"/>
                <a:ea typeface="+mn-ea"/>
                <a:cs typeface="Verdana"/>
              </a:defRPr>
            </a:lvl1pPr>
            <a:lvl2pPr marL="800100" indent="-279400" algn="l" defTabSz="457200" rtl="0" eaLnBrk="1" latinLnBrk="0" hangingPunct="1">
              <a:lnSpc>
                <a:spcPct val="150000"/>
              </a:lnSpc>
              <a:spcBef>
                <a:spcPts val="1080"/>
              </a:spcBef>
              <a:buFont typeface="Arial"/>
              <a:buChar char="–"/>
              <a:defRPr sz="1800" kern="1200">
                <a:solidFill>
                  <a:schemeClr val="tx2"/>
                </a:solidFill>
                <a:latin typeface="Verdana"/>
                <a:ea typeface="+mn-ea"/>
                <a:cs typeface="Verdana"/>
              </a:defRPr>
            </a:lvl2pPr>
            <a:lvl3pPr marL="1143000" indent="-228600" algn="l" defTabSz="457200" rtl="0" eaLnBrk="1" latinLnBrk="0" hangingPunct="1">
              <a:lnSpc>
                <a:spcPct val="150000"/>
              </a:lnSpc>
              <a:spcBef>
                <a:spcPts val="1080"/>
              </a:spcBef>
              <a:buFont typeface="Arial"/>
              <a:buChar char="•"/>
              <a:defRPr sz="1600" kern="1200">
                <a:solidFill>
                  <a:schemeClr val="tx2"/>
                </a:solidFill>
                <a:latin typeface="Verdana"/>
                <a:ea typeface="+mn-ea"/>
                <a:cs typeface="Verdana"/>
              </a:defRPr>
            </a:lvl3pPr>
            <a:lvl4pPr marL="16002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4pPr>
            <a:lvl5pPr marL="20574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89B2A"/>
              </a:buClr>
              <a:buFont typeface="Arial"/>
              <a:buNone/>
              <a:defRPr/>
            </a:pPr>
            <a:r>
              <a:rPr lang="en-US" sz="1400" dirty="0"/>
              <a:t>Presented by:</a:t>
            </a:r>
          </a:p>
        </p:txBody>
      </p:sp>
      <p:sp>
        <p:nvSpPr>
          <p:cNvPr id="3" name="Text Placeholder 2"/>
          <p:cNvSpPr>
            <a:spLocks noGrp="1"/>
          </p:cNvSpPr>
          <p:nvPr>
            <p:ph type="body" sz="quarter" idx="10"/>
          </p:nvPr>
        </p:nvSpPr>
        <p:spPr>
          <a:xfrm>
            <a:off x="6" y="4081731"/>
            <a:ext cx="12191999" cy="2096159"/>
          </a:xfrm>
        </p:spPr>
        <p:txBody>
          <a:bodyPr>
            <a:noAutofit/>
          </a:bodyPr>
          <a:lstStyle>
            <a:lvl1pPr algn="ctr">
              <a:lnSpc>
                <a:spcPct val="100000"/>
              </a:lnSpc>
              <a:spcBef>
                <a:spcPts val="0"/>
              </a:spcBef>
              <a:spcAft>
                <a:spcPts val="0"/>
              </a:spcAft>
              <a:defRPr sz="1800" baseline="0">
                <a:solidFill>
                  <a:schemeClr val="tx1"/>
                </a:solidFill>
              </a:defRPr>
            </a:lvl1pPr>
            <a:lvl2pPr>
              <a:defRPr sz="1600"/>
            </a:lvl2pPr>
            <a:lvl3pPr>
              <a:defRPr sz="1600"/>
            </a:lvl3pPr>
            <a:lvl4pPr>
              <a:defRPr sz="1600"/>
            </a:lvl4pPr>
            <a:lvl5pPr>
              <a:defRPr sz="1600"/>
            </a:lvl5pPr>
          </a:lstStyle>
          <a:p>
            <a:pPr lvl="0"/>
            <a:r>
              <a:rPr lang="en-US"/>
              <a:t>Click to edit Master text styles</a:t>
            </a:r>
          </a:p>
        </p:txBody>
      </p:sp>
      <p:sp>
        <p:nvSpPr>
          <p:cNvPr id="4" name="Content Placeholder 3"/>
          <p:cNvSpPr>
            <a:spLocks noGrp="1"/>
          </p:cNvSpPr>
          <p:nvPr>
            <p:ph sz="quarter" idx="11"/>
          </p:nvPr>
        </p:nvSpPr>
        <p:spPr>
          <a:xfrm>
            <a:off x="4048838" y="1980397"/>
            <a:ext cx="4103429" cy="1549973"/>
          </a:xfrm>
        </p:spPr>
        <p:txBody>
          <a:bodyPr>
            <a:noAutofit/>
          </a:bodyPr>
          <a:lstStyle>
            <a:lvl1pPr algn="ctr">
              <a:spcBef>
                <a:spcPts val="400"/>
              </a:spcBef>
              <a:defRPr sz="1400">
                <a:solidFill>
                  <a:schemeClr val="tx1"/>
                </a:solidFill>
              </a:defRPr>
            </a:lvl1pPr>
            <a:lvl2pPr>
              <a:defRPr sz="1400"/>
            </a:lvl2pPr>
            <a:lvl3pPr>
              <a:defRPr sz="1400"/>
            </a:lvl3pPr>
            <a:lvl4pPr>
              <a:defRPr sz="1400"/>
            </a:lvl4pPr>
            <a:lvl5pPr>
              <a:defRPr sz="1400"/>
            </a:lvl5pPr>
          </a:lstStyle>
          <a:p>
            <a:pPr lvl="0"/>
            <a:r>
              <a:rPr lang="en-US"/>
              <a:t>Click to edit Master text styles</a:t>
            </a:r>
          </a:p>
        </p:txBody>
      </p:sp>
      <p:sp>
        <p:nvSpPr>
          <p:cNvPr id="2" name="Rectangle 1"/>
          <p:cNvSpPr/>
          <p:nvPr userDrawn="1"/>
        </p:nvSpPr>
        <p:spPr>
          <a:xfrm>
            <a:off x="2" y="0"/>
            <a:ext cx="12191999" cy="1045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7" name="Straight Connector 6"/>
          <p:cNvCxnSpPr/>
          <p:nvPr userDrawn="1"/>
        </p:nvCxnSpPr>
        <p:spPr>
          <a:xfrm>
            <a:off x="0" y="532457"/>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019052"/>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2" name="Rectangle 1"/>
          <p:cNvSpPr/>
          <p:nvPr userDrawn="1"/>
        </p:nvSpPr>
        <p:spPr>
          <a:xfrm>
            <a:off x="0" y="3682094"/>
            <a:ext cx="12192000" cy="3175907"/>
          </a:xfrm>
          <a:prstGeom prst="rect">
            <a:avLst/>
          </a:prstGeom>
          <a:gradFill flip="none" rotWithShape="1">
            <a:gsLst>
              <a:gs pos="100000">
                <a:srgbClr val="0196D0"/>
              </a:gs>
              <a:gs pos="0">
                <a:srgbClr val="00458E">
                  <a:lumMod val="82000"/>
                  <a:lumOff val="18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20" dirty="0"/>
          </a:p>
        </p:txBody>
      </p:sp>
      <p:sp>
        <p:nvSpPr>
          <p:cNvPr id="3" name="TextBox 2"/>
          <p:cNvSpPr txBox="1"/>
          <p:nvPr userDrawn="1"/>
        </p:nvSpPr>
        <p:spPr>
          <a:xfrm>
            <a:off x="6785962" y="1807937"/>
            <a:ext cx="184731" cy="244682"/>
          </a:xfrm>
          <a:prstGeom prst="rect">
            <a:avLst/>
          </a:prstGeom>
          <a:noFill/>
        </p:spPr>
        <p:txBody>
          <a:bodyPr wrap="none" rtlCol="0">
            <a:spAutoFit/>
          </a:bodyPr>
          <a:lstStyle/>
          <a:p>
            <a:endParaRPr lang="en-IN" sz="990" dirty="0"/>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2807" y="3877537"/>
            <a:ext cx="1264832" cy="410438"/>
          </a:xfrm>
          <a:prstGeom prst="rect">
            <a:avLst/>
          </a:prstGeom>
        </p:spPr>
      </p:pic>
      <p:sp>
        <p:nvSpPr>
          <p:cNvPr id="16" name="TextBox 15"/>
          <p:cNvSpPr txBox="1"/>
          <p:nvPr userDrawn="1"/>
        </p:nvSpPr>
        <p:spPr>
          <a:xfrm>
            <a:off x="478413" y="1540457"/>
            <a:ext cx="2762679" cy="757130"/>
          </a:xfrm>
          <a:prstGeom prst="rect">
            <a:avLst/>
          </a:prstGeom>
          <a:noFill/>
        </p:spPr>
        <p:txBody>
          <a:bodyPr wrap="none" rtlCol="0">
            <a:spAutoFit/>
          </a:bodyPr>
          <a:lstStyle/>
          <a:p>
            <a:r>
              <a:rPr lang="en-IN" sz="4320" b="0" dirty="0">
                <a:latin typeface="+mj-lt"/>
              </a:rPr>
              <a:t>Thank You</a:t>
            </a:r>
          </a:p>
        </p:txBody>
      </p:sp>
      <p:pic>
        <p:nvPicPr>
          <p:cNvPr id="18" name="Picture 1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16200000">
            <a:off x="7744655" y="-1534790"/>
            <a:ext cx="2912611" cy="5982080"/>
          </a:xfrm>
          <a:prstGeom prst="rect">
            <a:avLst/>
          </a:prstGeom>
        </p:spPr>
      </p:pic>
      <p:grpSp>
        <p:nvGrpSpPr>
          <p:cNvPr id="22" name="Group 21"/>
          <p:cNvGrpSpPr/>
          <p:nvPr userDrawn="1"/>
        </p:nvGrpSpPr>
        <p:grpSpPr>
          <a:xfrm>
            <a:off x="478412" y="4447279"/>
            <a:ext cx="1979411" cy="2086985"/>
            <a:chOff x="478412" y="4447281"/>
            <a:chExt cx="1979410" cy="2086986"/>
          </a:xfrm>
        </p:grpSpPr>
        <p:sp>
          <p:nvSpPr>
            <p:cNvPr id="4" name="TextBox 3"/>
            <p:cNvSpPr txBox="1"/>
            <p:nvPr userDrawn="1"/>
          </p:nvSpPr>
          <p:spPr>
            <a:xfrm>
              <a:off x="478412" y="4447281"/>
              <a:ext cx="1824077" cy="397032"/>
            </a:xfrm>
            <a:prstGeom prst="rect">
              <a:avLst/>
            </a:prstGeom>
            <a:noFill/>
          </p:spPr>
          <p:txBody>
            <a:bodyPr wrap="square" rtlCol="0">
              <a:spAutoFit/>
            </a:bodyPr>
            <a:lstStyle/>
            <a:p>
              <a:r>
                <a:rPr lang="en-IN" sz="990" b="1" dirty="0">
                  <a:solidFill>
                    <a:schemeClr val="bg1"/>
                  </a:solidFill>
                </a:rPr>
                <a:t>Infogain Corporation, HQ</a:t>
              </a:r>
            </a:p>
            <a:p>
              <a:pPr algn="l"/>
              <a:r>
                <a:rPr lang="en-IN" sz="990" dirty="0">
                  <a:solidFill>
                    <a:schemeClr val="bg1"/>
                  </a:solidFill>
                </a:rPr>
                <a:t>Los Gatos, California, USA</a:t>
              </a:r>
            </a:p>
          </p:txBody>
        </p:sp>
        <p:sp>
          <p:nvSpPr>
            <p:cNvPr id="6" name="TextBox 5"/>
            <p:cNvSpPr txBox="1"/>
            <p:nvPr userDrawn="1"/>
          </p:nvSpPr>
          <p:spPr>
            <a:xfrm>
              <a:off x="478412" y="5010599"/>
              <a:ext cx="1979410" cy="1006429"/>
            </a:xfrm>
            <a:prstGeom prst="rect">
              <a:avLst/>
            </a:prstGeom>
            <a:noFill/>
          </p:spPr>
          <p:txBody>
            <a:bodyPr wrap="square" rtlCol="0">
              <a:spAutoFit/>
            </a:bodyPr>
            <a:lstStyle/>
            <a:p>
              <a:r>
                <a:rPr lang="en-IN" sz="990" b="1" dirty="0">
                  <a:solidFill>
                    <a:schemeClr val="bg1"/>
                  </a:solidFill>
                </a:rPr>
                <a:t>Infogain Atlanta</a:t>
              </a:r>
            </a:p>
            <a:p>
              <a:r>
                <a:rPr lang="en-IN" sz="990" b="0" dirty="0">
                  <a:solidFill>
                    <a:schemeClr val="bg1"/>
                  </a:solidFill>
                </a:rPr>
                <a:t>Atlanta, Georgia</a:t>
              </a:r>
            </a:p>
            <a:p>
              <a:endParaRPr lang="en-IN" sz="990" b="1" dirty="0">
                <a:solidFill>
                  <a:schemeClr val="bg1"/>
                </a:solidFill>
              </a:endParaRPr>
            </a:p>
            <a:p>
              <a:endParaRPr lang="en-IN" sz="990" b="1" dirty="0">
                <a:solidFill>
                  <a:schemeClr val="bg1"/>
                </a:solidFill>
              </a:endParaRPr>
            </a:p>
            <a:p>
              <a:r>
                <a:rPr lang="en-IN" sz="990" b="1" dirty="0">
                  <a:solidFill>
                    <a:schemeClr val="bg1"/>
                  </a:solidFill>
                </a:rPr>
                <a:t>Infogain Austin</a:t>
              </a:r>
            </a:p>
            <a:p>
              <a:r>
                <a:rPr lang="en-IN" sz="990" b="0" dirty="0">
                  <a:solidFill>
                    <a:schemeClr val="bg1"/>
                  </a:solidFill>
                </a:rPr>
                <a:t>Austin, Texas</a:t>
              </a:r>
            </a:p>
          </p:txBody>
        </p:sp>
        <p:sp>
          <p:nvSpPr>
            <p:cNvPr id="13" name="TextBox 12"/>
            <p:cNvSpPr txBox="1"/>
            <p:nvPr userDrawn="1"/>
          </p:nvSpPr>
          <p:spPr>
            <a:xfrm>
              <a:off x="478412" y="5573916"/>
              <a:ext cx="1979410" cy="244682"/>
            </a:xfrm>
            <a:prstGeom prst="rect">
              <a:avLst/>
            </a:prstGeom>
            <a:noFill/>
          </p:spPr>
          <p:txBody>
            <a:bodyPr wrap="square" rtlCol="0">
              <a:spAutoFit/>
            </a:bodyPr>
            <a:lstStyle/>
            <a:p>
              <a:endParaRPr lang="en-US" sz="990" dirty="0">
                <a:solidFill>
                  <a:schemeClr val="bg1"/>
                </a:solidFill>
              </a:endParaRPr>
            </a:p>
          </p:txBody>
        </p:sp>
        <p:sp>
          <p:nvSpPr>
            <p:cNvPr id="14" name="TextBox 13"/>
            <p:cNvSpPr txBox="1"/>
            <p:nvPr userDrawn="1"/>
          </p:nvSpPr>
          <p:spPr>
            <a:xfrm>
              <a:off x="478412" y="6137235"/>
              <a:ext cx="1979410" cy="397032"/>
            </a:xfrm>
            <a:prstGeom prst="rect">
              <a:avLst/>
            </a:prstGeom>
            <a:noFill/>
          </p:spPr>
          <p:txBody>
            <a:bodyPr wrap="square" rtlCol="0">
              <a:spAutoFit/>
            </a:bodyPr>
            <a:lstStyle/>
            <a:p>
              <a:r>
                <a:rPr lang="en-IN" sz="990" b="1" dirty="0">
                  <a:solidFill>
                    <a:schemeClr val="bg1"/>
                  </a:solidFill>
                </a:rPr>
                <a:t>Infogain Bengaluru</a:t>
              </a:r>
            </a:p>
            <a:p>
              <a:r>
                <a:rPr lang="en-US" sz="990" dirty="0">
                  <a:solidFill>
                    <a:schemeClr val="bg1"/>
                  </a:solidFill>
                </a:rPr>
                <a:t>Bangaluru, India</a:t>
              </a:r>
            </a:p>
          </p:txBody>
        </p:sp>
      </p:grpSp>
      <p:grpSp>
        <p:nvGrpSpPr>
          <p:cNvPr id="21" name="Group 20"/>
          <p:cNvGrpSpPr/>
          <p:nvPr userDrawn="1"/>
        </p:nvGrpSpPr>
        <p:grpSpPr>
          <a:xfrm>
            <a:off x="2622891" y="4447284"/>
            <a:ext cx="2606276" cy="2121745"/>
            <a:chOff x="2461291" y="4447281"/>
            <a:chExt cx="2606276" cy="2121743"/>
          </a:xfrm>
        </p:grpSpPr>
        <p:sp>
          <p:nvSpPr>
            <p:cNvPr id="5" name="TextBox 4"/>
            <p:cNvSpPr txBox="1"/>
            <p:nvPr userDrawn="1"/>
          </p:nvSpPr>
          <p:spPr>
            <a:xfrm>
              <a:off x="2461291" y="4447281"/>
              <a:ext cx="2606276" cy="397032"/>
            </a:xfrm>
            <a:prstGeom prst="rect">
              <a:avLst/>
            </a:prstGeom>
            <a:noFill/>
          </p:spPr>
          <p:txBody>
            <a:bodyPr wrap="square" rtlCol="0">
              <a:spAutoFit/>
            </a:bodyPr>
            <a:lstStyle/>
            <a:p>
              <a:r>
                <a:rPr lang="en-IN" sz="990" b="1" dirty="0">
                  <a:solidFill>
                    <a:schemeClr val="bg1"/>
                  </a:solidFill>
                </a:rPr>
                <a:t>Infogain Dubai</a:t>
              </a:r>
            </a:p>
            <a:p>
              <a:r>
                <a:rPr lang="en-IN" sz="990" b="0" dirty="0">
                  <a:solidFill>
                    <a:schemeClr val="bg1"/>
                  </a:solidFill>
                </a:rPr>
                <a:t>Dubai, UAE</a:t>
              </a:r>
            </a:p>
          </p:txBody>
        </p:sp>
        <p:sp>
          <p:nvSpPr>
            <p:cNvPr id="9" name="TextBox 8"/>
            <p:cNvSpPr txBox="1"/>
            <p:nvPr userDrawn="1"/>
          </p:nvSpPr>
          <p:spPr>
            <a:xfrm>
              <a:off x="2461291" y="5010599"/>
              <a:ext cx="2373511" cy="397032"/>
            </a:xfrm>
            <a:prstGeom prst="rect">
              <a:avLst/>
            </a:prstGeom>
            <a:noFill/>
          </p:spPr>
          <p:txBody>
            <a:bodyPr wrap="square" rtlCol="0">
              <a:spAutoFit/>
            </a:bodyPr>
            <a:lstStyle/>
            <a:p>
              <a:r>
                <a:rPr lang="en-IN" sz="990" b="1" dirty="0">
                  <a:solidFill>
                    <a:schemeClr val="bg1"/>
                  </a:solidFill>
                </a:rPr>
                <a:t>Infogain Irvine</a:t>
              </a:r>
            </a:p>
            <a:p>
              <a:r>
                <a:rPr lang="en-IN" sz="990" b="0" dirty="0">
                  <a:solidFill>
                    <a:schemeClr val="bg1"/>
                  </a:solidFill>
                </a:rPr>
                <a:t>Irvine,  California</a:t>
              </a:r>
            </a:p>
          </p:txBody>
        </p:sp>
        <p:sp>
          <p:nvSpPr>
            <p:cNvPr id="19" name="TextBox 18"/>
            <p:cNvSpPr txBox="1"/>
            <p:nvPr userDrawn="1"/>
          </p:nvSpPr>
          <p:spPr>
            <a:xfrm>
              <a:off x="2461291" y="5562596"/>
              <a:ext cx="2373511" cy="1006428"/>
            </a:xfrm>
            <a:prstGeom prst="rect">
              <a:avLst/>
            </a:prstGeom>
            <a:noFill/>
          </p:spPr>
          <p:txBody>
            <a:bodyPr wrap="square" rtlCol="0">
              <a:spAutoFit/>
            </a:bodyPr>
            <a:lstStyle/>
            <a:p>
              <a:r>
                <a:rPr lang="en-IN" sz="990" b="1" dirty="0">
                  <a:solidFill>
                    <a:schemeClr val="bg1"/>
                  </a:solidFill>
                </a:rPr>
                <a:t>Infogain</a:t>
              </a:r>
              <a:r>
                <a:rPr lang="en-IN" sz="990" b="1" baseline="0" dirty="0">
                  <a:solidFill>
                    <a:schemeClr val="bg1"/>
                  </a:solidFill>
                </a:rPr>
                <a:t> </a:t>
              </a:r>
              <a:r>
                <a:rPr lang="en-IN" sz="990" b="1" dirty="0">
                  <a:solidFill>
                    <a:schemeClr val="bg1"/>
                  </a:solidFill>
                </a:rPr>
                <a:t>London</a:t>
              </a:r>
            </a:p>
            <a:p>
              <a:r>
                <a:rPr lang="en-IN" sz="990" b="0" dirty="0">
                  <a:solidFill>
                    <a:schemeClr val="bg1"/>
                  </a:solidFill>
                </a:rPr>
                <a:t>London, UK</a:t>
              </a:r>
            </a:p>
            <a:p>
              <a:endParaRPr lang="en-IN" sz="990" b="1" dirty="0">
                <a:solidFill>
                  <a:schemeClr val="bg1"/>
                </a:solidFill>
              </a:endParaRPr>
            </a:p>
            <a:p>
              <a:endParaRPr lang="en-IN" sz="990" b="1" dirty="0">
                <a:solidFill>
                  <a:schemeClr val="bg1"/>
                </a:solidFill>
              </a:endParaRPr>
            </a:p>
            <a:p>
              <a:r>
                <a:rPr lang="en-IN" sz="990" b="1" dirty="0">
                  <a:solidFill>
                    <a:schemeClr val="bg1"/>
                  </a:solidFill>
                </a:rPr>
                <a:t>Infogain Milwaukee</a:t>
              </a:r>
            </a:p>
            <a:p>
              <a:r>
                <a:rPr lang="en-IN" sz="990" b="0" dirty="0">
                  <a:solidFill>
                    <a:schemeClr val="bg1"/>
                  </a:solidFill>
                </a:rPr>
                <a:t>Milwaukee, Wisconsin</a:t>
              </a:r>
            </a:p>
          </p:txBody>
        </p:sp>
      </p:grpSp>
      <p:grpSp>
        <p:nvGrpSpPr>
          <p:cNvPr id="23" name="Group 22"/>
          <p:cNvGrpSpPr/>
          <p:nvPr userDrawn="1"/>
        </p:nvGrpSpPr>
        <p:grpSpPr>
          <a:xfrm>
            <a:off x="4608454" y="4447279"/>
            <a:ext cx="2606276" cy="2086985"/>
            <a:chOff x="2461291" y="4447281"/>
            <a:chExt cx="2606276" cy="2086986"/>
          </a:xfrm>
        </p:grpSpPr>
        <p:sp>
          <p:nvSpPr>
            <p:cNvPr id="24" name="TextBox 23"/>
            <p:cNvSpPr txBox="1"/>
            <p:nvPr userDrawn="1"/>
          </p:nvSpPr>
          <p:spPr>
            <a:xfrm>
              <a:off x="2461291" y="4447281"/>
              <a:ext cx="2606276" cy="397032"/>
            </a:xfrm>
            <a:prstGeom prst="rect">
              <a:avLst/>
            </a:prstGeom>
            <a:noFill/>
          </p:spPr>
          <p:txBody>
            <a:bodyPr wrap="square" rtlCol="0">
              <a:spAutoFit/>
            </a:bodyPr>
            <a:lstStyle/>
            <a:p>
              <a:r>
                <a:rPr lang="en-IN" sz="990" b="1" dirty="0">
                  <a:solidFill>
                    <a:schemeClr val="bg1"/>
                  </a:solidFill>
                </a:rPr>
                <a:t>Infogain Mumbai</a:t>
              </a:r>
            </a:p>
            <a:p>
              <a:r>
                <a:rPr lang="en-IN" sz="990" b="0" dirty="0">
                  <a:solidFill>
                    <a:schemeClr val="bg1"/>
                  </a:solidFill>
                </a:rPr>
                <a:t>Andheri (East), Mumbai</a:t>
              </a:r>
            </a:p>
          </p:txBody>
        </p:sp>
        <p:sp>
          <p:nvSpPr>
            <p:cNvPr id="25" name="TextBox 24"/>
            <p:cNvSpPr txBox="1"/>
            <p:nvPr userDrawn="1"/>
          </p:nvSpPr>
          <p:spPr>
            <a:xfrm>
              <a:off x="2461291" y="5010599"/>
              <a:ext cx="2373511" cy="397032"/>
            </a:xfrm>
            <a:prstGeom prst="rect">
              <a:avLst/>
            </a:prstGeom>
            <a:noFill/>
          </p:spPr>
          <p:txBody>
            <a:bodyPr wrap="square" rtlCol="0">
              <a:spAutoFit/>
            </a:bodyPr>
            <a:lstStyle/>
            <a:p>
              <a:r>
                <a:rPr lang="en-IN" sz="990" b="1" dirty="0">
                  <a:solidFill>
                    <a:schemeClr val="bg1"/>
                  </a:solidFill>
                </a:rPr>
                <a:t>Infogain </a:t>
              </a:r>
              <a:r>
                <a:rPr lang="pt-BR" sz="990" b="1" dirty="0">
                  <a:solidFill>
                    <a:schemeClr val="bg1"/>
                  </a:solidFill>
                </a:rPr>
                <a:t>Noida</a:t>
              </a:r>
              <a:endParaRPr lang="en-IN" sz="990" b="1" dirty="0">
                <a:solidFill>
                  <a:schemeClr val="bg1"/>
                </a:solidFill>
              </a:endParaRPr>
            </a:p>
            <a:p>
              <a:r>
                <a:rPr lang="pt-BR" sz="990" b="0" dirty="0">
                  <a:solidFill>
                    <a:schemeClr val="bg1"/>
                  </a:solidFill>
                </a:rPr>
                <a:t>Gautam Budh Nagar, Noida</a:t>
              </a:r>
              <a:endParaRPr lang="en-IN" sz="990" b="0" dirty="0">
                <a:solidFill>
                  <a:schemeClr val="bg1"/>
                </a:solidFill>
              </a:endParaRPr>
            </a:p>
          </p:txBody>
        </p:sp>
        <p:sp>
          <p:nvSpPr>
            <p:cNvPr id="26" name="TextBox 25"/>
            <p:cNvSpPr txBox="1"/>
            <p:nvPr userDrawn="1"/>
          </p:nvSpPr>
          <p:spPr>
            <a:xfrm>
              <a:off x="2461291" y="5573916"/>
              <a:ext cx="2373511" cy="549381"/>
            </a:xfrm>
            <a:prstGeom prst="rect">
              <a:avLst/>
            </a:prstGeom>
            <a:noFill/>
          </p:spPr>
          <p:txBody>
            <a:bodyPr wrap="square" rtlCol="0">
              <a:spAutoFit/>
            </a:bodyPr>
            <a:lstStyle/>
            <a:p>
              <a:r>
                <a:rPr lang="en-IN" sz="990" b="1" dirty="0">
                  <a:solidFill>
                    <a:schemeClr val="bg1"/>
                  </a:solidFill>
                </a:rPr>
                <a:t>Infogain Pune</a:t>
              </a:r>
            </a:p>
            <a:p>
              <a:r>
                <a:rPr lang="en-IN" sz="990" b="0" dirty="0">
                  <a:solidFill>
                    <a:schemeClr val="bg1"/>
                  </a:solidFill>
                </a:rPr>
                <a:t>Shivaji Nagar, Pune </a:t>
              </a:r>
            </a:p>
            <a:p>
              <a:endParaRPr lang="en-IN" sz="990" b="0" dirty="0">
                <a:solidFill>
                  <a:schemeClr val="bg1"/>
                </a:solidFill>
              </a:endParaRPr>
            </a:p>
          </p:txBody>
        </p:sp>
        <p:sp>
          <p:nvSpPr>
            <p:cNvPr id="27" name="TextBox 26"/>
            <p:cNvSpPr txBox="1"/>
            <p:nvPr userDrawn="1"/>
          </p:nvSpPr>
          <p:spPr>
            <a:xfrm>
              <a:off x="2461291" y="6137235"/>
              <a:ext cx="2373511" cy="397032"/>
            </a:xfrm>
            <a:prstGeom prst="rect">
              <a:avLst/>
            </a:prstGeom>
            <a:noFill/>
          </p:spPr>
          <p:txBody>
            <a:bodyPr wrap="square" rtlCol="0">
              <a:spAutoFit/>
            </a:bodyPr>
            <a:lstStyle/>
            <a:p>
              <a:r>
                <a:rPr lang="en-IN" sz="990" b="1" dirty="0">
                  <a:solidFill>
                    <a:schemeClr val="bg1"/>
                  </a:solidFill>
                </a:rPr>
                <a:t>Infogain Singapore</a:t>
              </a:r>
            </a:p>
            <a:p>
              <a:r>
                <a:rPr lang="en-IN" sz="990" b="0" dirty="0">
                  <a:solidFill>
                    <a:schemeClr val="bg1"/>
                  </a:solidFill>
                </a:rPr>
                <a:t>Singapore</a:t>
              </a:r>
            </a:p>
          </p:txBody>
        </p:sp>
      </p:grpSp>
    </p:spTree>
    <p:extLst>
      <p:ext uri="{BB962C8B-B14F-4D97-AF65-F5344CB8AC3E}">
        <p14:creationId xmlns:p14="http://schemas.microsoft.com/office/powerpoint/2010/main" val="27485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Content Placeholder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524"/>
            <a:ext cx="12188950" cy="6857999"/>
          </a:xfrm>
          <a:prstGeom prst="rect">
            <a:avLst/>
          </a:prstGeom>
        </p:spPr>
      </p:pic>
      <p:sp>
        <p:nvSpPr>
          <p:cNvPr id="8" name="Rectangle 7"/>
          <p:cNvSpPr/>
          <p:nvPr userDrawn="1"/>
        </p:nvSpPr>
        <p:spPr>
          <a:xfrm>
            <a:off x="11484429" y="6565557"/>
            <a:ext cx="276260" cy="292443"/>
          </a:xfrm>
          <a:prstGeom prst="rect">
            <a:avLst/>
          </a:prstGeom>
          <a:solidFill>
            <a:srgbClr val="26A8DF"/>
          </a:solidFill>
          <a:ln>
            <a:noFill/>
          </a:ln>
          <a:effectLst>
            <a:outerShdw blurRad="50800" dist="38100" dir="16200000"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0F1269E9-5B8B-4D8F-B9F6-F90DDC202404}" type="slidenum">
              <a:rPr lang="en-US" sz="1000" smtClean="0"/>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1100" dirty="0"/>
          </a:p>
        </p:txBody>
      </p:sp>
      <p:sp>
        <p:nvSpPr>
          <p:cNvPr id="2" name="Title 1"/>
          <p:cNvSpPr>
            <a:spLocks noGrp="1"/>
          </p:cNvSpPr>
          <p:nvPr>
            <p:ph type="title"/>
          </p:nvPr>
        </p:nvSpPr>
        <p:spPr>
          <a:xfrm>
            <a:off x="224588" y="1"/>
            <a:ext cx="9986211" cy="1002632"/>
          </a:xfrm>
        </p:spPr>
        <p:txBody>
          <a:bodyPr>
            <a:normAutofit/>
          </a:bodyPr>
          <a:lstStyle>
            <a:lvl1pPr>
              <a:defRPr sz="3200">
                <a:solidFill>
                  <a:srgbClr val="27AAE2"/>
                </a:solidFill>
                <a:latin typeface="+mj-lt"/>
              </a:defRPr>
            </a:lvl1pPr>
          </a:lstStyle>
          <a:p>
            <a:r>
              <a:rPr lang="en-US" dirty="0"/>
              <a:t>Click to edit Master title style</a:t>
            </a:r>
          </a:p>
        </p:txBody>
      </p:sp>
      <p:sp>
        <p:nvSpPr>
          <p:cNvPr id="3" name="Content Placeholder 2"/>
          <p:cNvSpPr>
            <a:spLocks noGrp="1"/>
          </p:cNvSpPr>
          <p:nvPr>
            <p:ph idx="1"/>
          </p:nvPr>
        </p:nvSpPr>
        <p:spPr>
          <a:xfrm>
            <a:off x="224587" y="1167898"/>
            <a:ext cx="11606465" cy="5051927"/>
          </a:xfrm>
        </p:spPr>
        <p:txBody>
          <a:bodyPr>
            <a:normAutofit/>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68842" y="299372"/>
            <a:ext cx="1391847" cy="435398"/>
          </a:xfrm>
          <a:prstGeom prst="rect">
            <a:avLst/>
          </a:prstGeom>
        </p:spPr>
      </p:pic>
      <p:sp>
        <p:nvSpPr>
          <p:cNvPr id="10" name="TextBox 9"/>
          <p:cNvSpPr txBox="1">
            <a:spLocks noChangeArrowheads="1"/>
          </p:cNvSpPr>
          <p:nvPr userDrawn="1"/>
        </p:nvSpPr>
        <p:spPr bwMode="auto">
          <a:xfrm>
            <a:off x="224588" y="6550170"/>
            <a:ext cx="3294337" cy="215444"/>
          </a:xfrm>
          <a:prstGeom prst="rect">
            <a:avLst/>
          </a:prstGeom>
          <a:noFill/>
          <a:ln w="9525">
            <a:noFill/>
            <a:miter lim="800000"/>
            <a:headEnd/>
            <a:tailEnd/>
          </a:ln>
        </p:spPr>
        <p:txBody>
          <a:bodyPr wrap="square">
            <a:spAutoFit/>
          </a:bodyPr>
          <a:lstStyle/>
          <a:p>
            <a:pPr algn="l" fontAlgn="auto">
              <a:spcBef>
                <a:spcPts val="0"/>
              </a:spcBef>
              <a:spcAft>
                <a:spcPts val="0"/>
              </a:spcAft>
              <a:defRPr/>
            </a:pPr>
            <a:r>
              <a:rPr lang="en-US" sz="800" dirty="0">
                <a:solidFill>
                  <a:schemeClr val="tx1">
                    <a:lumMod val="50000"/>
                    <a:lumOff val="50000"/>
                  </a:schemeClr>
                </a:solidFill>
                <a:latin typeface="+mn-lt"/>
                <a:cs typeface="Tahoma" pitchFamily="34" charset="0"/>
              </a:rPr>
              <a:t>Copyright © 2017 Infogain Corporation.</a:t>
            </a:r>
            <a:r>
              <a:rPr lang="en-US" sz="800" baseline="0" dirty="0">
                <a:solidFill>
                  <a:schemeClr val="tx1">
                    <a:lumMod val="50000"/>
                    <a:lumOff val="50000"/>
                  </a:schemeClr>
                </a:solidFill>
                <a:latin typeface="+mn-lt"/>
                <a:cs typeface="Tahoma" pitchFamily="34" charset="0"/>
              </a:rPr>
              <a:t> </a:t>
            </a:r>
            <a:r>
              <a:rPr lang="en-US" sz="800" dirty="0">
                <a:solidFill>
                  <a:schemeClr val="tx1">
                    <a:lumMod val="50000"/>
                    <a:lumOff val="50000"/>
                  </a:schemeClr>
                </a:solidFill>
                <a:latin typeface="+mn-lt"/>
                <a:cs typeface="Tahoma" pitchFamily="34" charset="0"/>
              </a:rPr>
              <a:t>All rights reserved.</a:t>
            </a:r>
          </a:p>
        </p:txBody>
      </p:sp>
      <p:sp>
        <p:nvSpPr>
          <p:cNvPr id="12" name="TextBox 11"/>
          <p:cNvSpPr txBox="1"/>
          <p:nvPr userDrawn="1"/>
        </p:nvSpPr>
        <p:spPr>
          <a:xfrm>
            <a:off x="10451136" y="683192"/>
            <a:ext cx="1391871" cy="405555"/>
          </a:xfrm>
          <a:prstGeom prst="rect">
            <a:avLst/>
          </a:prstGeom>
          <a:noFill/>
        </p:spPr>
        <p:txBody>
          <a:bodyPr wrap="square" rtlCol="0">
            <a:spAutoFit/>
          </a:bodyPr>
          <a:lstStyle/>
          <a:p>
            <a:r>
              <a:rPr lang="en-IN" sz="1200" dirty="0" smtClean="0">
                <a:hlinkClick r:id="rId4"/>
              </a:rPr>
              <a:t>www.infogain.com</a:t>
            </a:r>
            <a:endParaRPr lang="en-IN" sz="1200" dirty="0"/>
          </a:p>
        </p:txBody>
      </p:sp>
    </p:spTree>
    <p:extLst>
      <p:ext uri="{BB962C8B-B14F-4D97-AF65-F5344CB8AC3E}">
        <p14:creationId xmlns:p14="http://schemas.microsoft.com/office/powerpoint/2010/main" val="30536537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524"/>
            <a:ext cx="12188950" cy="6857999"/>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68842" y="299372"/>
            <a:ext cx="1391847" cy="435398"/>
          </a:xfrm>
          <a:prstGeom prst="rect">
            <a:avLst/>
          </a:prstGeom>
        </p:spPr>
      </p:pic>
      <p:sp>
        <p:nvSpPr>
          <p:cNvPr id="2" name="Title 1"/>
          <p:cNvSpPr>
            <a:spLocks noGrp="1"/>
          </p:cNvSpPr>
          <p:nvPr>
            <p:ph type="title"/>
          </p:nvPr>
        </p:nvSpPr>
        <p:spPr>
          <a:xfrm>
            <a:off x="228600" y="0"/>
            <a:ext cx="10014284" cy="1010653"/>
          </a:xfrm>
        </p:spPr>
        <p:txBody>
          <a:bodyPr>
            <a:normAutofit/>
          </a:bodyPr>
          <a:lstStyle>
            <a:lvl1pPr>
              <a:defRPr sz="3200">
                <a:solidFill>
                  <a:srgbClr val="27AAE2"/>
                </a:solidFill>
              </a:defRPr>
            </a:lvl1pPr>
          </a:lstStyle>
          <a:p>
            <a:r>
              <a:rPr lang="en-US" dirty="0"/>
              <a:t>Click to edit Master title style</a:t>
            </a:r>
          </a:p>
        </p:txBody>
      </p:sp>
      <p:sp>
        <p:nvSpPr>
          <p:cNvPr id="3" name="Content Placeholder 2"/>
          <p:cNvSpPr>
            <a:spLocks noGrp="1"/>
          </p:cNvSpPr>
          <p:nvPr>
            <p:ph sz="half" idx="1"/>
          </p:nvPr>
        </p:nvSpPr>
        <p:spPr>
          <a:xfrm>
            <a:off x="228600" y="1368425"/>
            <a:ext cx="5181600" cy="4351338"/>
          </a:xfrm>
        </p:spPr>
        <p:txBody>
          <a:bodyPr>
            <a:normAutofit/>
          </a:bodyPr>
          <a:lstStyle>
            <a:lvl1pPr>
              <a:buClr>
                <a:srgbClr val="27AAE2"/>
              </a:buClr>
              <a:defRPr sz="1600"/>
            </a:lvl1pPr>
            <a:lvl2pPr>
              <a:buClr>
                <a:srgbClr val="27AAE2"/>
              </a:buClr>
              <a:defRPr sz="1400"/>
            </a:lvl2pPr>
            <a:lvl3pPr>
              <a:buClr>
                <a:srgbClr val="27AAE2"/>
              </a:buClr>
              <a:defRPr sz="1200"/>
            </a:lvl3pPr>
            <a:lvl4pPr>
              <a:buClr>
                <a:srgbClr val="27AAE2"/>
              </a:buClr>
              <a:defRPr sz="1100"/>
            </a:lvl4pPr>
            <a:lvl5pPr>
              <a:buClr>
                <a:srgbClr val="27AAE2"/>
              </a:buCl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83165" y="1368425"/>
            <a:ext cx="5181600" cy="4351338"/>
          </a:xfrm>
        </p:spPr>
        <p:txBody>
          <a:bodyPr>
            <a:normAutofit/>
          </a:bodyPr>
          <a:lstStyle>
            <a:lvl1pPr>
              <a:buClr>
                <a:srgbClr val="27AAE2"/>
              </a:buClr>
              <a:defRPr sz="1600"/>
            </a:lvl1pPr>
            <a:lvl2pPr>
              <a:buClr>
                <a:srgbClr val="27AAE2"/>
              </a:buClr>
              <a:defRPr sz="1400"/>
            </a:lvl2pPr>
            <a:lvl3pPr>
              <a:buClr>
                <a:srgbClr val="27AAE2"/>
              </a:buClr>
              <a:defRPr sz="1200"/>
            </a:lvl3pPr>
            <a:lvl4pPr>
              <a:buClr>
                <a:srgbClr val="27AAE2"/>
              </a:buClr>
              <a:defRPr sz="1100"/>
            </a:lvl4pPr>
            <a:lvl5pPr>
              <a:buClr>
                <a:srgbClr val="27AAE2"/>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75023A-F25D-4DB6-B5E2-A06020C7620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userDrawn="1"/>
        </p:nvSpPr>
        <p:spPr>
          <a:xfrm>
            <a:off x="11484429" y="6565557"/>
            <a:ext cx="276260" cy="292443"/>
          </a:xfrm>
          <a:prstGeom prst="rect">
            <a:avLst/>
          </a:prstGeom>
          <a:solidFill>
            <a:srgbClr val="26A8DF"/>
          </a:solidFill>
          <a:ln>
            <a:noFill/>
          </a:ln>
          <a:effectLst>
            <a:outerShdw blurRad="50800" dist="38100" dir="16200000"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0F1269E9-5B8B-4D8F-B9F6-F90DDC202404}" type="slidenum">
              <a:rPr lang="en-US" sz="1100" smtClean="0"/>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1100" dirty="0"/>
          </a:p>
        </p:txBody>
      </p:sp>
      <p:sp>
        <p:nvSpPr>
          <p:cNvPr id="7" name="TextBox 6"/>
          <p:cNvSpPr txBox="1"/>
          <p:nvPr userDrawn="1"/>
        </p:nvSpPr>
        <p:spPr>
          <a:xfrm>
            <a:off x="10451136" y="683192"/>
            <a:ext cx="1391871" cy="405555"/>
          </a:xfrm>
          <a:prstGeom prst="rect">
            <a:avLst/>
          </a:prstGeom>
          <a:noFill/>
        </p:spPr>
        <p:txBody>
          <a:bodyPr wrap="square" rtlCol="0">
            <a:spAutoFit/>
          </a:bodyPr>
          <a:lstStyle/>
          <a:p>
            <a:r>
              <a:rPr lang="en-IN" sz="1200" dirty="0" smtClean="0">
                <a:hlinkClick r:id="rId4"/>
              </a:rPr>
              <a:t>www.infogain.com</a:t>
            </a:r>
            <a:endParaRPr lang="en-IN" sz="1200" dirty="0"/>
          </a:p>
        </p:txBody>
      </p:sp>
    </p:spTree>
    <p:extLst>
      <p:ext uri="{BB962C8B-B14F-4D97-AF65-F5344CB8AC3E}">
        <p14:creationId xmlns:p14="http://schemas.microsoft.com/office/powerpoint/2010/main" val="3054589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6" y="0"/>
            <a:ext cx="12188950" cy="6857999"/>
          </a:xfrm>
          <a:prstGeom prst="rect">
            <a:avLst/>
          </a:prstGeom>
        </p:spPr>
      </p:pic>
      <p:sp>
        <p:nvSpPr>
          <p:cNvPr id="3" name="Date Placeholder 2"/>
          <p:cNvSpPr>
            <a:spLocks noGrp="1"/>
          </p:cNvSpPr>
          <p:nvPr>
            <p:ph type="dt" sz="half" idx="10"/>
          </p:nvPr>
        </p:nvSpPr>
        <p:spPr/>
        <p:txBody>
          <a:bodyPr/>
          <a:lstStyle/>
          <a:p>
            <a:fld id="{6B75023A-F25D-4DB6-B5E2-A06020C7620C}"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128488" y="6356350"/>
            <a:ext cx="2743200" cy="365125"/>
          </a:xfrm>
        </p:spPr>
        <p:txBody>
          <a:bodyPr/>
          <a:lstStyle/>
          <a:p>
            <a:fld id="{0F1269E9-5B8B-4D8F-B9F6-F90DDC202404}" type="slidenum">
              <a:rPr lang="en-US" smtClean="0"/>
              <a:t>‹#›</a:t>
            </a:fld>
            <a:endParaRPr lang="en-US"/>
          </a:p>
        </p:txBody>
      </p:sp>
      <p:sp>
        <p:nvSpPr>
          <p:cNvPr id="30" name="TextBox 29"/>
          <p:cNvSpPr txBox="1"/>
          <p:nvPr userDrawn="1"/>
        </p:nvSpPr>
        <p:spPr>
          <a:xfrm>
            <a:off x="549936" y="3929647"/>
            <a:ext cx="2068986" cy="830997"/>
          </a:xfrm>
          <a:prstGeom prst="rect">
            <a:avLst/>
          </a:prstGeom>
          <a:noFill/>
        </p:spPr>
        <p:txBody>
          <a:bodyPr wrap="square" rtlCol="0">
            <a:spAutoFit/>
          </a:bodyPr>
          <a:lstStyle/>
          <a:p>
            <a:r>
              <a:rPr lang="en-IN" sz="1200" b="1" dirty="0">
                <a:solidFill>
                  <a:srgbClr val="E15D26"/>
                </a:solidFill>
              </a:rPr>
              <a:t>Infogain Corporation, HQ</a:t>
            </a:r>
          </a:p>
          <a:p>
            <a:pPr algn="l"/>
            <a:r>
              <a:rPr lang="en-IN" sz="900" dirty="0"/>
              <a:t>485 Alberto Way Los Gatos,</a:t>
            </a:r>
            <a:br>
              <a:rPr lang="en-IN" sz="900" dirty="0"/>
            </a:br>
            <a:r>
              <a:rPr lang="en-IN" sz="900" dirty="0"/>
              <a:t>CA 95032 USA</a:t>
            </a:r>
          </a:p>
          <a:p>
            <a:pPr algn="l"/>
            <a:r>
              <a:rPr lang="en-IN" sz="900" dirty="0"/>
              <a:t>Phone: 408-355-6000</a:t>
            </a:r>
          </a:p>
          <a:p>
            <a:pPr algn="l"/>
            <a:r>
              <a:rPr lang="en-IN" sz="900" dirty="0"/>
              <a:t>Fax: 408-355-7000</a:t>
            </a:r>
          </a:p>
        </p:txBody>
      </p:sp>
      <p:sp>
        <p:nvSpPr>
          <p:cNvPr id="31" name="TextBox 30"/>
          <p:cNvSpPr txBox="1"/>
          <p:nvPr userDrawn="1"/>
        </p:nvSpPr>
        <p:spPr>
          <a:xfrm>
            <a:off x="6064649" y="3929648"/>
            <a:ext cx="2606276" cy="830997"/>
          </a:xfrm>
          <a:prstGeom prst="rect">
            <a:avLst/>
          </a:prstGeom>
          <a:noFill/>
        </p:spPr>
        <p:txBody>
          <a:bodyPr wrap="square" rtlCol="0">
            <a:spAutoFit/>
          </a:bodyPr>
          <a:lstStyle/>
          <a:p>
            <a:r>
              <a:rPr lang="en-IN" sz="1200" b="1" dirty="0">
                <a:solidFill>
                  <a:srgbClr val="FEBB12"/>
                </a:solidFill>
              </a:rPr>
              <a:t>Infogain Irvine</a:t>
            </a:r>
          </a:p>
          <a:p>
            <a:r>
              <a:rPr lang="en-IN" sz="900" b="0" dirty="0"/>
              <a:t>41 Corporate Park,</a:t>
            </a:r>
            <a:br>
              <a:rPr lang="en-IN" sz="900" b="0" dirty="0"/>
            </a:br>
            <a:r>
              <a:rPr lang="en-IN" sz="900" b="0" dirty="0"/>
              <a:t>Suite 390 Irvine, CA  2606 USA</a:t>
            </a:r>
          </a:p>
          <a:p>
            <a:r>
              <a:rPr lang="en-IN" sz="900" b="0" dirty="0"/>
              <a:t>Phone: 949-223-5100</a:t>
            </a:r>
          </a:p>
          <a:p>
            <a:r>
              <a:rPr lang="en-IN" sz="900" b="0" dirty="0"/>
              <a:t>Fax: 949-223-5110</a:t>
            </a:r>
          </a:p>
        </p:txBody>
      </p:sp>
      <p:sp>
        <p:nvSpPr>
          <p:cNvPr id="32" name="TextBox 31"/>
          <p:cNvSpPr txBox="1"/>
          <p:nvPr userDrawn="1"/>
        </p:nvSpPr>
        <p:spPr>
          <a:xfrm>
            <a:off x="549936" y="5045651"/>
            <a:ext cx="1979410" cy="692497"/>
          </a:xfrm>
          <a:prstGeom prst="rect">
            <a:avLst/>
          </a:prstGeom>
          <a:noFill/>
        </p:spPr>
        <p:txBody>
          <a:bodyPr wrap="square" rtlCol="0">
            <a:spAutoFit/>
          </a:bodyPr>
          <a:lstStyle/>
          <a:p>
            <a:r>
              <a:rPr lang="en-IN" sz="1200" b="1" dirty="0">
                <a:solidFill>
                  <a:srgbClr val="124354"/>
                </a:solidFill>
              </a:rPr>
              <a:t>Infogain Austin</a:t>
            </a:r>
          </a:p>
          <a:p>
            <a:r>
              <a:rPr lang="en-IN" sz="900" b="0" dirty="0"/>
              <a:t>Stratum Executive </a:t>
            </a:r>
            <a:r>
              <a:rPr lang="en-IN" sz="900" b="0" dirty="0" err="1"/>
              <a:t>Center</a:t>
            </a:r>
            <a:r>
              <a:rPr lang="en-IN" sz="900" b="0" dirty="0"/>
              <a:t> Building D 11044 Research Boulevard Suite 200</a:t>
            </a:r>
          </a:p>
          <a:p>
            <a:r>
              <a:rPr lang="en-IN" sz="900" b="0" dirty="0"/>
              <a:t>Austin, Texas 78759</a:t>
            </a:r>
          </a:p>
        </p:txBody>
      </p:sp>
      <p:sp>
        <p:nvSpPr>
          <p:cNvPr id="33" name="TextBox 32"/>
          <p:cNvSpPr txBox="1"/>
          <p:nvPr userDrawn="1"/>
        </p:nvSpPr>
        <p:spPr>
          <a:xfrm>
            <a:off x="3193932" y="5045651"/>
            <a:ext cx="2254643" cy="830997"/>
          </a:xfrm>
          <a:prstGeom prst="rect">
            <a:avLst/>
          </a:prstGeom>
          <a:noFill/>
        </p:spPr>
        <p:txBody>
          <a:bodyPr wrap="square" rtlCol="0">
            <a:spAutoFit/>
          </a:bodyPr>
          <a:lstStyle/>
          <a:p>
            <a:r>
              <a:rPr lang="pt-BR" sz="1200" b="1" dirty="0">
                <a:solidFill>
                  <a:srgbClr val="AC2C27"/>
                </a:solidFill>
              </a:rPr>
              <a:t>Noida</a:t>
            </a:r>
          </a:p>
          <a:p>
            <a:r>
              <a:rPr lang="pt-BR" sz="900" b="0" dirty="0"/>
              <a:t>A-16, Sector 60, Noida Gautam Budh agar, 201301 (U.P.) India</a:t>
            </a:r>
          </a:p>
          <a:p>
            <a:r>
              <a:rPr lang="pt-BR" sz="900" b="0" dirty="0"/>
              <a:t>Phone: +91-120-2445144</a:t>
            </a:r>
          </a:p>
          <a:p>
            <a:r>
              <a:rPr lang="pt-BR" sz="900" b="0" dirty="0"/>
              <a:t>Fax: +91-120-2580406</a:t>
            </a:r>
            <a:endParaRPr lang="en-IN" sz="900" b="0" dirty="0"/>
          </a:p>
        </p:txBody>
      </p:sp>
      <p:sp>
        <p:nvSpPr>
          <p:cNvPr id="34" name="TextBox 33"/>
          <p:cNvSpPr txBox="1"/>
          <p:nvPr userDrawn="1"/>
        </p:nvSpPr>
        <p:spPr>
          <a:xfrm>
            <a:off x="3193932" y="3929647"/>
            <a:ext cx="2254643" cy="830997"/>
          </a:xfrm>
          <a:prstGeom prst="rect">
            <a:avLst/>
          </a:prstGeom>
          <a:noFill/>
        </p:spPr>
        <p:txBody>
          <a:bodyPr wrap="square" rtlCol="0">
            <a:spAutoFit/>
          </a:bodyPr>
          <a:lstStyle/>
          <a:p>
            <a:r>
              <a:rPr lang="en-IN" sz="1200" b="1" dirty="0">
                <a:solidFill>
                  <a:srgbClr val="00A787"/>
                </a:solidFill>
              </a:rPr>
              <a:t>Pune</a:t>
            </a:r>
          </a:p>
          <a:p>
            <a:r>
              <a:rPr lang="en-IN" sz="900" b="0" dirty="0"/>
              <a:t>7th Floor, </a:t>
            </a:r>
            <a:r>
              <a:rPr lang="en-IN" sz="900" b="0" dirty="0" err="1"/>
              <a:t>Bhalerao</a:t>
            </a:r>
            <a:r>
              <a:rPr lang="en-IN" sz="900" b="0" dirty="0"/>
              <a:t> Towers, CTS No.1669 - 1670, Behind Hotel Pride,</a:t>
            </a:r>
          </a:p>
          <a:p>
            <a:r>
              <a:rPr lang="en-IN" sz="900" b="0" dirty="0" err="1"/>
              <a:t>Shivaji</a:t>
            </a:r>
            <a:r>
              <a:rPr lang="en-IN" sz="900" b="0" dirty="0"/>
              <a:t> Nagar, Pune - 411005</a:t>
            </a:r>
          </a:p>
          <a:p>
            <a:r>
              <a:rPr lang="en-IN" sz="900" b="0" dirty="0"/>
              <a:t>Phone : +91-20-66236700</a:t>
            </a:r>
          </a:p>
        </p:txBody>
      </p:sp>
      <p:sp>
        <p:nvSpPr>
          <p:cNvPr id="35" name="TextBox 34"/>
          <p:cNvSpPr txBox="1"/>
          <p:nvPr userDrawn="1"/>
        </p:nvSpPr>
        <p:spPr>
          <a:xfrm>
            <a:off x="6064649" y="5045650"/>
            <a:ext cx="2373511" cy="830997"/>
          </a:xfrm>
          <a:prstGeom prst="rect">
            <a:avLst/>
          </a:prstGeom>
          <a:noFill/>
        </p:spPr>
        <p:txBody>
          <a:bodyPr wrap="square" rtlCol="0">
            <a:spAutoFit/>
          </a:bodyPr>
          <a:lstStyle/>
          <a:p>
            <a:r>
              <a:rPr lang="en-IN" sz="1200" b="1" dirty="0">
                <a:solidFill>
                  <a:srgbClr val="62B8DB"/>
                </a:solidFill>
              </a:rPr>
              <a:t>Dubai</a:t>
            </a:r>
          </a:p>
          <a:p>
            <a:r>
              <a:rPr lang="en-IN" sz="900" b="0" dirty="0"/>
              <a:t>P O Box 500588 Office No.105,</a:t>
            </a:r>
            <a:br>
              <a:rPr lang="en-IN" sz="900" b="0" dirty="0"/>
            </a:br>
            <a:r>
              <a:rPr lang="en-IN" sz="900" b="0" dirty="0"/>
              <a:t>Building No. 4, Dubai Outsource Zone,</a:t>
            </a:r>
          </a:p>
          <a:p>
            <a:r>
              <a:rPr lang="en-IN" sz="900" b="0" dirty="0"/>
              <a:t>Dubai, United Arab Emirates</a:t>
            </a:r>
          </a:p>
          <a:p>
            <a:r>
              <a:rPr lang="en-IN" sz="900" b="0" dirty="0"/>
              <a:t>Tel: +971-4-458-7336 </a:t>
            </a:r>
          </a:p>
        </p:txBody>
      </p:sp>
      <p:cxnSp>
        <p:nvCxnSpPr>
          <p:cNvPr id="36" name="Straight Connector 35"/>
          <p:cNvCxnSpPr/>
          <p:nvPr userDrawn="1"/>
        </p:nvCxnSpPr>
        <p:spPr>
          <a:xfrm>
            <a:off x="341523" y="4891489"/>
            <a:ext cx="11457542"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userDrawn="1"/>
        </p:nvSpPr>
        <p:spPr>
          <a:xfrm>
            <a:off x="8651060" y="6111303"/>
            <a:ext cx="1352678" cy="276999"/>
          </a:xfrm>
          <a:prstGeom prst="rect">
            <a:avLst/>
          </a:prstGeom>
          <a:noFill/>
        </p:spPr>
        <p:txBody>
          <a:bodyPr wrap="none" rtlCol="0">
            <a:spAutoFit/>
          </a:bodyPr>
          <a:lstStyle/>
          <a:p>
            <a:r>
              <a:rPr lang="en-US" sz="1200" u="sng" dirty="0">
                <a:hlinkClick r:id="rId3"/>
              </a:rPr>
              <a:t>www.infogain.com</a:t>
            </a:r>
            <a:endParaRPr lang="en-US" sz="1200" u="sng" dirty="0"/>
          </a:p>
        </p:txBody>
      </p:sp>
      <p:pic>
        <p:nvPicPr>
          <p:cNvPr id="37" name="Picture 3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65374" y="1328711"/>
            <a:ext cx="156993" cy="297404"/>
          </a:xfrm>
          <a:prstGeom prst="rect">
            <a:avLst/>
          </a:prstGeom>
        </p:spPr>
      </p:pic>
      <p:grpSp>
        <p:nvGrpSpPr>
          <p:cNvPr id="38" name="Group 37"/>
          <p:cNvGrpSpPr/>
          <p:nvPr userDrawn="1"/>
        </p:nvGrpSpPr>
        <p:grpSpPr>
          <a:xfrm>
            <a:off x="1641269" y="1207095"/>
            <a:ext cx="188768" cy="361833"/>
            <a:chOff x="-1994126" y="1399268"/>
            <a:chExt cx="525462" cy="985838"/>
          </a:xfrm>
        </p:grpSpPr>
        <p:sp>
          <p:nvSpPr>
            <p:cNvPr id="39" name="Freeform 5"/>
            <p:cNvSpPr>
              <a:spLocks/>
            </p:cNvSpPr>
            <p:nvPr/>
          </p:nvSpPr>
          <p:spPr bwMode="auto">
            <a:xfrm>
              <a:off x="-1994126" y="1399268"/>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2" y="85"/>
                    <a:pt x="0" y="78"/>
                    <a:pt x="0" y="70"/>
                  </a:cubicBezTo>
                  <a:cubicBezTo>
                    <a:pt x="0" y="31"/>
                    <a:pt x="32" y="0"/>
                    <a:pt x="70" y="0"/>
                  </a:cubicBezTo>
                  <a:cubicBezTo>
                    <a:pt x="109" y="0"/>
                    <a:pt x="140" y="31"/>
                    <a:pt x="140" y="70"/>
                  </a:cubicBezTo>
                  <a:close/>
                </a:path>
              </a:pathLst>
            </a:custGeom>
            <a:solidFill>
              <a:srgbClr val="E15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0" name="Oval 6"/>
            <p:cNvSpPr>
              <a:spLocks noChangeArrowheads="1"/>
            </p:cNvSpPr>
            <p:nvPr/>
          </p:nvSpPr>
          <p:spPr bwMode="auto">
            <a:xfrm>
              <a:off x="-1863951" y="1531030"/>
              <a:ext cx="268287" cy="266700"/>
            </a:xfrm>
            <a:prstGeom prst="ellipse">
              <a:avLst/>
            </a:prstGeom>
            <a:solidFill>
              <a:srgbClr val="EF99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1" name="Group 40"/>
          <p:cNvGrpSpPr/>
          <p:nvPr userDrawn="1"/>
        </p:nvGrpSpPr>
        <p:grpSpPr>
          <a:xfrm>
            <a:off x="7181025" y="1371600"/>
            <a:ext cx="163818" cy="314515"/>
            <a:chOff x="-1746476" y="2829605"/>
            <a:chExt cx="525462" cy="987425"/>
          </a:xfrm>
        </p:grpSpPr>
        <p:sp>
          <p:nvSpPr>
            <p:cNvPr id="42" name="Freeform 41"/>
            <p:cNvSpPr>
              <a:spLocks/>
            </p:cNvSpPr>
            <p:nvPr/>
          </p:nvSpPr>
          <p:spPr bwMode="auto">
            <a:xfrm>
              <a:off x="-1746476" y="2829605"/>
              <a:ext cx="525462" cy="987425"/>
            </a:xfrm>
            <a:custGeom>
              <a:avLst/>
              <a:gdLst>
                <a:gd name="T0" fmla="*/ 140 w 140"/>
                <a:gd name="T1" fmla="*/ 70 h 262"/>
                <a:gd name="T2" fmla="*/ 135 w 140"/>
                <a:gd name="T3" fmla="*/ 95 h 262"/>
                <a:gd name="T4" fmla="*/ 65 w 140"/>
                <a:gd name="T5" fmla="*/ 262 h 262"/>
                <a:gd name="T6" fmla="*/ 3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8" y="87"/>
                    <a:pt x="135" y="95"/>
                  </a:cubicBezTo>
                  <a:cubicBezTo>
                    <a:pt x="126" y="122"/>
                    <a:pt x="65" y="262"/>
                    <a:pt x="65" y="262"/>
                  </a:cubicBezTo>
                  <a:cubicBezTo>
                    <a:pt x="65" y="262"/>
                    <a:pt x="8" y="109"/>
                    <a:pt x="3" y="92"/>
                  </a:cubicBezTo>
                  <a:cubicBezTo>
                    <a:pt x="1" y="85"/>
                    <a:pt x="0" y="78"/>
                    <a:pt x="0" y="70"/>
                  </a:cubicBezTo>
                  <a:cubicBezTo>
                    <a:pt x="0" y="32"/>
                    <a:pt x="31" y="0"/>
                    <a:pt x="70" y="0"/>
                  </a:cubicBezTo>
                  <a:cubicBezTo>
                    <a:pt x="109" y="0"/>
                    <a:pt x="140" y="32"/>
                    <a:pt x="140" y="70"/>
                  </a:cubicBezTo>
                  <a:close/>
                </a:path>
              </a:pathLst>
            </a:custGeom>
            <a:solidFill>
              <a:srgbClr val="AC2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3" name="Oval 42"/>
            <p:cNvSpPr>
              <a:spLocks noChangeArrowheads="1"/>
            </p:cNvSpPr>
            <p:nvPr/>
          </p:nvSpPr>
          <p:spPr bwMode="auto">
            <a:xfrm>
              <a:off x="-1614714" y="2961368"/>
              <a:ext cx="261937" cy="268288"/>
            </a:xfrm>
            <a:prstGeom prst="ellipse">
              <a:avLst/>
            </a:prstGeom>
            <a:solidFill>
              <a:srgbClr val="EE4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4" name="Group 43"/>
          <p:cNvGrpSpPr/>
          <p:nvPr userDrawn="1"/>
        </p:nvGrpSpPr>
        <p:grpSpPr>
          <a:xfrm>
            <a:off x="6477656" y="1558251"/>
            <a:ext cx="146576" cy="280959"/>
            <a:chOff x="985611" y="2329543"/>
            <a:chExt cx="525462" cy="985838"/>
          </a:xfrm>
        </p:grpSpPr>
        <p:sp>
          <p:nvSpPr>
            <p:cNvPr id="45" name="Freeform 44"/>
            <p:cNvSpPr>
              <a:spLocks/>
            </p:cNvSpPr>
            <p:nvPr/>
          </p:nvSpPr>
          <p:spPr bwMode="auto">
            <a:xfrm>
              <a:off x="985611" y="2329543"/>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1" y="85"/>
                    <a:pt x="0" y="78"/>
                    <a:pt x="0" y="70"/>
                  </a:cubicBezTo>
                  <a:cubicBezTo>
                    <a:pt x="0" y="32"/>
                    <a:pt x="32" y="0"/>
                    <a:pt x="70" y="0"/>
                  </a:cubicBezTo>
                  <a:cubicBezTo>
                    <a:pt x="109" y="0"/>
                    <a:pt x="140" y="32"/>
                    <a:pt x="140" y="70"/>
                  </a:cubicBezTo>
                  <a:close/>
                </a:path>
              </a:pathLst>
            </a:custGeom>
            <a:solidFill>
              <a:srgbClr val="62B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6" name="Oval 45"/>
            <p:cNvSpPr>
              <a:spLocks noChangeArrowheads="1"/>
            </p:cNvSpPr>
            <p:nvPr/>
          </p:nvSpPr>
          <p:spPr bwMode="auto">
            <a:xfrm>
              <a:off x="1115786" y="2461305"/>
              <a:ext cx="268287" cy="266700"/>
            </a:xfrm>
            <a:prstGeom prst="ellipse">
              <a:avLst/>
            </a:prstGeom>
            <a:solidFill>
              <a:srgbClr val="BAD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7" name="Group 46"/>
          <p:cNvGrpSpPr/>
          <p:nvPr userDrawn="1"/>
        </p:nvGrpSpPr>
        <p:grpSpPr>
          <a:xfrm>
            <a:off x="1725874" y="1419548"/>
            <a:ext cx="187035" cy="360245"/>
            <a:chOff x="1387249" y="1191305"/>
            <a:chExt cx="525462" cy="990600"/>
          </a:xfrm>
        </p:grpSpPr>
        <p:sp>
          <p:nvSpPr>
            <p:cNvPr id="48" name="Freeform 11"/>
            <p:cNvSpPr>
              <a:spLocks/>
            </p:cNvSpPr>
            <p:nvPr/>
          </p:nvSpPr>
          <p:spPr bwMode="auto">
            <a:xfrm>
              <a:off x="1387249" y="1191305"/>
              <a:ext cx="525462" cy="990600"/>
            </a:xfrm>
            <a:custGeom>
              <a:avLst/>
              <a:gdLst>
                <a:gd name="T0" fmla="*/ 140 w 140"/>
                <a:gd name="T1" fmla="*/ 71 h 263"/>
                <a:gd name="T2" fmla="*/ 136 w 140"/>
                <a:gd name="T3" fmla="*/ 95 h 263"/>
                <a:gd name="T4" fmla="*/ 66 w 140"/>
                <a:gd name="T5" fmla="*/ 263 h 263"/>
                <a:gd name="T6" fmla="*/ 3 w 140"/>
                <a:gd name="T7" fmla="*/ 92 h 263"/>
                <a:gd name="T8" fmla="*/ 0 w 140"/>
                <a:gd name="T9" fmla="*/ 71 h 263"/>
                <a:gd name="T10" fmla="*/ 70 w 140"/>
                <a:gd name="T11" fmla="*/ 0 h 263"/>
                <a:gd name="T12" fmla="*/ 140 w 140"/>
                <a:gd name="T13" fmla="*/ 71 h 263"/>
              </a:gdLst>
              <a:ahLst/>
              <a:cxnLst>
                <a:cxn ang="0">
                  <a:pos x="T0" y="T1"/>
                </a:cxn>
                <a:cxn ang="0">
                  <a:pos x="T2" y="T3"/>
                </a:cxn>
                <a:cxn ang="0">
                  <a:pos x="T4" y="T5"/>
                </a:cxn>
                <a:cxn ang="0">
                  <a:pos x="T6" y="T7"/>
                </a:cxn>
                <a:cxn ang="0">
                  <a:pos x="T8" y="T9"/>
                </a:cxn>
                <a:cxn ang="0">
                  <a:pos x="T10" y="T11"/>
                </a:cxn>
                <a:cxn ang="0">
                  <a:pos x="T12" y="T13"/>
                </a:cxn>
              </a:cxnLst>
              <a:rect l="0" t="0" r="r" b="b"/>
              <a:pathLst>
                <a:path w="140" h="263">
                  <a:moveTo>
                    <a:pt x="140" y="71"/>
                  </a:moveTo>
                  <a:cubicBezTo>
                    <a:pt x="140" y="79"/>
                    <a:pt x="138" y="87"/>
                    <a:pt x="136" y="95"/>
                  </a:cubicBezTo>
                  <a:cubicBezTo>
                    <a:pt x="126" y="122"/>
                    <a:pt x="66" y="263"/>
                    <a:pt x="66" y="263"/>
                  </a:cubicBezTo>
                  <a:cubicBezTo>
                    <a:pt x="66" y="263"/>
                    <a:pt x="8" y="110"/>
                    <a:pt x="3" y="92"/>
                  </a:cubicBezTo>
                  <a:cubicBezTo>
                    <a:pt x="1" y="85"/>
                    <a:pt x="0" y="78"/>
                    <a:pt x="0" y="71"/>
                  </a:cubicBezTo>
                  <a:cubicBezTo>
                    <a:pt x="0" y="32"/>
                    <a:pt x="31" y="0"/>
                    <a:pt x="70" y="0"/>
                  </a:cubicBezTo>
                  <a:cubicBezTo>
                    <a:pt x="109" y="0"/>
                    <a:pt x="140" y="32"/>
                    <a:pt x="140" y="71"/>
                  </a:cubicBezTo>
                  <a:close/>
                </a:path>
              </a:pathLst>
            </a:custGeom>
            <a:solidFill>
              <a:srgbClr val="FEB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9" name="Oval 12"/>
            <p:cNvSpPr>
              <a:spLocks noChangeArrowheads="1"/>
            </p:cNvSpPr>
            <p:nvPr/>
          </p:nvSpPr>
          <p:spPr bwMode="auto">
            <a:xfrm>
              <a:off x="1519011" y="1323068"/>
              <a:ext cx="261937" cy="268288"/>
            </a:xfrm>
            <a:prstGeom prst="ellipse">
              <a:avLst/>
            </a:prstGeom>
            <a:solidFill>
              <a:srgbClr val="FF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50" name="Group 49"/>
          <p:cNvGrpSpPr/>
          <p:nvPr userDrawn="1"/>
        </p:nvGrpSpPr>
        <p:grpSpPr>
          <a:xfrm>
            <a:off x="7166849" y="1609627"/>
            <a:ext cx="177994" cy="332869"/>
            <a:chOff x="7128832" y="1766207"/>
            <a:chExt cx="525462" cy="987425"/>
          </a:xfrm>
        </p:grpSpPr>
        <p:sp>
          <p:nvSpPr>
            <p:cNvPr id="51" name="Freeform 13"/>
            <p:cNvSpPr>
              <a:spLocks/>
            </p:cNvSpPr>
            <p:nvPr/>
          </p:nvSpPr>
          <p:spPr bwMode="auto">
            <a:xfrm>
              <a:off x="7128832" y="1766207"/>
              <a:ext cx="525462" cy="987425"/>
            </a:xfrm>
            <a:custGeom>
              <a:avLst/>
              <a:gdLst>
                <a:gd name="T0" fmla="*/ 140 w 140"/>
                <a:gd name="T1" fmla="*/ 70 h 262"/>
                <a:gd name="T2" fmla="*/ 136 w 140"/>
                <a:gd name="T3" fmla="*/ 94 h 262"/>
                <a:gd name="T4" fmla="*/ 66 w 140"/>
                <a:gd name="T5" fmla="*/ 262 h 262"/>
                <a:gd name="T6" fmla="*/ 4 w 140"/>
                <a:gd name="T7" fmla="*/ 91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8"/>
                    <a:pt x="139" y="87"/>
                    <a:pt x="136" y="94"/>
                  </a:cubicBezTo>
                  <a:cubicBezTo>
                    <a:pt x="127" y="122"/>
                    <a:pt x="66" y="262"/>
                    <a:pt x="66" y="262"/>
                  </a:cubicBezTo>
                  <a:cubicBezTo>
                    <a:pt x="66" y="262"/>
                    <a:pt x="9" y="109"/>
                    <a:pt x="4" y="91"/>
                  </a:cubicBezTo>
                  <a:cubicBezTo>
                    <a:pt x="1" y="85"/>
                    <a:pt x="0" y="77"/>
                    <a:pt x="0" y="70"/>
                  </a:cubicBezTo>
                  <a:cubicBezTo>
                    <a:pt x="0" y="31"/>
                    <a:pt x="32" y="0"/>
                    <a:pt x="70" y="0"/>
                  </a:cubicBezTo>
                  <a:cubicBezTo>
                    <a:pt x="109" y="0"/>
                    <a:pt x="140" y="31"/>
                    <a:pt x="140" y="70"/>
                  </a:cubicBezTo>
                  <a:close/>
                </a:path>
              </a:pathLst>
            </a:custGeom>
            <a:solidFill>
              <a:srgbClr val="00A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52" name="Oval 14"/>
            <p:cNvSpPr>
              <a:spLocks noChangeArrowheads="1"/>
            </p:cNvSpPr>
            <p:nvPr/>
          </p:nvSpPr>
          <p:spPr bwMode="auto">
            <a:xfrm>
              <a:off x="7259007" y="1897970"/>
              <a:ext cx="266700" cy="265113"/>
            </a:xfrm>
            <a:prstGeom prst="ellipse">
              <a:avLst/>
            </a:prstGeom>
            <a:solidFill>
              <a:srgbClr val="49B9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sp>
        <p:nvSpPr>
          <p:cNvPr id="53" name="Title 4"/>
          <p:cNvSpPr txBox="1">
            <a:spLocks/>
          </p:cNvSpPr>
          <p:nvPr userDrawn="1"/>
        </p:nvSpPr>
        <p:spPr>
          <a:xfrm>
            <a:off x="9257596" y="4343400"/>
            <a:ext cx="2271623" cy="693994"/>
          </a:xfrm>
          <a:prstGeom prst="rect">
            <a:avLst/>
          </a:prstGeom>
          <a:noFill/>
          <a:ln>
            <a:noFill/>
          </a:ln>
        </p:spPr>
        <p:txBody>
          <a:bodyPr vert="horz" lIns="91440" tIns="0" rIns="91440" bIns="0" rtlCol="0" anchor="ctr" anchorCtr="0">
            <a:noAutofit/>
          </a:bodyPr>
          <a:lstStyle>
            <a:lvl1pPr algn="r" rtl="0" fontAlgn="base">
              <a:spcBef>
                <a:spcPct val="0"/>
              </a:spcBef>
              <a:spcAft>
                <a:spcPct val="0"/>
              </a:spcAft>
              <a:defRPr lang="en-US" sz="3200" b="1" kern="1200" cap="none" spc="50" baseline="0">
                <a:ln w="18415" cmpd="sng">
                  <a:noFill/>
                  <a:prstDash val="solid"/>
                </a:ln>
                <a:solidFill>
                  <a:schemeClr val="bg1"/>
                </a:solidFill>
                <a:effectLst/>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a:lstStyle>
          <a:p>
            <a:pPr algn="ctr"/>
            <a:r>
              <a:rPr lang="en-IN" sz="3600" spc="-150" dirty="0">
                <a:solidFill>
                  <a:srgbClr val="0070C0"/>
                </a:solidFill>
                <a:latin typeface="Calibri Light" panose="020F0302020204030204" pitchFamily="34" charset="0"/>
              </a:rPr>
              <a:t>Thank You</a:t>
            </a:r>
          </a:p>
        </p:txBody>
      </p:sp>
    </p:spTree>
    <p:extLst>
      <p:ext uri="{BB962C8B-B14F-4D97-AF65-F5344CB8AC3E}">
        <p14:creationId xmlns:p14="http://schemas.microsoft.com/office/powerpoint/2010/main" val="1673924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75023A-F25D-4DB6-B5E2-A06020C7620C}"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269E9-5B8B-4D8F-B9F6-F90DDC202404}" type="slidenum">
              <a:rPr lang="en-US" smtClean="0"/>
              <a:t>‹#›</a:t>
            </a:fld>
            <a:endParaRPr lang="en-US"/>
          </a:p>
        </p:txBody>
      </p:sp>
    </p:spTree>
    <p:extLst>
      <p:ext uri="{BB962C8B-B14F-4D97-AF65-F5344CB8AC3E}">
        <p14:creationId xmlns:p14="http://schemas.microsoft.com/office/powerpoint/2010/main" val="117600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15" name="Picture 4" descr="D:\d_backup\offical_work\ppt-modification-2015\main-pag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568" r="15639"/>
          <a:stretch/>
        </p:blipFill>
        <p:spPr bwMode="auto">
          <a:xfrm>
            <a:off x="0" y="317519"/>
            <a:ext cx="11049000" cy="655828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5943600" y="0"/>
            <a:ext cx="6248400" cy="6858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TextBox 3"/>
          <p:cNvSpPr txBox="1">
            <a:spLocks noChangeArrowheads="1"/>
          </p:cNvSpPr>
          <p:nvPr userDrawn="1"/>
        </p:nvSpPr>
        <p:spPr bwMode="auto">
          <a:xfrm>
            <a:off x="267222" y="6220674"/>
            <a:ext cx="4943607" cy="461963"/>
          </a:xfrm>
          <a:prstGeom prst="rect">
            <a:avLst/>
          </a:prstGeom>
          <a:noFill/>
          <a:ln w="9525">
            <a:noFill/>
            <a:miter lim="800000"/>
            <a:headEnd/>
            <a:tailEnd/>
          </a:ln>
        </p:spPr>
        <p:txBody>
          <a:bodyPr wrap="square">
            <a:spAutoFit/>
          </a:bodyPr>
          <a:lstStyle/>
          <a:p>
            <a:pPr algn="l" fontAlgn="auto">
              <a:spcBef>
                <a:spcPts val="0"/>
              </a:spcBef>
              <a:spcAft>
                <a:spcPts val="0"/>
              </a:spcAft>
              <a:defRPr/>
            </a:pPr>
            <a:fld id="{7587858A-4003-4890-806E-150BF2C04E4F}" type="datetime4">
              <a:rPr lang="en-US" sz="1400" b="1">
                <a:solidFill>
                  <a:schemeClr val="bg1"/>
                </a:solidFill>
                <a:latin typeface="+mn-lt"/>
                <a:cs typeface="Tahoma" pitchFamily="34" charset="0"/>
              </a:rPr>
              <a:pPr algn="l" fontAlgn="auto">
                <a:spcBef>
                  <a:spcPts val="0"/>
                </a:spcBef>
                <a:spcAft>
                  <a:spcPts val="0"/>
                </a:spcAft>
                <a:defRPr/>
              </a:pPr>
              <a:t>April 24, 2018</a:t>
            </a:fld>
            <a:endParaRPr lang="en-US" sz="1400" b="1" dirty="0">
              <a:solidFill>
                <a:schemeClr val="bg1"/>
              </a:solidFill>
              <a:latin typeface="+mn-lt"/>
              <a:cs typeface="Tahoma" pitchFamily="34" charset="0"/>
            </a:endParaRPr>
          </a:p>
          <a:p>
            <a:pPr algn="l" fontAlgn="auto">
              <a:spcBef>
                <a:spcPts val="0"/>
              </a:spcBef>
              <a:spcAft>
                <a:spcPts val="0"/>
              </a:spcAft>
              <a:defRPr/>
            </a:pPr>
            <a:r>
              <a:rPr lang="en-US" sz="1000" dirty="0">
                <a:solidFill>
                  <a:schemeClr val="bg1"/>
                </a:solidFill>
                <a:latin typeface="+mn-lt"/>
                <a:cs typeface="Tahoma" pitchFamily="34" charset="0"/>
              </a:rPr>
              <a:t>Copyright © 2014 Infogain Corporation. All rights reserved.</a:t>
            </a:r>
          </a:p>
        </p:txBody>
      </p:sp>
      <p:sp>
        <p:nvSpPr>
          <p:cNvPr id="18" name="Title 1"/>
          <p:cNvSpPr>
            <a:spLocks noGrp="1"/>
          </p:cNvSpPr>
          <p:nvPr>
            <p:ph type="ctrTitle"/>
          </p:nvPr>
        </p:nvSpPr>
        <p:spPr>
          <a:xfrm>
            <a:off x="6632448" y="4274383"/>
            <a:ext cx="5559552" cy="1027134"/>
          </a:xfrm>
          <a:ln>
            <a:noFill/>
          </a:ln>
        </p:spPr>
        <p:txBody>
          <a:bodyPr/>
          <a:lstStyle>
            <a:lvl1pPr algn="r">
              <a:defRPr sz="3200" b="1" cap="none" spc="50" baseline="0">
                <a:ln w="18415" cmpd="sng">
                  <a:noFill/>
                  <a:prstDash val="solid"/>
                </a:ln>
                <a:solidFill>
                  <a:schemeClr val="bg1"/>
                </a:solidFill>
                <a:effectLst/>
                <a:latin typeface="+mn-lt"/>
                <a:cs typeface="Tahoma" pitchFamily="34" charset="0"/>
              </a:defRPr>
            </a:lvl1pPr>
          </a:lstStyle>
          <a:p>
            <a:r>
              <a:rPr lang="en-US" dirty="0"/>
              <a:t>Click to edit Master title style</a:t>
            </a:r>
          </a:p>
        </p:txBody>
      </p:sp>
      <p:sp>
        <p:nvSpPr>
          <p:cNvPr id="19" name="Subtitle 2"/>
          <p:cNvSpPr>
            <a:spLocks noGrp="1"/>
          </p:cNvSpPr>
          <p:nvPr>
            <p:ph type="subTitle" idx="1"/>
          </p:nvPr>
        </p:nvSpPr>
        <p:spPr>
          <a:xfrm>
            <a:off x="6546938" y="5436680"/>
            <a:ext cx="5645063" cy="391599"/>
          </a:xfrm>
        </p:spPr>
        <p:txBody>
          <a:bodyPr>
            <a:normAutofit/>
          </a:bodyPr>
          <a:lstStyle>
            <a:lvl1pPr marL="0" indent="0" algn="r">
              <a:buNone/>
              <a:defRPr sz="1800" b="0" baseline="0">
                <a:solidFill>
                  <a:schemeClr val="bg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98543564"/>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b="0" kern="600" baseline="0"/>
            </a:lvl1pPr>
          </a:lstStyle>
          <a:p>
            <a:r>
              <a:rPr lang="en-US" dirty="0"/>
              <a:t>Click to edit Master title style</a:t>
            </a:r>
          </a:p>
        </p:txBody>
      </p:sp>
      <p:sp>
        <p:nvSpPr>
          <p:cNvPr id="5" name="Content Placeholder 4"/>
          <p:cNvSpPr>
            <a:spLocks noGrp="1"/>
          </p:cNvSpPr>
          <p:nvPr>
            <p:ph sz="quarter" idx="10"/>
          </p:nvPr>
        </p:nvSpPr>
        <p:spPr>
          <a:xfrm>
            <a:off x="348273" y="845416"/>
            <a:ext cx="11476297"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45259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ody Slid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48273" y="845416"/>
            <a:ext cx="11476297" cy="5542858"/>
          </a:xfrm>
        </p:spPr>
        <p:txBody>
          <a:bodyPr/>
          <a:lstStyle>
            <a:lvl1pPr marL="0" indent="0">
              <a:defRPr/>
            </a:lvl1pPr>
            <a:lvl2pPr marL="571500" indent="-342900">
              <a:buSzPct val="100000"/>
              <a:buFont typeface="+mj-lt"/>
              <a:buAutoNum type="arabicPeriod"/>
              <a:defRPr/>
            </a:lvl2pPr>
            <a:lvl3pPr marL="1028700" indent="-342900">
              <a:buFont typeface="+mj-lt"/>
              <a:buAutoNum type="alphaUcPeriod"/>
              <a:defRPr/>
            </a:lvl3pPr>
            <a:lvl4pPr marL="1714500" indent="-342900">
              <a:buFont typeface="+mj-lt"/>
              <a:buAutoNum type="arabicPeriod"/>
              <a:defRPr/>
            </a:lvl4pPr>
            <a:lvl5pPr marL="2171700" indent="-342900">
              <a:buFont typeface="+mj-lt"/>
              <a:buAutoNum type="alphaL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4" name="Title 1"/>
          <p:cNvSpPr>
            <a:spLocks noGrp="1"/>
          </p:cNvSpPr>
          <p:nvPr>
            <p:ph type="title"/>
          </p:nvPr>
        </p:nvSpPr>
        <p:spPr>
          <a:xfrm>
            <a:off x="32657" y="-1"/>
            <a:ext cx="11854543" cy="538843"/>
          </a:xfrm>
        </p:spPr>
        <p:txBody>
          <a:bodyPr>
            <a:normAutofit/>
          </a:bodyPr>
          <a:lstStyle>
            <a:lvl1pPr>
              <a:defRPr b="0"/>
            </a:lvl1pPr>
          </a:lstStyle>
          <a:p>
            <a:r>
              <a:rPr lang="en-IN" dirty="0">
                <a:latin typeface="Segoe UI Light" panose="020B0502040204020203" pitchFamily="34" charset="0"/>
              </a:rPr>
              <a:t>Key Considerations to build Mobile Apps</a:t>
            </a:r>
            <a:endParaRPr lang="en-US" dirty="0">
              <a:latin typeface="Segoe UI Light" panose="020B0502040204020203" pitchFamily="34" charset="0"/>
            </a:endParaRPr>
          </a:p>
        </p:txBody>
      </p:sp>
    </p:spTree>
    <p:extLst>
      <p:ext uri="{BB962C8B-B14F-4D97-AF65-F5344CB8AC3E}">
        <p14:creationId xmlns:p14="http://schemas.microsoft.com/office/powerpoint/2010/main" val="232744262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630767" y="0"/>
            <a:ext cx="10972800" cy="685800"/>
          </a:xfrm>
        </p:spPr>
        <p:txBody>
          <a:bodyPr/>
          <a:lstStyle/>
          <a:p>
            <a:r>
              <a:rPr lang="en-US"/>
              <a:t>Click to edit Master title style</a:t>
            </a:r>
          </a:p>
        </p:txBody>
      </p:sp>
      <p:sp>
        <p:nvSpPr>
          <p:cNvPr id="3" name="Content Placeholder 2"/>
          <p:cNvSpPr>
            <a:spLocks noGrp="1"/>
          </p:cNvSpPr>
          <p:nvPr>
            <p:ph sz="half" idx="1"/>
          </p:nvPr>
        </p:nvSpPr>
        <p:spPr>
          <a:xfrm>
            <a:off x="630767" y="793751"/>
            <a:ext cx="53848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8767" y="793751"/>
            <a:ext cx="53848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0961333"/>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5023A-F25D-4DB6-B5E2-A06020C7620C}"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269E9-5B8B-4D8F-B9F6-F90DDC202404}" type="slidenum">
              <a:rPr lang="en-US" smtClean="0"/>
              <a:t>‹#›</a:t>
            </a:fld>
            <a:endParaRPr lang="en-US"/>
          </a:p>
        </p:txBody>
      </p:sp>
    </p:spTree>
    <p:extLst>
      <p:ext uri="{BB962C8B-B14F-4D97-AF65-F5344CB8AC3E}">
        <p14:creationId xmlns:p14="http://schemas.microsoft.com/office/powerpoint/2010/main" val="333884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028" y="0"/>
            <a:ext cx="11857971" cy="532456"/>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348343" y="641268"/>
            <a:ext cx="11255224" cy="5522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5518429" y="6574926"/>
            <a:ext cx="719667" cy="246221"/>
          </a:xfrm>
          <a:prstGeom prst="rect">
            <a:avLst/>
          </a:prstGeom>
          <a:noFill/>
        </p:spPr>
        <p:txBody>
          <a:bodyPr anchor="ctr">
            <a:spAutoFit/>
          </a:bodyPr>
          <a:lstStyle/>
          <a:p>
            <a:pPr algn="r">
              <a:defRPr/>
            </a:pPr>
            <a:fld id="{16E11484-BAE6-4C7E-A8DC-30DB7FC3383E}" type="slidenum">
              <a:rPr lang="en-US" sz="1000">
                <a:solidFill>
                  <a:srgbClr val="FFFFFF"/>
                </a:solidFill>
              </a:rPr>
              <a:pPr algn="r">
                <a:defRPr/>
              </a:pPr>
              <a:t>‹#›</a:t>
            </a:fld>
            <a:endParaRPr lang="en-US" sz="1000" dirty="0">
              <a:solidFill>
                <a:srgbClr val="FFFFFF"/>
              </a:solidFill>
            </a:endParaRPr>
          </a:p>
        </p:txBody>
      </p:sp>
      <p:sp>
        <p:nvSpPr>
          <p:cNvPr id="5" name="TextBox 4"/>
          <p:cNvSpPr txBox="1">
            <a:spLocks noChangeArrowheads="1"/>
          </p:cNvSpPr>
          <p:nvPr userDrawn="1"/>
        </p:nvSpPr>
        <p:spPr bwMode="auto">
          <a:xfrm>
            <a:off x="7832944" y="6586728"/>
            <a:ext cx="4392449"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2014 Infogain Corporation. All rights reserved.</a:t>
            </a:r>
          </a:p>
        </p:txBody>
      </p:sp>
      <p:sp>
        <p:nvSpPr>
          <p:cNvPr id="6" name="Rectangle 5"/>
          <p:cNvSpPr/>
          <p:nvPr userDrawn="1"/>
        </p:nvSpPr>
        <p:spPr>
          <a:xfrm>
            <a:off x="121" y="6654760"/>
            <a:ext cx="12192000" cy="203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 name="TextBox 6"/>
          <p:cNvSpPr txBox="1"/>
          <p:nvPr userDrawn="1"/>
        </p:nvSpPr>
        <p:spPr>
          <a:xfrm>
            <a:off x="5468340" y="6626793"/>
            <a:ext cx="719667" cy="246221"/>
          </a:xfrm>
          <a:prstGeom prst="rect">
            <a:avLst/>
          </a:prstGeom>
          <a:noFill/>
        </p:spPr>
        <p:txBody>
          <a:bodyPr anchor="ctr">
            <a:spAutoFit/>
          </a:bodyPr>
          <a:lstStyle/>
          <a:p>
            <a:pPr algn="r">
              <a:defRPr/>
            </a:pPr>
            <a:fld id="{16E11484-BAE6-4C7E-A8DC-30DB7FC3383E}" type="slidenum">
              <a:rPr lang="en-US" sz="1000">
                <a:solidFill>
                  <a:srgbClr val="003300"/>
                </a:solidFill>
              </a:rPr>
              <a:pPr algn="r">
                <a:defRPr/>
              </a:pPr>
              <a:t>‹#›</a:t>
            </a:fld>
            <a:endParaRPr lang="en-US" sz="1000" dirty="0">
              <a:solidFill>
                <a:srgbClr val="003300"/>
              </a:solidFill>
            </a:endParaRPr>
          </a:p>
        </p:txBody>
      </p:sp>
      <p:sp>
        <p:nvSpPr>
          <p:cNvPr id="8" name="TextBox 7"/>
          <p:cNvSpPr txBox="1">
            <a:spLocks noChangeArrowheads="1"/>
          </p:cNvSpPr>
          <p:nvPr userDrawn="1"/>
        </p:nvSpPr>
        <p:spPr bwMode="auto">
          <a:xfrm>
            <a:off x="-50089" y="6626793"/>
            <a:ext cx="1853851" cy="246221"/>
          </a:xfrm>
          <a:prstGeom prst="rect">
            <a:avLst/>
          </a:prstGeom>
          <a:noFill/>
          <a:ln w="9525">
            <a:noFill/>
            <a:miter lim="800000"/>
            <a:headEnd/>
            <a:tailEnd/>
          </a:ln>
        </p:spPr>
        <p:txBody>
          <a:bodyPr wrap="square">
            <a:spAutoFit/>
          </a:bodyPr>
          <a:lstStyle/>
          <a:p>
            <a:pPr>
              <a:defRPr/>
            </a:pPr>
            <a:fld id="{7587858A-4003-4890-806E-150BF2C04E4F}" type="datetime4">
              <a:rPr lang="en-US" sz="1000" b="1" smtClean="0">
                <a:solidFill>
                  <a:prstClr val="black"/>
                </a:solidFill>
                <a:cs typeface="Tahoma" pitchFamily="34" charset="0"/>
              </a:rPr>
              <a:pPr>
                <a:defRPr/>
              </a:pPr>
              <a:t>April 24, 2018</a:t>
            </a:fld>
            <a:endParaRPr lang="en-US" sz="1000" dirty="0">
              <a:solidFill>
                <a:prstClr val="black"/>
              </a:solidFill>
              <a:cs typeface="Tahoma" pitchFamily="34" charset="0"/>
            </a:endParaRPr>
          </a:p>
        </p:txBody>
      </p:sp>
      <p:sp>
        <p:nvSpPr>
          <p:cNvPr id="9" name="TextBox 8"/>
          <p:cNvSpPr txBox="1">
            <a:spLocks noChangeArrowheads="1"/>
          </p:cNvSpPr>
          <p:nvPr userDrawn="1"/>
        </p:nvSpPr>
        <p:spPr bwMode="auto">
          <a:xfrm>
            <a:off x="7799552" y="6644394"/>
            <a:ext cx="4392449" cy="246221"/>
          </a:xfrm>
          <a:prstGeom prst="rect">
            <a:avLst/>
          </a:prstGeom>
          <a:noFill/>
          <a:ln w="9525">
            <a:noFill/>
            <a:miter lim="800000"/>
            <a:headEnd/>
            <a:tailEnd/>
          </a:ln>
        </p:spPr>
        <p:txBody>
          <a:bodyPr wrap="square">
            <a:spAutoFit/>
          </a:bodyPr>
          <a:lstStyle/>
          <a:p>
            <a:pPr algn="r">
              <a:defRPr/>
            </a:pPr>
            <a:r>
              <a:rPr lang="en-US" sz="1000" dirty="0">
                <a:solidFill>
                  <a:prstClr val="black"/>
                </a:solidFill>
                <a:cs typeface="Tahoma" pitchFamily="34" charset="0"/>
              </a:rPr>
              <a:t>Copyright © 2017 Infogain Corporation. All rights reserved.</a:t>
            </a:r>
          </a:p>
        </p:txBody>
      </p:sp>
      <p:pic>
        <p:nvPicPr>
          <p:cNvPr id="11" name="Picture 9" descr="IG-logo_color_wTagline.png"/>
          <p:cNvPicPr>
            <a:picLocks noChangeAspect="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6880918" y="6662630"/>
            <a:ext cx="918633" cy="21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userDrawn="1"/>
        </p:nvCxnSpPr>
        <p:spPr>
          <a:xfrm>
            <a:off x="0" y="532457"/>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12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txStyles>
    <p:titleStyle>
      <a:lvl1pPr algn="l" rtl="0" fontAlgn="base">
        <a:spcBef>
          <a:spcPct val="0"/>
        </a:spcBef>
        <a:spcAft>
          <a:spcPct val="0"/>
        </a:spcAft>
        <a:defRPr lang="en-US" sz="2400" b="1" kern="1200" dirty="0">
          <a:ln w="18415" cmpd="sng">
            <a:noFill/>
            <a:prstDash val="solid"/>
          </a:ln>
          <a:solidFill>
            <a:schemeClr val="tx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125000"/>
        <a:buFont typeface="Wingdings" pitchFamily="2" charset="2"/>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Wingdings" pitchFamily="2" charset="2"/>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Wingdings" pitchFamily="2" charset="2"/>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hyperlink" Target="https://goo.gl/h55U48" TargetMode="Externa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06734" y="2177143"/>
            <a:ext cx="2378174" cy="782661"/>
          </a:xfrm>
          <a:prstGeom prst="rect">
            <a:avLst/>
          </a:prstGeom>
        </p:spPr>
      </p:pic>
      <p:sp>
        <p:nvSpPr>
          <p:cNvPr id="11" name="Rectangle 10"/>
          <p:cNvSpPr/>
          <p:nvPr/>
        </p:nvSpPr>
        <p:spPr>
          <a:xfrm>
            <a:off x="3529558" y="1876259"/>
            <a:ext cx="47018" cy="268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75064" y="3145398"/>
            <a:ext cx="5757371" cy="584775"/>
          </a:xfrm>
          <a:prstGeom prst="rect">
            <a:avLst/>
          </a:prstGeom>
        </p:spPr>
        <p:txBody>
          <a:bodyPr wrap="square">
            <a:spAutoFit/>
          </a:bodyPr>
          <a:lstStyle/>
          <a:p>
            <a:r>
              <a:rPr lang="en-US" sz="3200" b="1" kern="800" spc="-80" dirty="0">
                <a:solidFill>
                  <a:srgbClr val="E17F09"/>
                </a:solidFill>
                <a:latin typeface="+mj-lt"/>
                <a:ea typeface="+mj-ea"/>
                <a:cs typeface="+mj-cs"/>
              </a:rPr>
              <a:t>   </a:t>
            </a:r>
            <a:r>
              <a:rPr lang="en-US" sz="3200" b="1" kern="800" spc="-80" dirty="0" smtClean="0">
                <a:solidFill>
                  <a:srgbClr val="E17F09"/>
                </a:solidFill>
                <a:latin typeface="+mj-lt"/>
                <a:ea typeface="+mj-ea"/>
                <a:cs typeface="+mj-cs"/>
              </a:rPr>
              <a:t>Spring Part-2</a:t>
            </a:r>
            <a:endParaRPr lang="en-US" sz="3200" b="1" kern="800" spc="-80" dirty="0">
              <a:solidFill>
                <a:srgbClr val="E17F09"/>
              </a:solidFill>
              <a:latin typeface="+mj-lt"/>
              <a:ea typeface="+mj-ea"/>
              <a:cs typeface="+mj-cs"/>
            </a:endParaRPr>
          </a:p>
        </p:txBody>
      </p:sp>
    </p:spTree>
    <p:extLst>
      <p:ext uri="{BB962C8B-B14F-4D97-AF65-F5344CB8AC3E}">
        <p14:creationId xmlns:p14="http://schemas.microsoft.com/office/powerpoint/2010/main" val="2773191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ChangeArrowheads="1"/>
          </p:cNvSpPr>
          <p:nvPr/>
        </p:nvSpPr>
        <p:spPr bwMode="auto">
          <a:xfrm>
            <a:off x="614515" y="1069954"/>
            <a:ext cx="9751484" cy="4342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228600">
              <a:lnSpc>
                <a:spcPct val="90000"/>
              </a:lnSpc>
              <a:spcBef>
                <a:spcPts val="1000"/>
              </a:spcBef>
              <a:buClr>
                <a:schemeClr val="tx1"/>
              </a:buClr>
              <a:buSzPct val="100000"/>
              <a:buFont typeface="Arial" panose="020B0604020202020204" pitchFamily="34" charset="0"/>
              <a:buChar char="•"/>
            </a:pPr>
            <a:r>
              <a:rPr lang="en-US" sz="1600" dirty="0"/>
              <a:t>The following figure shows the cross-cutting concerns that cut across multiple points in a Web application.</a:t>
            </a:r>
          </a:p>
          <a:p>
            <a:pPr marL="228600" lvl="1" indent="-228600">
              <a:lnSpc>
                <a:spcPct val="90000"/>
              </a:lnSpc>
              <a:spcBef>
                <a:spcPts val="1000"/>
              </a:spcBef>
              <a:buClr>
                <a:schemeClr val="tx1"/>
              </a:buClr>
              <a:buSzPct val="100000"/>
              <a:buFont typeface="Arial" panose="020B0604020202020204" pitchFamily="34" charset="0"/>
              <a:buChar char="•"/>
            </a:pPr>
            <a:endParaRPr lang="en-US" sz="1600" dirty="0"/>
          </a:p>
          <a:p>
            <a:pPr marL="230188" lvl="1" indent="-230188">
              <a:spcBef>
                <a:spcPct val="20000"/>
              </a:spcBef>
              <a:buClr>
                <a:schemeClr val="tx1"/>
              </a:buClr>
              <a:buSzPct val="100000"/>
              <a:buFont typeface="Wingdings" panose="05000000000000000000" pitchFamily="2" charset="2"/>
              <a:buChar char="l"/>
            </a:pPr>
            <a:endParaRPr lang="en-US" b="1" dirty="0"/>
          </a:p>
        </p:txBody>
      </p:sp>
      <p:sp>
        <p:nvSpPr>
          <p:cNvPr id="5" name="TextBox 4"/>
          <p:cNvSpPr txBox="1">
            <a:spLocks noChangeArrowheads="1"/>
          </p:cNvSpPr>
          <p:nvPr/>
        </p:nvSpPr>
        <p:spPr bwMode="auto">
          <a:xfrm>
            <a:off x="511380" y="5427028"/>
            <a:ext cx="113908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eaLnBrk="1" hangingPunct="1">
              <a:spcBef>
                <a:spcPct val="20000"/>
              </a:spcBef>
              <a:buClr>
                <a:schemeClr val="tx1"/>
              </a:buClr>
              <a:buSzPct val="100000"/>
            </a:pPr>
            <a:r>
              <a:rPr lang="en-US" sz="1600" dirty="0">
                <a:latin typeface="+mn-lt"/>
              </a:rPr>
              <a:t>The logging, security, and transaction services are the cross-cutting concerns for the CourseService, StudentService, and MiscService modules.</a:t>
            </a:r>
          </a:p>
        </p:txBody>
      </p:sp>
      <p:sp>
        <p:nvSpPr>
          <p:cNvPr id="6" name="Rectangle 5"/>
          <p:cNvSpPr/>
          <p:nvPr/>
        </p:nvSpPr>
        <p:spPr>
          <a:xfrm>
            <a:off x="1634229" y="2247900"/>
            <a:ext cx="7010400" cy="381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US" b="1" dirty="0">
                <a:solidFill>
                  <a:srgbClr val="FFFFFF"/>
                </a:solidFill>
              </a:rPr>
              <a:t>CourseService</a:t>
            </a:r>
          </a:p>
        </p:txBody>
      </p:sp>
      <p:sp>
        <p:nvSpPr>
          <p:cNvPr id="7" name="Rectangle 6"/>
          <p:cNvSpPr/>
          <p:nvPr/>
        </p:nvSpPr>
        <p:spPr>
          <a:xfrm>
            <a:off x="1717821" y="3002757"/>
            <a:ext cx="7010400" cy="395287"/>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US" b="1" dirty="0">
                <a:solidFill>
                  <a:srgbClr val="FFFFFF"/>
                </a:solidFill>
              </a:rPr>
              <a:t>StudentService</a:t>
            </a:r>
          </a:p>
        </p:txBody>
      </p:sp>
      <p:sp>
        <p:nvSpPr>
          <p:cNvPr id="8" name="Rectangle 7"/>
          <p:cNvSpPr/>
          <p:nvPr/>
        </p:nvSpPr>
        <p:spPr>
          <a:xfrm>
            <a:off x="1727200" y="3595688"/>
            <a:ext cx="7010400" cy="366712"/>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US" b="1" dirty="0">
                <a:solidFill>
                  <a:srgbClr val="FFFFFF"/>
                </a:solidFill>
              </a:rPr>
              <a:t>MiscService</a:t>
            </a:r>
          </a:p>
        </p:txBody>
      </p:sp>
      <p:sp>
        <p:nvSpPr>
          <p:cNvPr id="9" name="Down Arrow 8"/>
          <p:cNvSpPr/>
          <p:nvPr/>
        </p:nvSpPr>
        <p:spPr>
          <a:xfrm>
            <a:off x="4390683" y="1828404"/>
            <a:ext cx="812800" cy="2957911"/>
          </a:xfrm>
          <a:prstGeom prst="downArrow">
            <a:avLst/>
          </a:prstGeom>
          <a:solidFill>
            <a:srgbClr val="C00000"/>
          </a:solidFill>
        </p:spPr>
        <p:style>
          <a:lnRef idx="3">
            <a:schemeClr val="lt1"/>
          </a:lnRef>
          <a:fillRef idx="1">
            <a:schemeClr val="dk1"/>
          </a:fillRef>
          <a:effectRef idx="1">
            <a:schemeClr val="dk1"/>
          </a:effectRef>
          <a:fontRef idx="minor">
            <a:schemeClr val="lt1"/>
          </a:fontRef>
        </p:style>
        <p:txBody>
          <a:bodyPr anchor="ctr"/>
          <a:lstStyle/>
          <a:p>
            <a:pPr>
              <a:defRPr/>
            </a:pPr>
            <a:r>
              <a:rPr lang="en-US" dirty="0" smtClean="0">
                <a:solidFill>
                  <a:srgbClr val="FFFFFF"/>
                </a:solidFill>
              </a:rPr>
              <a:t>Security</a:t>
            </a:r>
            <a:endParaRPr lang="en-US" dirty="0">
              <a:solidFill>
                <a:srgbClr val="FFFFFF"/>
              </a:solidFill>
            </a:endParaRPr>
          </a:p>
        </p:txBody>
      </p:sp>
      <p:sp>
        <p:nvSpPr>
          <p:cNvPr id="10" name="Down Arrow 9"/>
          <p:cNvSpPr/>
          <p:nvPr/>
        </p:nvSpPr>
        <p:spPr>
          <a:xfrm>
            <a:off x="5942232" y="1828403"/>
            <a:ext cx="838200" cy="2971800"/>
          </a:xfrm>
          <a:prstGeom prst="downArrow">
            <a:avLst/>
          </a:prstGeom>
          <a:solidFill>
            <a:srgbClr val="C00000"/>
          </a:solid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dirty="0">
              <a:solidFill>
                <a:srgbClr val="FFFFFF"/>
              </a:solidFill>
            </a:endParaRPr>
          </a:p>
        </p:txBody>
      </p:sp>
      <p:sp>
        <p:nvSpPr>
          <p:cNvPr id="11" name="Down Arrow 10"/>
          <p:cNvSpPr/>
          <p:nvPr/>
        </p:nvSpPr>
        <p:spPr>
          <a:xfrm>
            <a:off x="7460191" y="1828404"/>
            <a:ext cx="812800" cy="3016647"/>
          </a:xfrm>
          <a:prstGeom prst="downArrow">
            <a:avLst/>
          </a:prstGeom>
          <a:solidFill>
            <a:srgbClr val="C00000"/>
          </a:solid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dirty="0">
              <a:solidFill>
                <a:srgbClr val="FFFFFF"/>
              </a:solidFill>
            </a:endParaRPr>
          </a:p>
        </p:txBody>
      </p:sp>
      <p:sp>
        <p:nvSpPr>
          <p:cNvPr id="12" name="TextBox 11"/>
          <p:cNvSpPr txBox="1">
            <a:spLocks noChangeArrowheads="1"/>
          </p:cNvSpPr>
          <p:nvPr/>
        </p:nvSpPr>
        <p:spPr bwMode="auto">
          <a:xfrm rot="5400000">
            <a:off x="5633244" y="3905528"/>
            <a:ext cx="1509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FFFFFF"/>
                </a:solidFill>
                <a:latin typeface="Calibri" pitchFamily="34" charset="0"/>
              </a:rPr>
              <a:t>Logging</a:t>
            </a:r>
          </a:p>
        </p:txBody>
      </p:sp>
      <p:sp>
        <p:nvSpPr>
          <p:cNvPr id="13" name="TextBox 12"/>
          <p:cNvSpPr txBox="1">
            <a:spLocks noChangeArrowheads="1"/>
          </p:cNvSpPr>
          <p:nvPr/>
        </p:nvSpPr>
        <p:spPr bwMode="auto">
          <a:xfrm rot="5400000">
            <a:off x="7111736" y="3846791"/>
            <a:ext cx="1509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FFFFFF"/>
                </a:solidFill>
                <a:latin typeface="Calibri" pitchFamily="34" charset="0"/>
              </a:rPr>
              <a:t>Transaction</a:t>
            </a:r>
          </a:p>
        </p:txBody>
      </p:sp>
      <p:sp>
        <p:nvSpPr>
          <p:cNvPr id="14" name="TextBox 13"/>
          <p:cNvSpPr txBox="1">
            <a:spLocks noChangeArrowheads="1"/>
          </p:cNvSpPr>
          <p:nvPr/>
        </p:nvSpPr>
        <p:spPr bwMode="auto">
          <a:xfrm rot="5400000">
            <a:off x="8635736" y="3891241"/>
            <a:ext cx="1509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rgbClr val="FFFFFF"/>
                </a:solidFill>
                <a:latin typeface="Calibri" pitchFamily="34" charset="0"/>
              </a:rPr>
              <a:t>Security</a:t>
            </a:r>
          </a:p>
        </p:txBody>
      </p:sp>
      <p:sp>
        <p:nvSpPr>
          <p:cNvPr id="4" name="Title 3"/>
          <p:cNvSpPr>
            <a:spLocks noGrp="1"/>
          </p:cNvSpPr>
          <p:nvPr>
            <p:ph type="title"/>
          </p:nvPr>
        </p:nvSpPr>
        <p:spPr/>
        <p:txBody>
          <a:bodyPr>
            <a:normAutofit fontScale="90000"/>
          </a:bodyPr>
          <a:lstStyle/>
          <a:p>
            <a:r>
              <a:rPr lang="en-US" smtClean="0"/>
              <a:t/>
            </a:r>
            <a:br>
              <a:rPr lang="en-US" smtClean="0"/>
            </a:br>
            <a:r>
              <a:rPr lang="en-US" smtClean="0"/>
              <a:t>Introducing AOP (Contd..)</a:t>
            </a:r>
            <a:br>
              <a:rPr lang="en-US" smtClean="0"/>
            </a:br>
            <a:endParaRPr lang="en-US" dirty="0"/>
          </a:p>
        </p:txBody>
      </p:sp>
    </p:spTree>
    <p:extLst>
      <p:ext uri="{BB962C8B-B14F-4D97-AF65-F5344CB8AC3E}">
        <p14:creationId xmlns:p14="http://schemas.microsoft.com/office/powerpoint/2010/main" val="1213558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par>
                          <p:cTn id="11" fill="hold" nodeType="afterGroup">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heckerboard(across)">
                                      <p:cBhvr>
                                        <p:cTn id="14" dur="500"/>
                                        <p:tgtEl>
                                          <p:spTgt spid="10"/>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par>
                          <p:cTn id="18" fill="hold" nodeType="afterGroup">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heckerboard(across)">
                                      <p:cBhvr>
                                        <p:cTn id="24" dur="500"/>
                                        <p:tgtEl>
                                          <p:spTgt spid="14"/>
                                        </p:tgtEl>
                                      </p:cBhvr>
                                    </p:animEffect>
                                  </p:childTnLst>
                                </p:cTn>
                              </p:par>
                            </p:childTnLst>
                          </p:cTn>
                        </p:par>
                        <p:par>
                          <p:cTn id="25" fill="hold" nodeType="afterGroup">
                            <p:stCondLst>
                              <p:cond delay="1500"/>
                            </p:stCondLst>
                            <p:childTnLst>
                              <p:par>
                                <p:cTn id="26" presetID="5" presetClass="entr" presetSubtype="1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a:t>What AOP Provides?</a:t>
            </a:r>
            <a:br>
              <a:rPr lang="en-US" sz="3600" dirty="0"/>
            </a:br>
            <a:endParaRPr lang="en-US" sz="3600" dirty="0"/>
          </a:p>
        </p:txBody>
      </p:sp>
      <p:sp>
        <p:nvSpPr>
          <p:cNvPr id="3" name="Content Placeholder 2"/>
          <p:cNvSpPr>
            <a:spLocks noGrp="1"/>
          </p:cNvSpPr>
          <p:nvPr>
            <p:ph idx="1"/>
          </p:nvPr>
        </p:nvSpPr>
        <p:spPr/>
        <p:txBody>
          <a:bodyPr/>
          <a:lstStyle/>
          <a:p>
            <a:r>
              <a:rPr lang="en-US" dirty="0"/>
              <a:t>It increases modularity by isolating secondary logic from the primary logic.</a:t>
            </a:r>
          </a:p>
          <a:p>
            <a:r>
              <a:rPr lang="en-US" dirty="0"/>
              <a:t>It gives you the advantage of encapsulating the cross-cutting concerns, such as caching, security, persistence, and transactions into modules. </a:t>
            </a:r>
          </a:p>
          <a:p>
            <a:r>
              <a:rPr lang="en-US" dirty="0"/>
              <a:t>It provides a true separation of these modules from the core application resulting in greater reuse of code. </a:t>
            </a:r>
          </a:p>
          <a:p>
            <a:r>
              <a:rPr lang="en-US" dirty="0"/>
              <a:t>You can implement the aspects by defining methods in a Java class. Each method consists of the logic to implement the secondary job of an application. </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3330477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ChangeArrowheads="1"/>
          </p:cNvSpPr>
          <p:nvPr/>
        </p:nvSpPr>
        <p:spPr bwMode="auto">
          <a:xfrm>
            <a:off x="1463041" y="1344169"/>
            <a:ext cx="9751484" cy="4570413"/>
          </a:xfrm>
          <a:prstGeom prst="rect">
            <a:avLst/>
          </a:prstGeom>
          <a:noFill/>
          <a:ln w="9525">
            <a:noFill/>
            <a:miter lim="800000"/>
            <a:headEnd/>
            <a:tailEnd/>
          </a:ln>
        </p:spPr>
        <p:txBody>
          <a:bodyPr/>
          <a:lstStyle/>
          <a:p>
            <a:pPr marL="457200" lvl="2">
              <a:spcBef>
                <a:spcPct val="20000"/>
              </a:spcBef>
              <a:defRPr/>
            </a:pPr>
            <a:endParaRPr lang="en-US" sz="2000" dirty="0">
              <a:solidFill>
                <a:srgbClr val="3333CC"/>
              </a:solidFill>
            </a:endParaRPr>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a:t>Features of AOP (Contd..)</a:t>
            </a:r>
            <a:br>
              <a:rPr lang="en-US" sz="3600" dirty="0"/>
            </a:br>
            <a:endParaRPr lang="en-US" sz="3600" dirty="0"/>
          </a:p>
        </p:txBody>
      </p:sp>
      <p:sp>
        <p:nvSpPr>
          <p:cNvPr id="3" name="Content Placeholder 2"/>
          <p:cNvSpPr>
            <a:spLocks noGrp="1"/>
          </p:cNvSpPr>
          <p:nvPr>
            <p:ph idx="1"/>
          </p:nvPr>
        </p:nvSpPr>
        <p:spPr/>
        <p:txBody>
          <a:bodyPr/>
          <a:lstStyle/>
          <a:p>
            <a:r>
              <a:rPr lang="en-US" dirty="0" smtClean="0"/>
              <a:t>Allows </a:t>
            </a:r>
            <a:r>
              <a:rPr lang="en-US" dirty="0"/>
              <a:t>you to invoke these methods at various locations in the application, where the use of an aspect is required. </a:t>
            </a:r>
          </a:p>
          <a:p>
            <a:r>
              <a:rPr lang="en-US" dirty="0"/>
              <a:t>Helps you to avoid writing the same code at multiple places in the application.</a:t>
            </a:r>
          </a:p>
          <a:p>
            <a:r>
              <a:rPr lang="en-US" dirty="0"/>
              <a:t>Allows easy removal of the previously defined functionalities without modifying the primary logic of the application. </a:t>
            </a:r>
          </a:p>
          <a:p>
            <a:endParaRPr lang="en-US" dirty="0"/>
          </a:p>
          <a:p>
            <a:endParaRPr lang="en-US" dirty="0"/>
          </a:p>
        </p:txBody>
      </p:sp>
    </p:spTree>
    <p:extLst>
      <p:ext uri="{BB962C8B-B14F-4D97-AF65-F5344CB8AC3E}">
        <p14:creationId xmlns:p14="http://schemas.microsoft.com/office/powerpoint/2010/main" val="1029325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Describing Aspects (Contd..)</a:t>
            </a:r>
            <a:br>
              <a:rPr lang="en-US"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implement AOP by identifying and creating the following components:</a:t>
            </a:r>
          </a:p>
          <a:p>
            <a:pPr lvl="1"/>
            <a:r>
              <a:rPr lang="en-US" dirty="0" smtClean="0"/>
              <a:t>Aspect  </a:t>
            </a:r>
          </a:p>
          <a:p>
            <a:pPr lvl="1"/>
            <a:r>
              <a:rPr lang="en-US" dirty="0" err="1" smtClean="0"/>
              <a:t>Joinpoint</a:t>
            </a:r>
            <a:endParaRPr lang="en-US" dirty="0" smtClean="0"/>
          </a:p>
          <a:p>
            <a:pPr lvl="1"/>
            <a:r>
              <a:rPr lang="en-US" dirty="0" smtClean="0"/>
              <a:t>Advice</a:t>
            </a:r>
          </a:p>
          <a:p>
            <a:pPr lvl="1"/>
            <a:r>
              <a:rPr lang="en-US" dirty="0" smtClean="0"/>
              <a:t>Pointcut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Shows the advices, </a:t>
            </a:r>
            <a:r>
              <a:rPr lang="en-US" dirty="0" err="1" smtClean="0"/>
              <a:t>joinpoint</a:t>
            </a:r>
            <a:r>
              <a:rPr lang="en-US" dirty="0" smtClean="0"/>
              <a:t>, and pointcut components of an application.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003" y="2743201"/>
            <a:ext cx="714586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142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Implementing AOP (Contd..)</a:t>
            </a:r>
            <a:br>
              <a:rPr lang="en-US" smtClean="0"/>
            </a:br>
            <a:endParaRPr lang="en-US" dirty="0"/>
          </a:p>
        </p:txBody>
      </p:sp>
      <p:sp>
        <p:nvSpPr>
          <p:cNvPr id="3" name="Content Placeholder 2"/>
          <p:cNvSpPr>
            <a:spLocks noGrp="1"/>
          </p:cNvSpPr>
          <p:nvPr>
            <p:ph idx="1"/>
          </p:nvPr>
        </p:nvSpPr>
        <p:spPr/>
        <p:txBody>
          <a:bodyPr/>
          <a:lstStyle/>
          <a:p>
            <a:r>
              <a:rPr lang="en-US" b="1" dirty="0" smtClean="0"/>
              <a:t>Aspect</a:t>
            </a:r>
          </a:p>
          <a:p>
            <a:pPr lvl="1"/>
            <a:r>
              <a:rPr lang="en-US" dirty="0" smtClean="0"/>
              <a:t>It is collection of pointcut and advices</a:t>
            </a:r>
          </a:p>
          <a:p>
            <a:pPr lvl="1"/>
            <a:r>
              <a:rPr lang="en-US" dirty="0" smtClean="0"/>
              <a:t>Is a class that implements enterprise application concerns that cut across multiple classes like Transaction , Authentication etc.</a:t>
            </a:r>
          </a:p>
          <a:p>
            <a:pPr lvl="1"/>
            <a:r>
              <a:rPr lang="en-US" dirty="0" smtClean="0"/>
              <a:t>To create an aspect, you need to apply @Aspect annotation on your aspect class and register it in applicationContext.xml file. </a:t>
            </a:r>
          </a:p>
          <a:p>
            <a:pPr lvl="1"/>
            <a:endParaRPr lang="en-US" dirty="0" smtClean="0"/>
          </a:p>
          <a:p>
            <a:endParaRPr lang="en-US" dirty="0"/>
          </a:p>
        </p:txBody>
      </p:sp>
      <p:sp>
        <p:nvSpPr>
          <p:cNvPr id="4" name="Slide Number Placeholder 3"/>
          <p:cNvSpPr>
            <a:spLocks noGrp="1"/>
          </p:cNvSpPr>
          <p:nvPr>
            <p:ph type="sldNum" sz="quarter" idx="4294967295"/>
          </p:nvPr>
        </p:nvSpPr>
        <p:spPr>
          <a:xfrm>
            <a:off x="9347200" y="6492875"/>
            <a:ext cx="2844800" cy="365125"/>
          </a:xfrm>
        </p:spPr>
        <p:txBody>
          <a:bodyPr/>
          <a:lstStyle/>
          <a:p>
            <a:fld id="{4CE32F19-BBF9-49B0-817B-4B6B9B542E56}"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2287869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Joinpoint</a:t>
            </a:r>
            <a:br>
              <a:rPr lang="en-US" smtClean="0"/>
            </a:br>
            <a:endParaRPr lang="en-US" dirty="0"/>
          </a:p>
        </p:txBody>
      </p:sp>
      <p:sp>
        <p:nvSpPr>
          <p:cNvPr id="3" name="Content Placeholder 2"/>
          <p:cNvSpPr>
            <a:spLocks noGrp="1"/>
          </p:cNvSpPr>
          <p:nvPr>
            <p:ph idx="1"/>
          </p:nvPr>
        </p:nvSpPr>
        <p:spPr/>
        <p:txBody>
          <a:bodyPr/>
          <a:lstStyle/>
          <a:p>
            <a:r>
              <a:rPr lang="en-US" b="1" dirty="0" smtClean="0"/>
              <a:t>JOINPOINT</a:t>
            </a:r>
          </a:p>
          <a:p>
            <a:pPr lvl="1"/>
            <a:r>
              <a:rPr lang="en-US" dirty="0" err="1" smtClean="0"/>
              <a:t>Joinpoint</a:t>
            </a:r>
            <a:r>
              <a:rPr lang="en-US" dirty="0" smtClean="0"/>
              <a:t> is a point (place) in the core code where an aspect can be applied. such as the execution of a method or the handling of an exception</a:t>
            </a:r>
          </a:p>
          <a:p>
            <a:pPr lvl="1"/>
            <a:r>
              <a:rPr lang="en-US" dirty="0" smtClean="0"/>
              <a:t>we can insert additional logic at join point's.</a:t>
            </a:r>
          </a:p>
          <a:p>
            <a:pPr lvl="1"/>
            <a:r>
              <a:rPr lang="en-US" dirty="0" smtClean="0"/>
              <a:t>In Spring AOP, a join point always represents a method execution.</a:t>
            </a:r>
          </a:p>
          <a:p>
            <a:pPr lvl="1"/>
            <a:endParaRPr lang="en-US" dirty="0" smtClean="0"/>
          </a:p>
          <a:p>
            <a:endParaRPr lang="en-US" dirty="0"/>
          </a:p>
        </p:txBody>
      </p:sp>
      <p:sp>
        <p:nvSpPr>
          <p:cNvPr id="4" name="Slide Number Placeholder 3"/>
          <p:cNvSpPr>
            <a:spLocks noGrp="1"/>
          </p:cNvSpPr>
          <p:nvPr>
            <p:ph type="sldNum" sz="quarter" idx="4294967295"/>
          </p:nvPr>
        </p:nvSpPr>
        <p:spPr>
          <a:xfrm>
            <a:off x="9347200" y="6492875"/>
            <a:ext cx="2844800" cy="365125"/>
          </a:xfrm>
        </p:spPr>
        <p:txBody>
          <a:bodyPr/>
          <a:lstStyle/>
          <a:p>
            <a:fld id="{4CE32F19-BBF9-49B0-817B-4B6B9B542E5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197630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a:t>Creating Advice </a:t>
            </a:r>
            <a:br>
              <a:rPr lang="en-US" sz="3600" dirty="0"/>
            </a:br>
            <a:endParaRPr lang="en-US" sz="3600" dirty="0"/>
          </a:p>
        </p:txBody>
      </p:sp>
      <p:sp>
        <p:nvSpPr>
          <p:cNvPr id="3" name="Content Placeholder 2"/>
          <p:cNvSpPr>
            <a:spLocks noGrp="1"/>
          </p:cNvSpPr>
          <p:nvPr>
            <p:ph idx="1"/>
          </p:nvPr>
        </p:nvSpPr>
        <p:spPr/>
        <p:txBody>
          <a:bodyPr/>
          <a:lstStyle/>
          <a:p>
            <a:r>
              <a:rPr lang="en-US" b="1" dirty="0"/>
              <a:t>Advice</a:t>
            </a:r>
          </a:p>
          <a:p>
            <a:pPr lvl="1"/>
            <a:r>
              <a:rPr lang="en-US" dirty="0"/>
              <a:t>Advices are actions taken for a particular join point. </a:t>
            </a:r>
          </a:p>
          <a:p>
            <a:pPr lvl="1"/>
            <a:r>
              <a:rPr lang="en-US" dirty="0"/>
              <a:t>In terms of programming, they are methods that gets executed when a certain join point with matching pointcut is reached in the application.</a:t>
            </a:r>
          </a:p>
          <a:p>
            <a:pPr lvl="1"/>
            <a:r>
              <a:rPr lang="en-US" dirty="0"/>
              <a:t>It is implemented by creating a method that represents the secondary logic of an application.  </a:t>
            </a:r>
          </a:p>
          <a:p>
            <a:pPr lvl="1"/>
            <a:r>
              <a:rPr lang="en-US" dirty="0"/>
              <a:t>It act as an interceptor, maintaining a chain of interceptors around the join point.</a:t>
            </a:r>
          </a:p>
          <a:p>
            <a:pPr lvl="1"/>
            <a:r>
              <a:rPr lang="en-US" dirty="0"/>
              <a:t>An application can have one or more advices. </a:t>
            </a:r>
          </a:p>
          <a:p>
            <a:pPr lvl="1"/>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2594636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Advice (Contd..)</a:t>
            </a:r>
          </a:p>
        </p:txBody>
      </p:sp>
      <p:sp>
        <p:nvSpPr>
          <p:cNvPr id="3" name="Content Placeholder 2"/>
          <p:cNvSpPr>
            <a:spLocks noGrp="1"/>
          </p:cNvSpPr>
          <p:nvPr>
            <p:ph idx="1"/>
          </p:nvPr>
        </p:nvSpPr>
        <p:spPr/>
        <p:txBody>
          <a:bodyPr/>
          <a:lstStyle/>
          <a:p>
            <a:r>
              <a:rPr lang="en-US" b="1" dirty="0"/>
              <a:t>Types of Advices:</a:t>
            </a:r>
          </a:p>
          <a:p>
            <a:r>
              <a:rPr lang="en-US" b="1" dirty="0" smtClean="0"/>
              <a:t>@</a:t>
            </a:r>
            <a:r>
              <a:rPr lang="en-US" b="1" dirty="0"/>
              <a:t>Before </a:t>
            </a:r>
          </a:p>
          <a:p>
            <a:pPr lvl="1"/>
            <a:r>
              <a:rPr lang="en-US" dirty="0"/>
              <a:t>Advice that executes before a join point.</a:t>
            </a:r>
          </a:p>
          <a:p>
            <a:r>
              <a:rPr lang="en-US" b="1" dirty="0"/>
              <a:t>@After </a:t>
            </a:r>
          </a:p>
          <a:p>
            <a:pPr lvl="1"/>
            <a:r>
              <a:rPr lang="en-US" dirty="0"/>
              <a:t>Advice to be executed regardless of the means by which a join point exits (normal or exceptional return).</a:t>
            </a:r>
          </a:p>
          <a:p>
            <a:r>
              <a:rPr lang="en-US" b="1" dirty="0"/>
              <a:t>@AfterReturning </a:t>
            </a:r>
          </a:p>
          <a:p>
            <a:pPr lvl="1"/>
            <a:r>
              <a:rPr lang="en-US" dirty="0"/>
              <a:t>Advice to be executed after a join point completes normally without throwing an exception, intercept the returned result as well.</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17</a:t>
            </a:fld>
            <a:endParaRPr lang="en-US" dirty="0">
              <a:solidFill>
                <a:prstClr val="white"/>
              </a:solidFill>
            </a:endParaRPr>
          </a:p>
        </p:txBody>
      </p:sp>
    </p:spTree>
    <p:extLst>
      <p:ext uri="{BB962C8B-B14F-4D97-AF65-F5344CB8AC3E}">
        <p14:creationId xmlns:p14="http://schemas.microsoft.com/office/powerpoint/2010/main" val="843029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Advice (Contd..)</a:t>
            </a:r>
          </a:p>
        </p:txBody>
      </p:sp>
      <p:sp>
        <p:nvSpPr>
          <p:cNvPr id="3" name="Content Placeholder 2"/>
          <p:cNvSpPr>
            <a:spLocks noGrp="1"/>
          </p:cNvSpPr>
          <p:nvPr>
            <p:ph idx="1"/>
          </p:nvPr>
        </p:nvSpPr>
        <p:spPr/>
        <p:txBody>
          <a:bodyPr/>
          <a:lstStyle/>
          <a:p>
            <a:r>
              <a:rPr lang="en-US" b="1" dirty="0"/>
              <a:t>@</a:t>
            </a:r>
            <a:r>
              <a:rPr lang="en-US" b="1" dirty="0" err="1"/>
              <a:t>AfterThrowing</a:t>
            </a:r>
            <a:r>
              <a:rPr lang="en-US" b="1" dirty="0"/>
              <a:t> </a:t>
            </a:r>
          </a:p>
          <a:p>
            <a:pPr lvl="1"/>
            <a:r>
              <a:rPr lang="en-US" dirty="0"/>
              <a:t>Advice to be executed if a method exits by throwing an exception.</a:t>
            </a:r>
          </a:p>
          <a:p>
            <a:r>
              <a:rPr lang="en-US" b="1" dirty="0" smtClean="0"/>
              <a:t>@</a:t>
            </a:r>
            <a:r>
              <a:rPr lang="en-US" b="1" dirty="0"/>
              <a:t>Around </a:t>
            </a:r>
          </a:p>
          <a:p>
            <a:pPr lvl="1"/>
            <a:r>
              <a:rPr lang="en-US" dirty="0"/>
              <a:t>Run around the method execution.</a:t>
            </a:r>
          </a:p>
          <a:p>
            <a:pPr lvl="1"/>
            <a:r>
              <a:rPr lang="en-US" dirty="0"/>
              <a:t> Can perform custom behavior before and after the method invocation.</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967765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a:t>Pointcut </a:t>
            </a:r>
            <a:br>
              <a:rPr lang="en-US" sz="3600" dirty="0"/>
            </a:br>
            <a:endParaRPr lang="en-US" sz="3600" dirty="0"/>
          </a:p>
        </p:txBody>
      </p:sp>
      <p:sp>
        <p:nvSpPr>
          <p:cNvPr id="3" name="Content Placeholder 2"/>
          <p:cNvSpPr>
            <a:spLocks noGrp="1"/>
          </p:cNvSpPr>
          <p:nvPr>
            <p:ph idx="1"/>
          </p:nvPr>
        </p:nvSpPr>
        <p:spPr/>
        <p:txBody>
          <a:bodyPr/>
          <a:lstStyle/>
          <a:p>
            <a:r>
              <a:rPr lang="en-US" b="1" dirty="0"/>
              <a:t>Pointcut: </a:t>
            </a:r>
          </a:p>
          <a:p>
            <a:pPr lvl="1"/>
            <a:r>
              <a:rPr lang="en-US" dirty="0"/>
              <a:t>It is a predicate that matches join points.</a:t>
            </a:r>
          </a:p>
          <a:p>
            <a:pPr lvl="1"/>
            <a:r>
              <a:rPr lang="en-US" dirty="0"/>
              <a:t>Pointcut is defined to refer to the location, where the advice can be applied. </a:t>
            </a:r>
          </a:p>
          <a:p>
            <a:pPr lvl="1"/>
            <a:r>
              <a:rPr lang="en-US" dirty="0"/>
              <a:t>It is an expression language of AOP that matches join points. </a:t>
            </a:r>
          </a:p>
          <a:p>
            <a:pPr lvl="1"/>
            <a:r>
              <a:rPr lang="en-US" dirty="0"/>
              <a:t>A program may comprise of many </a:t>
            </a:r>
            <a:r>
              <a:rPr lang="en-US" dirty="0" err="1"/>
              <a:t>joinpoints</a:t>
            </a:r>
            <a:r>
              <a:rPr lang="en-US" dirty="0"/>
              <a:t> and many aspects. Both are different sets (entities) no way related.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1447254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Objectives</a:t>
            </a:r>
            <a:br>
              <a:rPr lang="en-US" smtClean="0"/>
            </a:br>
            <a:endParaRPr lang="en-US" dirty="0"/>
          </a:p>
        </p:txBody>
      </p:sp>
      <p:sp>
        <p:nvSpPr>
          <p:cNvPr id="3" name="Content Placeholder 2"/>
          <p:cNvSpPr>
            <a:spLocks noGrp="1"/>
          </p:cNvSpPr>
          <p:nvPr>
            <p:ph idx="1"/>
          </p:nvPr>
        </p:nvSpPr>
        <p:spPr/>
        <p:txBody>
          <a:bodyPr/>
          <a:lstStyle/>
          <a:p>
            <a:r>
              <a:rPr lang="en-US" smtClean="0"/>
              <a:t>In this session, you will learn to:</a:t>
            </a:r>
          </a:p>
          <a:p>
            <a:r>
              <a:rPr lang="en-US" smtClean="0"/>
              <a:t>Explore and implement Bean Autowiring.</a:t>
            </a:r>
          </a:p>
          <a:p>
            <a:r>
              <a:rPr lang="en-US" smtClean="0"/>
              <a:t>Explore and  implement Spring  AOP.</a:t>
            </a:r>
          </a:p>
          <a:p>
            <a:endParaRPr lang="en-US" dirty="0"/>
          </a:p>
        </p:txBody>
      </p:sp>
      <p:sp>
        <p:nvSpPr>
          <p:cNvPr id="4" name="Slide Number Placeholder 3"/>
          <p:cNvSpPr>
            <a:spLocks noGrp="1"/>
          </p:cNvSpPr>
          <p:nvPr>
            <p:ph type="sldNum" sz="quarter" idx="4294967295"/>
          </p:nvPr>
        </p:nvSpPr>
        <p:spPr>
          <a:xfrm>
            <a:off x="9347200" y="6492875"/>
            <a:ext cx="2844800" cy="365125"/>
          </a:xfrm>
        </p:spPr>
        <p:txBody>
          <a:bodyPr/>
          <a:lstStyle/>
          <a:p>
            <a:fld id="{4CE32F19-BBF9-49B0-817B-4B6B9B542E5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1625842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a:t>Defining Pointcut (Contd..)</a:t>
            </a:r>
            <a:br>
              <a:rPr lang="en-US" sz="3600" dirty="0"/>
            </a:br>
            <a:endParaRPr lang="en-US" sz="3600" dirty="0"/>
          </a:p>
        </p:txBody>
      </p:sp>
      <p:sp>
        <p:nvSpPr>
          <p:cNvPr id="3" name="Content Placeholder 2"/>
          <p:cNvSpPr>
            <a:spLocks noGrp="1"/>
          </p:cNvSpPr>
          <p:nvPr>
            <p:ph idx="1"/>
          </p:nvPr>
        </p:nvSpPr>
        <p:spPr/>
        <p:txBody>
          <a:bodyPr/>
          <a:lstStyle/>
          <a:p>
            <a:r>
              <a:rPr lang="en-US" b="1" dirty="0"/>
              <a:t>A pattern:</a:t>
            </a:r>
          </a:p>
          <a:p>
            <a:pPr lvl="1"/>
            <a:r>
              <a:rPr lang="en-US" dirty="0"/>
              <a:t>Is specified to identify a particular location or a method where an advice can be applied. </a:t>
            </a:r>
          </a:p>
          <a:p>
            <a:pPr lvl="1"/>
            <a:r>
              <a:rPr lang="en-US" dirty="0"/>
              <a:t>Includes the name of the method to be called by using regular expressions. </a:t>
            </a:r>
          </a:p>
          <a:p>
            <a:pPr lvl="1"/>
            <a:r>
              <a:rPr lang="en-US" dirty="0"/>
              <a:t>Spring provides the </a:t>
            </a:r>
            <a:r>
              <a:rPr lang="en-US" b="1" dirty="0"/>
              <a:t>org.springframework.aop.support.JdkRegexpMethodPointcut</a:t>
            </a:r>
            <a:r>
              <a:rPr lang="en-US" dirty="0"/>
              <a:t> class for defining pointcuts using regular expressions. </a:t>
            </a:r>
          </a:p>
          <a:p>
            <a:pPr lvl="1"/>
            <a:r>
              <a:rPr lang="en-US" dirty="0"/>
              <a:t>You can specify the pattern by using wildcard characters, such as asterisk (*), which denotes any class, method, return type, or argument. </a:t>
            </a:r>
          </a:p>
          <a:p>
            <a:pPr lvl="1"/>
            <a:r>
              <a:rPr lang="en-US" dirty="0"/>
              <a:t>You can use double dot character (..), which denotes zero or more arguments, to specify the pattern for the pointcut. </a:t>
            </a:r>
          </a:p>
          <a:p>
            <a:endParaRPr lang="en-US" b="1" dirty="0" smtClean="0"/>
          </a:p>
          <a:p>
            <a:r>
              <a:rPr lang="en-US" b="1" dirty="0" smtClean="0"/>
              <a:t>Target </a:t>
            </a:r>
            <a:r>
              <a:rPr lang="en-US" b="1" dirty="0"/>
              <a:t>object:</a:t>
            </a:r>
            <a:r>
              <a:rPr lang="en-US" dirty="0"/>
              <a:t> Object being advised by one or more aspects. Also referred to as the advised object.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20</a:t>
            </a:fld>
            <a:endParaRPr lang="en-US" dirty="0">
              <a:solidFill>
                <a:prstClr val="white"/>
              </a:solidFill>
            </a:endParaRPr>
          </a:p>
        </p:txBody>
      </p:sp>
    </p:spTree>
    <p:extLst>
      <p:ext uri="{BB962C8B-B14F-4D97-AF65-F5344CB8AC3E}">
        <p14:creationId xmlns:p14="http://schemas.microsoft.com/office/powerpoint/2010/main" val="146376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a:t>Enabling Aspect support in Spring</a:t>
            </a:r>
            <a:br>
              <a:rPr lang="en-US" sz="3600" dirty="0"/>
            </a:br>
            <a:endParaRPr lang="en-US" sz="3600" dirty="0"/>
          </a:p>
        </p:txBody>
      </p:sp>
      <p:sp>
        <p:nvSpPr>
          <p:cNvPr id="3" name="Content Placeholder 2"/>
          <p:cNvSpPr>
            <a:spLocks noGrp="1"/>
          </p:cNvSpPr>
          <p:nvPr>
            <p:ph idx="1"/>
          </p:nvPr>
        </p:nvSpPr>
        <p:spPr/>
        <p:txBody>
          <a:bodyPr/>
          <a:lstStyle/>
          <a:p>
            <a:r>
              <a:rPr lang="en-US" b="1" dirty="0"/>
              <a:t>Include the following element inside our spring configuration file: </a:t>
            </a:r>
            <a:br>
              <a:rPr lang="en-US" b="1" dirty="0"/>
            </a:br>
            <a:endParaRPr lang="en-US" b="1" dirty="0" smtClean="0"/>
          </a:p>
          <a:p>
            <a:pPr marL="0" indent="0">
              <a:buNone/>
            </a:pPr>
            <a:r>
              <a:rPr lang="en-US" b="1" dirty="0" smtClean="0"/>
              <a:t>    </a:t>
            </a:r>
            <a:r>
              <a:rPr lang="en-US" dirty="0" smtClean="0"/>
              <a:t>   </a:t>
            </a:r>
            <a:r>
              <a:rPr lang="en-US" dirty="0" smtClean="0">
                <a:solidFill>
                  <a:srgbClr val="00B0F0"/>
                </a:solidFill>
              </a:rPr>
              <a:t>&lt;</a:t>
            </a:r>
            <a:r>
              <a:rPr lang="en-US" dirty="0">
                <a:solidFill>
                  <a:srgbClr val="00B0F0"/>
                </a:solidFill>
              </a:rPr>
              <a:t>aop:aspectj-autoproxy/&gt;</a:t>
            </a:r>
          </a:p>
          <a:p>
            <a:r>
              <a:rPr lang="en-US" b="1" dirty="0" smtClean="0"/>
              <a:t>Include </a:t>
            </a:r>
            <a:r>
              <a:rPr lang="en-US" b="1" dirty="0"/>
              <a:t>following libraries on class path</a:t>
            </a:r>
          </a:p>
          <a:p>
            <a:pPr lvl="1"/>
            <a:r>
              <a:rPr lang="en-US" dirty="0"/>
              <a:t>aspectjrt.jar</a:t>
            </a:r>
          </a:p>
          <a:p>
            <a:pPr lvl="1"/>
            <a:r>
              <a:rPr lang="en-US" dirty="0"/>
              <a:t>aspectjweaver.jar</a:t>
            </a:r>
          </a:p>
          <a:p>
            <a:pPr lvl="1"/>
            <a:r>
              <a:rPr lang="en-US" dirty="0"/>
              <a:t>aspectj.jar</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21</a:t>
            </a:fld>
            <a:endParaRPr lang="en-US" dirty="0">
              <a:solidFill>
                <a:prstClr val="white"/>
              </a:solidFill>
            </a:endParaRPr>
          </a:p>
        </p:txBody>
      </p:sp>
    </p:spTree>
    <p:extLst>
      <p:ext uri="{BB962C8B-B14F-4D97-AF65-F5344CB8AC3E}">
        <p14:creationId xmlns:p14="http://schemas.microsoft.com/office/powerpoint/2010/main" val="1615864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smtClean="0"/>
              <a:t>In this session, we will Covered: </a:t>
            </a:r>
          </a:p>
          <a:p>
            <a:pPr lvl="1"/>
            <a:r>
              <a:rPr lang="en-US" smtClean="0"/>
              <a:t>Spring Bean Auto wiring and it’s various modes</a:t>
            </a:r>
          </a:p>
          <a:p>
            <a:pPr lvl="1"/>
            <a:r>
              <a:rPr lang="en-US" smtClean="0"/>
              <a:t>Spring AOP</a:t>
            </a:r>
          </a:p>
          <a:p>
            <a:pPr lvl="1"/>
            <a:endParaRPr lang="en-US" dirty="0"/>
          </a:p>
        </p:txBody>
      </p:sp>
      <p:sp>
        <p:nvSpPr>
          <p:cNvPr id="4" name="Slide Number Placeholder 3"/>
          <p:cNvSpPr>
            <a:spLocks noGrp="1"/>
          </p:cNvSpPr>
          <p:nvPr>
            <p:ph type="sldNum" sz="quarter" idx="4294967295"/>
          </p:nvPr>
        </p:nvSpPr>
        <p:spPr>
          <a:xfrm>
            <a:off x="9347200" y="6492875"/>
            <a:ext cx="2844800" cy="365125"/>
          </a:xfrm>
        </p:spPr>
        <p:txBody>
          <a:bodyPr/>
          <a:lstStyle/>
          <a:p>
            <a:fld id="{4CE32F19-BBF9-49B0-817B-4B6B9B542E56}" type="slidenum">
              <a:rPr lang="en-US" smtClean="0">
                <a:solidFill>
                  <a:prstClr val="white"/>
                </a:solidFill>
              </a:rPr>
              <a:pPr/>
              <a:t>22</a:t>
            </a:fld>
            <a:endParaRPr lang="en-US" dirty="0">
              <a:solidFill>
                <a:prstClr val="white"/>
              </a:solidFill>
            </a:endParaRPr>
          </a:p>
        </p:txBody>
      </p:sp>
    </p:spTree>
    <p:extLst>
      <p:ext uri="{BB962C8B-B14F-4D97-AF65-F5344CB8AC3E}">
        <p14:creationId xmlns:p14="http://schemas.microsoft.com/office/powerpoint/2010/main" val="3306841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bwMode="auto">
          <a:ln>
            <a:miter lim="800000"/>
            <a:headEnd/>
            <a:tailEnd/>
          </a:ln>
        </p:spPr>
        <p:txBody>
          <a:bodyPr wrap="square" numCol="1" compatLnSpc="1">
            <a:prstTxWarp prst="textNoShape">
              <a:avLst/>
            </a:prstTxWarp>
          </a:bodyPr>
          <a:lstStyle/>
          <a:p>
            <a:pPr eaLnBrk="1" hangingPunct="1">
              <a:defRPr/>
            </a:pPr>
            <a:r>
              <a:rPr lang="en-US" sz="4000" dirty="0" smtClean="0">
                <a:ln>
                  <a:noFill/>
                </a:ln>
              </a:rPr>
              <a:t>Thank You</a:t>
            </a:r>
          </a:p>
        </p:txBody>
      </p:sp>
    </p:spTree>
    <p:extLst>
      <p:ext uri="{BB962C8B-B14F-4D97-AF65-F5344CB8AC3E}">
        <p14:creationId xmlns:p14="http://schemas.microsoft.com/office/powerpoint/2010/main" val="382640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7" y="0"/>
            <a:ext cx="12188948" cy="6857998"/>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35265" y="2177434"/>
            <a:ext cx="160397" cy="297404"/>
          </a:xfrm>
          <a:prstGeom prst="rect">
            <a:avLst/>
          </a:prstGeom>
        </p:spPr>
      </p:pic>
      <p:grpSp>
        <p:nvGrpSpPr>
          <p:cNvPr id="24" name="Group 23"/>
          <p:cNvGrpSpPr/>
          <p:nvPr/>
        </p:nvGrpSpPr>
        <p:grpSpPr>
          <a:xfrm>
            <a:off x="1477808" y="557732"/>
            <a:ext cx="192861" cy="361833"/>
            <a:chOff x="-1994126" y="1399268"/>
            <a:chExt cx="525462" cy="985838"/>
          </a:xfrm>
        </p:grpSpPr>
        <p:sp>
          <p:nvSpPr>
            <p:cNvPr id="11" name="Freeform 5"/>
            <p:cNvSpPr>
              <a:spLocks/>
            </p:cNvSpPr>
            <p:nvPr/>
          </p:nvSpPr>
          <p:spPr bwMode="auto">
            <a:xfrm>
              <a:off x="-1994126" y="1399268"/>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2" y="85"/>
                    <a:pt x="0" y="78"/>
                    <a:pt x="0" y="70"/>
                  </a:cubicBezTo>
                  <a:cubicBezTo>
                    <a:pt x="0" y="31"/>
                    <a:pt x="32" y="0"/>
                    <a:pt x="70" y="0"/>
                  </a:cubicBezTo>
                  <a:cubicBezTo>
                    <a:pt x="109" y="0"/>
                    <a:pt x="140" y="31"/>
                    <a:pt x="140" y="70"/>
                  </a:cubicBezTo>
                  <a:close/>
                </a:path>
              </a:pathLst>
            </a:custGeom>
            <a:solidFill>
              <a:srgbClr val="E15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6"/>
            <p:cNvSpPr>
              <a:spLocks noChangeArrowheads="1"/>
            </p:cNvSpPr>
            <p:nvPr/>
          </p:nvSpPr>
          <p:spPr bwMode="auto">
            <a:xfrm>
              <a:off x="-1863951" y="1531030"/>
              <a:ext cx="268287" cy="266700"/>
            </a:xfrm>
            <a:prstGeom prst="ellipse">
              <a:avLst/>
            </a:prstGeom>
            <a:solidFill>
              <a:srgbClr val="EF99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6316429" y="1519526"/>
            <a:ext cx="167370" cy="314515"/>
            <a:chOff x="-1746476" y="2829605"/>
            <a:chExt cx="525462" cy="987425"/>
          </a:xfrm>
        </p:grpSpPr>
        <p:sp>
          <p:nvSpPr>
            <p:cNvPr id="13" name="Freeform 7"/>
            <p:cNvSpPr>
              <a:spLocks/>
            </p:cNvSpPr>
            <p:nvPr/>
          </p:nvSpPr>
          <p:spPr bwMode="auto">
            <a:xfrm>
              <a:off x="-1746476" y="2829605"/>
              <a:ext cx="525462" cy="987425"/>
            </a:xfrm>
            <a:custGeom>
              <a:avLst/>
              <a:gdLst>
                <a:gd name="T0" fmla="*/ 140 w 140"/>
                <a:gd name="T1" fmla="*/ 70 h 262"/>
                <a:gd name="T2" fmla="*/ 135 w 140"/>
                <a:gd name="T3" fmla="*/ 95 h 262"/>
                <a:gd name="T4" fmla="*/ 65 w 140"/>
                <a:gd name="T5" fmla="*/ 262 h 262"/>
                <a:gd name="T6" fmla="*/ 3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8" y="87"/>
                    <a:pt x="135" y="95"/>
                  </a:cubicBezTo>
                  <a:cubicBezTo>
                    <a:pt x="126" y="122"/>
                    <a:pt x="65" y="262"/>
                    <a:pt x="65" y="262"/>
                  </a:cubicBezTo>
                  <a:cubicBezTo>
                    <a:pt x="65" y="262"/>
                    <a:pt x="8" y="109"/>
                    <a:pt x="3" y="92"/>
                  </a:cubicBezTo>
                  <a:cubicBezTo>
                    <a:pt x="1" y="85"/>
                    <a:pt x="0" y="78"/>
                    <a:pt x="0" y="70"/>
                  </a:cubicBezTo>
                  <a:cubicBezTo>
                    <a:pt x="0" y="32"/>
                    <a:pt x="31" y="0"/>
                    <a:pt x="70" y="0"/>
                  </a:cubicBezTo>
                  <a:cubicBezTo>
                    <a:pt x="109" y="0"/>
                    <a:pt x="140" y="32"/>
                    <a:pt x="140" y="70"/>
                  </a:cubicBezTo>
                  <a:close/>
                </a:path>
              </a:pathLst>
            </a:custGeom>
            <a:solidFill>
              <a:srgbClr val="AC2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8"/>
            <p:cNvSpPr>
              <a:spLocks noChangeArrowheads="1"/>
            </p:cNvSpPr>
            <p:nvPr/>
          </p:nvSpPr>
          <p:spPr bwMode="auto">
            <a:xfrm>
              <a:off x="-1614714" y="2961368"/>
              <a:ext cx="261937" cy="268288"/>
            </a:xfrm>
            <a:prstGeom prst="ellipse">
              <a:avLst/>
            </a:prstGeom>
            <a:solidFill>
              <a:srgbClr val="EE4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1670669" y="1226234"/>
            <a:ext cx="149754" cy="280959"/>
            <a:chOff x="985611" y="2329543"/>
            <a:chExt cx="525462" cy="985838"/>
          </a:xfrm>
        </p:grpSpPr>
        <p:sp>
          <p:nvSpPr>
            <p:cNvPr id="15" name="Freeform 9"/>
            <p:cNvSpPr>
              <a:spLocks/>
            </p:cNvSpPr>
            <p:nvPr/>
          </p:nvSpPr>
          <p:spPr bwMode="auto">
            <a:xfrm>
              <a:off x="985611" y="2329543"/>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1" y="85"/>
                    <a:pt x="0" y="78"/>
                    <a:pt x="0" y="70"/>
                  </a:cubicBezTo>
                  <a:cubicBezTo>
                    <a:pt x="0" y="32"/>
                    <a:pt x="32" y="0"/>
                    <a:pt x="70" y="0"/>
                  </a:cubicBezTo>
                  <a:cubicBezTo>
                    <a:pt x="109" y="0"/>
                    <a:pt x="140" y="32"/>
                    <a:pt x="140" y="70"/>
                  </a:cubicBezTo>
                  <a:close/>
                </a:path>
              </a:pathLst>
            </a:custGeom>
            <a:solidFill>
              <a:srgbClr val="62B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0"/>
            <p:cNvSpPr>
              <a:spLocks noChangeArrowheads="1"/>
            </p:cNvSpPr>
            <p:nvPr/>
          </p:nvSpPr>
          <p:spPr bwMode="auto">
            <a:xfrm>
              <a:off x="1115786" y="2461305"/>
              <a:ext cx="268287" cy="266700"/>
            </a:xfrm>
            <a:prstGeom prst="ellipse">
              <a:avLst/>
            </a:prstGeom>
            <a:solidFill>
              <a:srgbClr val="BAD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4814498" y="847783"/>
            <a:ext cx="191091" cy="360245"/>
            <a:chOff x="1387249" y="1191305"/>
            <a:chExt cx="525462" cy="990600"/>
          </a:xfrm>
        </p:grpSpPr>
        <p:sp>
          <p:nvSpPr>
            <p:cNvPr id="17" name="Freeform 11"/>
            <p:cNvSpPr>
              <a:spLocks/>
            </p:cNvSpPr>
            <p:nvPr/>
          </p:nvSpPr>
          <p:spPr bwMode="auto">
            <a:xfrm>
              <a:off x="1387249" y="1191305"/>
              <a:ext cx="525462" cy="990600"/>
            </a:xfrm>
            <a:custGeom>
              <a:avLst/>
              <a:gdLst>
                <a:gd name="T0" fmla="*/ 140 w 140"/>
                <a:gd name="T1" fmla="*/ 71 h 263"/>
                <a:gd name="T2" fmla="*/ 136 w 140"/>
                <a:gd name="T3" fmla="*/ 95 h 263"/>
                <a:gd name="T4" fmla="*/ 66 w 140"/>
                <a:gd name="T5" fmla="*/ 263 h 263"/>
                <a:gd name="T6" fmla="*/ 3 w 140"/>
                <a:gd name="T7" fmla="*/ 92 h 263"/>
                <a:gd name="T8" fmla="*/ 0 w 140"/>
                <a:gd name="T9" fmla="*/ 71 h 263"/>
                <a:gd name="T10" fmla="*/ 70 w 140"/>
                <a:gd name="T11" fmla="*/ 0 h 263"/>
                <a:gd name="T12" fmla="*/ 140 w 140"/>
                <a:gd name="T13" fmla="*/ 71 h 263"/>
              </a:gdLst>
              <a:ahLst/>
              <a:cxnLst>
                <a:cxn ang="0">
                  <a:pos x="T0" y="T1"/>
                </a:cxn>
                <a:cxn ang="0">
                  <a:pos x="T2" y="T3"/>
                </a:cxn>
                <a:cxn ang="0">
                  <a:pos x="T4" y="T5"/>
                </a:cxn>
                <a:cxn ang="0">
                  <a:pos x="T6" y="T7"/>
                </a:cxn>
                <a:cxn ang="0">
                  <a:pos x="T8" y="T9"/>
                </a:cxn>
                <a:cxn ang="0">
                  <a:pos x="T10" y="T11"/>
                </a:cxn>
                <a:cxn ang="0">
                  <a:pos x="T12" y="T13"/>
                </a:cxn>
              </a:cxnLst>
              <a:rect l="0" t="0" r="r" b="b"/>
              <a:pathLst>
                <a:path w="140" h="263">
                  <a:moveTo>
                    <a:pt x="140" y="71"/>
                  </a:moveTo>
                  <a:cubicBezTo>
                    <a:pt x="140" y="79"/>
                    <a:pt x="138" y="87"/>
                    <a:pt x="136" y="95"/>
                  </a:cubicBezTo>
                  <a:cubicBezTo>
                    <a:pt x="126" y="122"/>
                    <a:pt x="66" y="263"/>
                    <a:pt x="66" y="263"/>
                  </a:cubicBezTo>
                  <a:cubicBezTo>
                    <a:pt x="66" y="263"/>
                    <a:pt x="8" y="110"/>
                    <a:pt x="3" y="92"/>
                  </a:cubicBezTo>
                  <a:cubicBezTo>
                    <a:pt x="1" y="85"/>
                    <a:pt x="0" y="78"/>
                    <a:pt x="0" y="71"/>
                  </a:cubicBezTo>
                  <a:cubicBezTo>
                    <a:pt x="0" y="32"/>
                    <a:pt x="31" y="0"/>
                    <a:pt x="70" y="0"/>
                  </a:cubicBezTo>
                  <a:cubicBezTo>
                    <a:pt x="109" y="0"/>
                    <a:pt x="140" y="32"/>
                    <a:pt x="140" y="71"/>
                  </a:cubicBezTo>
                  <a:close/>
                </a:path>
              </a:pathLst>
            </a:custGeom>
            <a:solidFill>
              <a:srgbClr val="FEB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2"/>
            <p:cNvSpPr>
              <a:spLocks noChangeArrowheads="1"/>
            </p:cNvSpPr>
            <p:nvPr/>
          </p:nvSpPr>
          <p:spPr bwMode="auto">
            <a:xfrm>
              <a:off x="1519011" y="1323068"/>
              <a:ext cx="261937" cy="268288"/>
            </a:xfrm>
            <a:prstGeom prst="ellipse">
              <a:avLst/>
            </a:prstGeom>
            <a:solidFill>
              <a:srgbClr val="FF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7104141" y="1517899"/>
            <a:ext cx="197653" cy="332869"/>
            <a:chOff x="7128832" y="1766207"/>
            <a:chExt cx="525462" cy="987425"/>
          </a:xfrm>
        </p:grpSpPr>
        <p:sp>
          <p:nvSpPr>
            <p:cNvPr id="19" name="Freeform 13"/>
            <p:cNvSpPr>
              <a:spLocks/>
            </p:cNvSpPr>
            <p:nvPr/>
          </p:nvSpPr>
          <p:spPr bwMode="auto">
            <a:xfrm>
              <a:off x="7128832" y="1766207"/>
              <a:ext cx="525462" cy="987425"/>
            </a:xfrm>
            <a:custGeom>
              <a:avLst/>
              <a:gdLst>
                <a:gd name="T0" fmla="*/ 140 w 140"/>
                <a:gd name="T1" fmla="*/ 70 h 262"/>
                <a:gd name="T2" fmla="*/ 136 w 140"/>
                <a:gd name="T3" fmla="*/ 94 h 262"/>
                <a:gd name="T4" fmla="*/ 66 w 140"/>
                <a:gd name="T5" fmla="*/ 262 h 262"/>
                <a:gd name="T6" fmla="*/ 4 w 140"/>
                <a:gd name="T7" fmla="*/ 91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8"/>
                    <a:pt x="139" y="87"/>
                    <a:pt x="136" y="94"/>
                  </a:cubicBezTo>
                  <a:cubicBezTo>
                    <a:pt x="127" y="122"/>
                    <a:pt x="66" y="262"/>
                    <a:pt x="66" y="262"/>
                  </a:cubicBezTo>
                  <a:cubicBezTo>
                    <a:pt x="66" y="262"/>
                    <a:pt x="9" y="109"/>
                    <a:pt x="4" y="91"/>
                  </a:cubicBezTo>
                  <a:cubicBezTo>
                    <a:pt x="1" y="85"/>
                    <a:pt x="0" y="77"/>
                    <a:pt x="0" y="70"/>
                  </a:cubicBezTo>
                  <a:cubicBezTo>
                    <a:pt x="0" y="31"/>
                    <a:pt x="32" y="0"/>
                    <a:pt x="70" y="0"/>
                  </a:cubicBezTo>
                  <a:cubicBezTo>
                    <a:pt x="109" y="0"/>
                    <a:pt x="140" y="31"/>
                    <a:pt x="140" y="70"/>
                  </a:cubicBezTo>
                  <a:close/>
                </a:path>
              </a:pathLst>
            </a:custGeom>
            <a:solidFill>
              <a:srgbClr val="00A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4"/>
            <p:cNvSpPr>
              <a:spLocks noChangeArrowheads="1"/>
            </p:cNvSpPr>
            <p:nvPr/>
          </p:nvSpPr>
          <p:spPr bwMode="auto">
            <a:xfrm>
              <a:off x="7259007" y="1897970"/>
              <a:ext cx="266700" cy="265113"/>
            </a:xfrm>
            <a:prstGeom prst="ellipse">
              <a:avLst/>
            </a:prstGeom>
            <a:solidFill>
              <a:srgbClr val="49B9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TextBox 25"/>
          <p:cNvSpPr txBox="1"/>
          <p:nvPr/>
        </p:nvSpPr>
        <p:spPr>
          <a:xfrm>
            <a:off x="549936" y="3929647"/>
            <a:ext cx="2068986" cy="830997"/>
          </a:xfrm>
          <a:prstGeom prst="rect">
            <a:avLst/>
          </a:prstGeom>
          <a:noFill/>
        </p:spPr>
        <p:txBody>
          <a:bodyPr wrap="square" rtlCol="0">
            <a:spAutoFit/>
          </a:bodyPr>
          <a:lstStyle/>
          <a:p>
            <a:r>
              <a:rPr lang="en-IN" sz="1200" b="1" dirty="0">
                <a:solidFill>
                  <a:srgbClr val="E15D26"/>
                </a:solidFill>
              </a:rPr>
              <a:t>Infogain Corporation, HQ</a:t>
            </a:r>
          </a:p>
          <a:p>
            <a:pPr algn="l"/>
            <a:r>
              <a:rPr lang="en-IN" sz="900" dirty="0"/>
              <a:t>485 Alberto Way Los Gatos,</a:t>
            </a:r>
            <a:br>
              <a:rPr lang="en-IN" sz="900" dirty="0"/>
            </a:br>
            <a:r>
              <a:rPr lang="en-IN" sz="900" dirty="0"/>
              <a:t>CA 95032 USA</a:t>
            </a:r>
          </a:p>
          <a:p>
            <a:pPr algn="l"/>
            <a:r>
              <a:rPr lang="en-IN" sz="900" dirty="0"/>
              <a:t>Phone: 408-355-6000</a:t>
            </a:r>
          </a:p>
          <a:p>
            <a:pPr algn="l"/>
            <a:r>
              <a:rPr lang="en-IN" sz="900" dirty="0"/>
              <a:t>Fax: 408-355-7000</a:t>
            </a:r>
          </a:p>
        </p:txBody>
      </p:sp>
      <p:sp>
        <p:nvSpPr>
          <p:cNvPr id="27" name="TextBox 26"/>
          <p:cNvSpPr txBox="1"/>
          <p:nvPr/>
        </p:nvSpPr>
        <p:spPr>
          <a:xfrm>
            <a:off x="6317732" y="3929648"/>
            <a:ext cx="2606276" cy="830997"/>
          </a:xfrm>
          <a:prstGeom prst="rect">
            <a:avLst/>
          </a:prstGeom>
          <a:noFill/>
        </p:spPr>
        <p:txBody>
          <a:bodyPr wrap="square" rtlCol="0">
            <a:spAutoFit/>
          </a:bodyPr>
          <a:lstStyle/>
          <a:p>
            <a:r>
              <a:rPr lang="en-IN" sz="1200" b="1" dirty="0">
                <a:solidFill>
                  <a:srgbClr val="FEBB12"/>
                </a:solidFill>
              </a:rPr>
              <a:t>Infogain Irvine</a:t>
            </a:r>
          </a:p>
          <a:p>
            <a:r>
              <a:rPr lang="en-IN" sz="900" b="0" dirty="0"/>
              <a:t>41 Corporate Park,</a:t>
            </a:r>
            <a:br>
              <a:rPr lang="en-IN" sz="900" b="0" dirty="0"/>
            </a:br>
            <a:r>
              <a:rPr lang="en-IN" sz="900" b="0" dirty="0"/>
              <a:t>Suite 390 Irvine, CA  2606 USA</a:t>
            </a:r>
          </a:p>
          <a:p>
            <a:r>
              <a:rPr lang="en-IN" sz="900" b="0" dirty="0"/>
              <a:t>Phone: 949-223-5100</a:t>
            </a:r>
          </a:p>
          <a:p>
            <a:r>
              <a:rPr lang="en-IN" sz="900" b="0" dirty="0"/>
              <a:t>Fax: 949-223-5110</a:t>
            </a:r>
          </a:p>
        </p:txBody>
      </p:sp>
      <p:sp>
        <p:nvSpPr>
          <p:cNvPr id="28" name="TextBox 27"/>
          <p:cNvSpPr txBox="1"/>
          <p:nvPr/>
        </p:nvSpPr>
        <p:spPr>
          <a:xfrm>
            <a:off x="549936" y="5045651"/>
            <a:ext cx="1979410" cy="692497"/>
          </a:xfrm>
          <a:prstGeom prst="rect">
            <a:avLst/>
          </a:prstGeom>
          <a:noFill/>
        </p:spPr>
        <p:txBody>
          <a:bodyPr wrap="square" rtlCol="0">
            <a:spAutoFit/>
          </a:bodyPr>
          <a:lstStyle/>
          <a:p>
            <a:r>
              <a:rPr lang="en-IN" sz="1200" b="1" dirty="0">
                <a:solidFill>
                  <a:srgbClr val="124354"/>
                </a:solidFill>
              </a:rPr>
              <a:t>Infogain Austin</a:t>
            </a:r>
          </a:p>
          <a:p>
            <a:r>
              <a:rPr lang="en-IN" sz="900" b="0" dirty="0"/>
              <a:t>Stratum Executive </a:t>
            </a:r>
            <a:r>
              <a:rPr lang="en-IN" sz="900" b="0" dirty="0" err="1"/>
              <a:t>Center</a:t>
            </a:r>
            <a:r>
              <a:rPr lang="en-IN" sz="900" b="0" dirty="0"/>
              <a:t> Building D 11044 Research Boulevard Suite 200</a:t>
            </a:r>
          </a:p>
          <a:p>
            <a:r>
              <a:rPr lang="en-IN" sz="900" b="0" dirty="0"/>
              <a:t>Austin, Texas 78759</a:t>
            </a:r>
          </a:p>
        </p:txBody>
      </p:sp>
      <p:sp>
        <p:nvSpPr>
          <p:cNvPr id="29" name="TextBox 28"/>
          <p:cNvSpPr txBox="1"/>
          <p:nvPr/>
        </p:nvSpPr>
        <p:spPr>
          <a:xfrm>
            <a:off x="3346292" y="5045651"/>
            <a:ext cx="2254643" cy="830997"/>
          </a:xfrm>
          <a:prstGeom prst="rect">
            <a:avLst/>
          </a:prstGeom>
          <a:noFill/>
        </p:spPr>
        <p:txBody>
          <a:bodyPr wrap="square" rtlCol="0">
            <a:spAutoFit/>
          </a:bodyPr>
          <a:lstStyle/>
          <a:p>
            <a:r>
              <a:rPr lang="pt-BR" sz="1200" b="1" dirty="0">
                <a:solidFill>
                  <a:srgbClr val="AC2C27"/>
                </a:solidFill>
              </a:rPr>
              <a:t>Noida</a:t>
            </a:r>
          </a:p>
          <a:p>
            <a:r>
              <a:rPr lang="pt-BR" sz="900" b="0" dirty="0"/>
              <a:t>A-16, Sector 60, Noida Gautam Budh agar, 201301 (U.P.) India</a:t>
            </a:r>
          </a:p>
          <a:p>
            <a:r>
              <a:rPr lang="pt-BR" sz="900" b="0" dirty="0"/>
              <a:t>Phone: +91-120-2445144</a:t>
            </a:r>
          </a:p>
          <a:p>
            <a:r>
              <a:rPr lang="pt-BR" sz="900" b="0" dirty="0"/>
              <a:t>Fax: +91-120-2580406</a:t>
            </a:r>
            <a:endParaRPr lang="en-IN" sz="900" b="0" dirty="0"/>
          </a:p>
        </p:txBody>
      </p:sp>
      <p:sp>
        <p:nvSpPr>
          <p:cNvPr id="30" name="TextBox 29"/>
          <p:cNvSpPr txBox="1"/>
          <p:nvPr/>
        </p:nvSpPr>
        <p:spPr>
          <a:xfrm>
            <a:off x="3346292" y="3929647"/>
            <a:ext cx="2254643" cy="830997"/>
          </a:xfrm>
          <a:prstGeom prst="rect">
            <a:avLst/>
          </a:prstGeom>
          <a:noFill/>
        </p:spPr>
        <p:txBody>
          <a:bodyPr wrap="square" rtlCol="0">
            <a:spAutoFit/>
          </a:bodyPr>
          <a:lstStyle/>
          <a:p>
            <a:r>
              <a:rPr lang="en-IN" sz="1200" b="1" dirty="0">
                <a:solidFill>
                  <a:srgbClr val="00A787"/>
                </a:solidFill>
              </a:rPr>
              <a:t>Pune</a:t>
            </a:r>
          </a:p>
          <a:p>
            <a:r>
              <a:rPr lang="en-IN" sz="900" b="0" dirty="0"/>
              <a:t>7th Floor, </a:t>
            </a:r>
            <a:r>
              <a:rPr lang="en-IN" sz="900" b="0" dirty="0" err="1"/>
              <a:t>Bhalerao</a:t>
            </a:r>
            <a:r>
              <a:rPr lang="en-IN" sz="900" b="0" dirty="0"/>
              <a:t> Towers, CTS No.1669 - 1670, Behind Hotel Pride,</a:t>
            </a:r>
          </a:p>
          <a:p>
            <a:r>
              <a:rPr lang="en-IN" sz="900" b="0" dirty="0" err="1"/>
              <a:t>Shivaji</a:t>
            </a:r>
            <a:r>
              <a:rPr lang="en-IN" sz="900" b="0" dirty="0"/>
              <a:t> Nagar, Pune - 411005</a:t>
            </a:r>
          </a:p>
          <a:p>
            <a:r>
              <a:rPr lang="en-IN" sz="900" b="0" dirty="0"/>
              <a:t>Phone : +91-20-66236700</a:t>
            </a:r>
          </a:p>
        </p:txBody>
      </p:sp>
      <p:sp>
        <p:nvSpPr>
          <p:cNvPr id="31" name="TextBox 30"/>
          <p:cNvSpPr txBox="1"/>
          <p:nvPr/>
        </p:nvSpPr>
        <p:spPr>
          <a:xfrm>
            <a:off x="6317732" y="5045650"/>
            <a:ext cx="2373511" cy="830997"/>
          </a:xfrm>
          <a:prstGeom prst="rect">
            <a:avLst/>
          </a:prstGeom>
          <a:noFill/>
        </p:spPr>
        <p:txBody>
          <a:bodyPr wrap="square" rtlCol="0">
            <a:spAutoFit/>
          </a:bodyPr>
          <a:lstStyle/>
          <a:p>
            <a:r>
              <a:rPr lang="en-IN" sz="1200" b="1" dirty="0">
                <a:solidFill>
                  <a:srgbClr val="62B8DB"/>
                </a:solidFill>
              </a:rPr>
              <a:t>Dubai</a:t>
            </a:r>
          </a:p>
          <a:p>
            <a:r>
              <a:rPr lang="en-IN" sz="900" b="0" dirty="0"/>
              <a:t>P O Box 500588 Office No.105,</a:t>
            </a:r>
            <a:br>
              <a:rPr lang="en-IN" sz="900" b="0" dirty="0"/>
            </a:br>
            <a:r>
              <a:rPr lang="en-IN" sz="900" b="0" dirty="0"/>
              <a:t>Building No. 4, Dubai Outsource Zone,</a:t>
            </a:r>
          </a:p>
          <a:p>
            <a:r>
              <a:rPr lang="en-IN" sz="900" b="0" dirty="0"/>
              <a:t>Dubai, United Arab Emirates</a:t>
            </a:r>
          </a:p>
          <a:p>
            <a:r>
              <a:rPr lang="en-IN" sz="900" b="0" dirty="0"/>
              <a:t>Tel: +971-4-458-7336 </a:t>
            </a:r>
          </a:p>
        </p:txBody>
      </p:sp>
      <p:cxnSp>
        <p:nvCxnSpPr>
          <p:cNvPr id="3" name="Straight Connector 2"/>
          <p:cNvCxnSpPr/>
          <p:nvPr/>
        </p:nvCxnSpPr>
        <p:spPr>
          <a:xfrm>
            <a:off x="341523" y="4891489"/>
            <a:ext cx="11457542"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4"/>
          <a:stretch>
            <a:fillRect/>
          </a:stretch>
        </p:blipFill>
        <p:spPr>
          <a:xfrm>
            <a:off x="549936" y="2729753"/>
            <a:ext cx="2235296" cy="699246"/>
          </a:xfrm>
          <a:prstGeom prst="rect">
            <a:avLst/>
          </a:prstGeom>
        </p:spPr>
      </p:pic>
      <p:sp>
        <p:nvSpPr>
          <p:cNvPr id="33" name="TextBox 32"/>
          <p:cNvSpPr txBox="1"/>
          <p:nvPr/>
        </p:nvSpPr>
        <p:spPr>
          <a:xfrm>
            <a:off x="553658" y="3364794"/>
            <a:ext cx="1588897" cy="307777"/>
          </a:xfrm>
          <a:prstGeom prst="rect">
            <a:avLst/>
          </a:prstGeom>
          <a:noFill/>
        </p:spPr>
        <p:txBody>
          <a:bodyPr wrap="none" rtlCol="0">
            <a:spAutoFit/>
          </a:bodyPr>
          <a:lstStyle/>
          <a:p>
            <a:r>
              <a:rPr lang="en-IN" sz="1400" b="1" dirty="0">
                <a:hlinkClick r:id="rId5"/>
              </a:rPr>
              <a:t>www.infogain.com</a:t>
            </a:r>
            <a:endParaRPr lang="en-IN" sz="1400" b="1" dirty="0"/>
          </a:p>
        </p:txBody>
      </p:sp>
    </p:spTree>
    <p:extLst>
      <p:ext uri="{BB962C8B-B14F-4D97-AF65-F5344CB8AC3E}">
        <p14:creationId xmlns:p14="http://schemas.microsoft.com/office/powerpoint/2010/main" val="2307343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Spring Bean wiring</a:t>
            </a:r>
            <a:endParaRPr lang="en-US" dirty="0"/>
          </a:p>
        </p:txBody>
      </p:sp>
      <p:sp>
        <p:nvSpPr>
          <p:cNvPr id="3" name="Content Placeholder 2"/>
          <p:cNvSpPr>
            <a:spLocks noGrp="1"/>
          </p:cNvSpPr>
          <p:nvPr>
            <p:ph idx="1"/>
          </p:nvPr>
        </p:nvSpPr>
        <p:spPr/>
        <p:txBody>
          <a:bodyPr/>
          <a:lstStyle/>
          <a:p>
            <a:r>
              <a:rPr lang="en-US" dirty="0" smtClean="0"/>
              <a:t>The process of combining beans together  within the Spring container is known as bean wiring or wiring. </a:t>
            </a:r>
          </a:p>
          <a:p>
            <a:r>
              <a:rPr lang="en-US" dirty="0" smtClean="0"/>
              <a:t>To inject dependencies into the application objects, you need to configure them in an XML-based configuration file. </a:t>
            </a:r>
          </a:p>
          <a:p>
            <a:r>
              <a:rPr lang="en-US" dirty="0" smtClean="0"/>
              <a:t>In this file, you should first give a definition for the bean for which the dependency is to be created. </a:t>
            </a:r>
          </a:p>
          <a:p>
            <a:r>
              <a:rPr lang="en-US" dirty="0" smtClean="0"/>
              <a:t>Bean wiring can be done in following ways</a:t>
            </a:r>
          </a:p>
          <a:p>
            <a:pPr lvl="1"/>
            <a:r>
              <a:rPr lang="en-US" dirty="0" smtClean="0"/>
              <a:t>Explicit wiring </a:t>
            </a:r>
          </a:p>
          <a:p>
            <a:pPr lvl="2"/>
            <a:r>
              <a:rPr lang="en-US" dirty="0" smtClean="0"/>
              <a:t>In this case, the users explicitly declare the bean dependencies in the configuration file. </a:t>
            </a:r>
          </a:p>
          <a:p>
            <a:pPr lvl="1"/>
            <a:r>
              <a:rPr lang="en-US" dirty="0" err="1" smtClean="0"/>
              <a:t>Autowiring</a:t>
            </a:r>
            <a:r>
              <a:rPr lang="en-US" dirty="0" smtClean="0"/>
              <a:t> </a:t>
            </a:r>
          </a:p>
          <a:p>
            <a:pPr lvl="2"/>
            <a:r>
              <a:rPr lang="en-US" dirty="0" smtClean="0"/>
              <a:t>In this case, the bean dependencies are not stated explicitly. Instead, the container automatically determines the appropriate dependencies to inject </a:t>
            </a:r>
          </a:p>
          <a:p>
            <a:endParaRPr lang="en-US" dirty="0" smtClean="0"/>
          </a:p>
          <a:p>
            <a:endParaRPr lang="en-US" dirty="0"/>
          </a:p>
        </p:txBody>
      </p:sp>
      <p:sp>
        <p:nvSpPr>
          <p:cNvPr id="4" name="Slide Number Placeholder 3"/>
          <p:cNvSpPr>
            <a:spLocks noGrp="1"/>
          </p:cNvSpPr>
          <p:nvPr>
            <p:ph type="sldNum" sz="quarter" idx="4294967295"/>
          </p:nvPr>
        </p:nvSpPr>
        <p:spPr>
          <a:xfrm>
            <a:off x="9347200" y="6492875"/>
            <a:ext cx="2844800" cy="365125"/>
          </a:xfrm>
        </p:spPr>
        <p:txBody>
          <a:bodyPr/>
          <a:lstStyle/>
          <a:p>
            <a:fld id="{4CE32F19-BBF9-49B0-817B-4B6B9B542E5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94395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Applying Explicit Wiring </a:t>
            </a:r>
            <a:endParaRPr lang="en-US" dirty="0"/>
          </a:p>
        </p:txBody>
      </p:sp>
      <p:sp>
        <p:nvSpPr>
          <p:cNvPr id="4" name="Content Placeholder 3"/>
          <p:cNvSpPr>
            <a:spLocks noGrp="1"/>
          </p:cNvSpPr>
          <p:nvPr>
            <p:ph idx="1"/>
          </p:nvPr>
        </p:nvSpPr>
        <p:spPr/>
        <p:txBody>
          <a:bodyPr/>
          <a:lstStyle/>
          <a:p>
            <a:r>
              <a:rPr lang="en-US" b="1" dirty="0" smtClean="0"/>
              <a:t>Referencing other beans: </a:t>
            </a:r>
          </a:p>
          <a:p>
            <a:pPr lvl="1"/>
            <a:r>
              <a:rPr lang="en-US" dirty="0" smtClean="0"/>
              <a:t>You can  wire beans of an application with each other with the help of DI. </a:t>
            </a:r>
          </a:p>
          <a:p>
            <a:pPr lvl="1"/>
            <a:r>
              <a:rPr lang="en-US" dirty="0" smtClean="0"/>
              <a:t>To wire beans with each other, you have to specify bean references in the bean configuration file. </a:t>
            </a:r>
          </a:p>
          <a:p>
            <a:pPr lvl="1"/>
            <a:r>
              <a:rPr lang="en-US" dirty="0" smtClean="0"/>
              <a:t>You can specify a bean reference for a bean property by using the ref attribute of the &lt;property&gt; element. </a:t>
            </a:r>
          </a:p>
          <a:p>
            <a:pPr lvl="1"/>
            <a:r>
              <a:rPr lang="en-US" dirty="0" smtClean="0"/>
              <a:t>The ref attribute sets the value of the specified property of the bean by passing to it a reference of another bean. </a:t>
            </a:r>
          </a:p>
          <a:p>
            <a:endParaRPr lang="en-US" dirty="0" smtClean="0"/>
          </a:p>
          <a:p>
            <a:endParaRPr lang="en-US" dirty="0"/>
          </a:p>
        </p:txBody>
      </p:sp>
    </p:spTree>
    <p:extLst>
      <p:ext uri="{BB962C8B-B14F-4D97-AF65-F5344CB8AC3E}">
        <p14:creationId xmlns:p14="http://schemas.microsoft.com/office/powerpoint/2010/main" val="3509444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Applying Explicit Wiring (Contd..) </a:t>
            </a:r>
            <a:endParaRPr lang="en-US" dirty="0"/>
          </a:p>
        </p:txBody>
      </p:sp>
      <p:sp>
        <p:nvSpPr>
          <p:cNvPr id="4" name="Content Placeholder 3"/>
          <p:cNvSpPr>
            <a:spLocks noGrp="1"/>
          </p:cNvSpPr>
          <p:nvPr>
            <p:ph idx="1"/>
          </p:nvPr>
        </p:nvSpPr>
        <p:spPr/>
        <p:txBody>
          <a:bodyPr/>
          <a:lstStyle/>
          <a:p>
            <a:r>
              <a:rPr lang="en-US" b="1" dirty="0" smtClean="0"/>
              <a:t>Constructor injection: </a:t>
            </a:r>
          </a:p>
          <a:p>
            <a:pPr lvl="1"/>
            <a:r>
              <a:rPr lang="en-US" dirty="0" smtClean="0"/>
              <a:t>It is a bean wiring technique, where an object is provided its dependencies via its own constructors. </a:t>
            </a:r>
          </a:p>
          <a:p>
            <a:pPr lvl="1"/>
            <a:r>
              <a:rPr lang="en-US" dirty="0" smtClean="0"/>
              <a:t>The dependencies are passed as arguments of the constructors with each representing a property or a collaborator object. </a:t>
            </a:r>
          </a:p>
          <a:p>
            <a:pPr lvl="1"/>
            <a:r>
              <a:rPr lang="en-US" dirty="0" smtClean="0"/>
              <a:t>In this method, each object declares a constructor or a set of constructors that take object dependencies as arguments. </a:t>
            </a:r>
          </a:p>
          <a:p>
            <a:pPr lvl="1"/>
            <a:r>
              <a:rPr lang="en-US" dirty="0" smtClean="0"/>
              <a:t>The Spring container will then pass the dependencies to the object, as and when needed. </a:t>
            </a:r>
          </a:p>
          <a:p>
            <a:pPr lvl="1"/>
            <a:r>
              <a:rPr lang="en-US" dirty="0" smtClean="0"/>
              <a:t>The injection of a value into a bean property can be done with the help of the &lt;constructor-</a:t>
            </a:r>
            <a:r>
              <a:rPr lang="en-US" dirty="0" err="1" smtClean="0"/>
              <a:t>arg</a:t>
            </a:r>
            <a:r>
              <a:rPr lang="en-US" dirty="0" smtClean="0"/>
              <a:t>&gt; element, declared within the &lt;bean&gt; element inside the configuration file. </a:t>
            </a:r>
          </a:p>
          <a:p>
            <a:endParaRPr lang="en-US" dirty="0" smtClean="0"/>
          </a:p>
          <a:p>
            <a:endParaRPr lang="en-US" dirty="0"/>
          </a:p>
        </p:txBody>
      </p:sp>
    </p:spTree>
    <p:extLst>
      <p:ext uri="{BB962C8B-B14F-4D97-AF65-F5344CB8AC3E}">
        <p14:creationId xmlns:p14="http://schemas.microsoft.com/office/powerpoint/2010/main" val="203105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Applying Autowiring </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autowiring</a:t>
            </a:r>
            <a:r>
              <a:rPr lang="en-US" dirty="0" smtClean="0"/>
              <a:t>, the property name or the constructor argument is not declared within the configuration file. </a:t>
            </a:r>
          </a:p>
          <a:p>
            <a:r>
              <a:rPr lang="en-US" dirty="0" smtClean="0"/>
              <a:t>The Spring container itself finds the type and name of the property. </a:t>
            </a:r>
          </a:p>
          <a:p>
            <a:r>
              <a:rPr lang="en-US" dirty="0" smtClean="0"/>
              <a:t>It then matches the property type and name with other beans in the container based on their specified type or name. </a:t>
            </a:r>
          </a:p>
          <a:p>
            <a:r>
              <a:rPr lang="en-US" dirty="0" smtClean="0"/>
              <a:t>This is done by setting the </a:t>
            </a:r>
            <a:r>
              <a:rPr lang="en-US" dirty="0" err="1" smtClean="0"/>
              <a:t>autowire</a:t>
            </a:r>
            <a:r>
              <a:rPr lang="en-US" dirty="0" smtClean="0"/>
              <a:t> property on each bean that you want Spring to </a:t>
            </a:r>
            <a:r>
              <a:rPr lang="en-US" dirty="0" err="1" smtClean="0"/>
              <a:t>autowire</a:t>
            </a:r>
            <a:r>
              <a:rPr lang="en-US" dirty="0" smtClean="0"/>
              <a:t>. </a:t>
            </a:r>
          </a:p>
          <a:p>
            <a:endParaRPr lang="en-US" dirty="0" smtClean="0"/>
          </a:p>
          <a:p>
            <a:endParaRPr lang="en-US" dirty="0" smtClean="0"/>
          </a:p>
          <a:p>
            <a:endParaRPr lang="en-US" dirty="0"/>
          </a:p>
        </p:txBody>
      </p:sp>
      <p:sp>
        <p:nvSpPr>
          <p:cNvPr id="4" name="Slide Number Placeholder 3"/>
          <p:cNvSpPr>
            <a:spLocks noGrp="1"/>
          </p:cNvSpPr>
          <p:nvPr>
            <p:ph type="sldNum" sz="quarter" idx="4294967295"/>
          </p:nvPr>
        </p:nvSpPr>
        <p:spPr>
          <a:xfrm>
            <a:off x="9347200" y="6492875"/>
            <a:ext cx="2844800" cy="365125"/>
          </a:xfrm>
        </p:spPr>
        <p:txBody>
          <a:bodyPr/>
          <a:lstStyle/>
          <a:p>
            <a:fld id="{4CE32F19-BBF9-49B0-817B-4B6B9B542E5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2048934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Applying Autowiring (Contd..) </a:t>
            </a:r>
            <a:endParaRPr lang="en-US" dirty="0"/>
          </a:p>
        </p:txBody>
      </p:sp>
      <p:sp>
        <p:nvSpPr>
          <p:cNvPr id="4" name="Content Placeholder 3"/>
          <p:cNvSpPr>
            <a:spLocks noGrp="1"/>
          </p:cNvSpPr>
          <p:nvPr>
            <p:ph idx="1"/>
          </p:nvPr>
        </p:nvSpPr>
        <p:spPr/>
        <p:txBody>
          <a:bodyPr/>
          <a:lstStyle/>
          <a:p>
            <a:r>
              <a:rPr lang="en-US" dirty="0" smtClean="0"/>
              <a:t>The </a:t>
            </a:r>
            <a:r>
              <a:rPr lang="en-US" dirty="0" err="1" smtClean="0"/>
              <a:t>autowire</a:t>
            </a:r>
            <a:r>
              <a:rPr lang="en-US" dirty="0" smtClean="0"/>
              <a:t> property can take the following values: </a:t>
            </a:r>
          </a:p>
          <a:p>
            <a:pPr lvl="1"/>
            <a:r>
              <a:rPr lang="en-US" dirty="0" err="1" smtClean="0"/>
              <a:t>byName</a:t>
            </a:r>
            <a:r>
              <a:rPr lang="en-US" dirty="0" smtClean="0"/>
              <a:t> </a:t>
            </a:r>
          </a:p>
          <a:p>
            <a:pPr lvl="1"/>
            <a:r>
              <a:rPr lang="en-US" dirty="0" err="1" smtClean="0"/>
              <a:t>byType</a:t>
            </a:r>
            <a:r>
              <a:rPr lang="en-US" dirty="0" smtClean="0"/>
              <a:t> </a:t>
            </a:r>
          </a:p>
          <a:p>
            <a:pPr lvl="1"/>
            <a:r>
              <a:rPr lang="en-US" dirty="0" smtClean="0"/>
              <a:t>constructor </a:t>
            </a:r>
          </a:p>
          <a:p>
            <a:pPr lvl="1"/>
            <a:r>
              <a:rPr lang="en-US" dirty="0" err="1" smtClean="0"/>
              <a:t>autodetect</a:t>
            </a:r>
            <a:r>
              <a:rPr lang="en-US" dirty="0" smtClean="0"/>
              <a:t> </a:t>
            </a:r>
          </a:p>
          <a:p>
            <a:r>
              <a:rPr lang="en-US" b="1" dirty="0" err="1" smtClean="0"/>
              <a:t>byName</a:t>
            </a:r>
            <a:endParaRPr lang="en-US" b="1" dirty="0" smtClean="0"/>
          </a:p>
          <a:p>
            <a:pPr lvl="1"/>
            <a:r>
              <a:rPr lang="en-US" dirty="0" smtClean="0"/>
              <a:t>In this mode spring container will look for a bean name which is exactly the same as the property which needs to be </a:t>
            </a:r>
            <a:r>
              <a:rPr lang="en-US" dirty="0" err="1" smtClean="0"/>
              <a:t>autowired</a:t>
            </a:r>
            <a:r>
              <a:rPr lang="en-US" dirty="0" smtClean="0"/>
              <a:t>.</a:t>
            </a:r>
          </a:p>
          <a:p>
            <a:r>
              <a:rPr lang="en-US" b="1" dirty="0" err="1" smtClean="0"/>
              <a:t>byType</a:t>
            </a:r>
            <a:endParaRPr lang="en-US" b="1" dirty="0" smtClean="0"/>
          </a:p>
          <a:p>
            <a:pPr lvl="1"/>
            <a:r>
              <a:rPr lang="en-US" dirty="0" smtClean="0"/>
              <a:t>in  this case, spring container attempts to find out a bean in the configuration file, whose id is matching with the property type to be wired.  If a bean found with class as property type then that class object will be injected.</a:t>
            </a:r>
          </a:p>
          <a:p>
            <a:pPr lvl="1"/>
            <a:r>
              <a:rPr lang="en-US" dirty="0" smtClean="0"/>
              <a:t>If no class found then that property remains un-wired.</a:t>
            </a:r>
          </a:p>
          <a:p>
            <a:endParaRPr lang="en-US" dirty="0"/>
          </a:p>
        </p:txBody>
      </p:sp>
    </p:spTree>
    <p:extLst>
      <p:ext uri="{BB962C8B-B14F-4D97-AF65-F5344CB8AC3E}">
        <p14:creationId xmlns:p14="http://schemas.microsoft.com/office/powerpoint/2010/main" val="409301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Autowiring (Contd</a:t>
            </a:r>
            <a:r>
              <a:rPr lang="en-US" dirty="0" smtClean="0"/>
              <a:t>..) </a:t>
            </a:r>
            <a:endParaRPr lang="en-US" dirty="0"/>
          </a:p>
        </p:txBody>
      </p:sp>
      <p:sp>
        <p:nvSpPr>
          <p:cNvPr id="4" name="Content Placeholder 3"/>
          <p:cNvSpPr>
            <a:spLocks noGrp="1"/>
          </p:cNvSpPr>
          <p:nvPr>
            <p:ph idx="1"/>
          </p:nvPr>
        </p:nvSpPr>
        <p:spPr/>
        <p:txBody>
          <a:bodyPr/>
          <a:lstStyle/>
          <a:p>
            <a:r>
              <a:rPr lang="en-US" b="1" dirty="0"/>
              <a:t>Constructor</a:t>
            </a:r>
          </a:p>
          <a:p>
            <a:pPr lvl="1"/>
            <a:r>
              <a:rPr lang="en-US" dirty="0"/>
              <a:t>It similar to auto wire by type  but it uses constructor injection where as in case of by type setter injection is used.</a:t>
            </a:r>
          </a:p>
          <a:p>
            <a:endParaRPr lang="en-US" dirty="0"/>
          </a:p>
          <a:p>
            <a:r>
              <a:rPr lang="en-US" b="1" dirty="0"/>
              <a:t>Autodetect autowiring:</a:t>
            </a:r>
          </a:p>
          <a:p>
            <a:pPr lvl="1"/>
            <a:r>
              <a:rPr lang="en-US" dirty="0"/>
              <a:t>It is another type of autowiring that you can use when you cannot decide which type of wiring is to be used for wiring a bean and bean property. </a:t>
            </a:r>
          </a:p>
          <a:p>
            <a:pPr lvl="1"/>
            <a:r>
              <a:rPr lang="en-US" dirty="0"/>
              <a:t>When you set the autowire attribute to autodetect, the Spring container automatically decides the type of autowiring to use. </a:t>
            </a:r>
          </a:p>
          <a:p>
            <a:endParaRPr lang="en-US" dirty="0"/>
          </a:p>
          <a:p>
            <a:endParaRPr lang="en-US" dirty="0"/>
          </a:p>
          <a:p>
            <a:endParaRPr lang="en-US" dirty="0"/>
          </a:p>
        </p:txBody>
      </p:sp>
    </p:spTree>
    <p:extLst>
      <p:ext uri="{BB962C8B-B14F-4D97-AF65-F5344CB8AC3E}">
        <p14:creationId xmlns:p14="http://schemas.microsoft.com/office/powerpoint/2010/main" val="3273999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ChangeArrowheads="1"/>
          </p:cNvSpPr>
          <p:nvPr/>
        </p:nvSpPr>
        <p:spPr bwMode="auto">
          <a:xfrm>
            <a:off x="406400" y="1066800"/>
            <a:ext cx="11580283" cy="5181600"/>
          </a:xfrm>
          <a:prstGeom prst="rect">
            <a:avLst/>
          </a:prstGeom>
          <a:noFill/>
          <a:ln w="9525">
            <a:noFill/>
            <a:miter lim="800000"/>
            <a:headEnd/>
            <a:tailEnd/>
          </a:ln>
        </p:spPr>
        <p:txBody>
          <a:bodyPr/>
          <a:lstStyle/>
          <a:p>
            <a:pPr marL="0" lvl="1">
              <a:spcBef>
                <a:spcPct val="20000"/>
              </a:spcBef>
              <a:buClr>
                <a:srgbClr val="00AADA"/>
              </a:buClr>
              <a:defRPr/>
            </a:pPr>
            <a:endParaRPr lang="en-US" sz="2200" dirty="0">
              <a:solidFill>
                <a:prstClr val="black"/>
              </a:solidFill>
            </a:endParaRPr>
          </a:p>
        </p:txBody>
      </p:sp>
      <p:sp>
        <p:nvSpPr>
          <p:cNvPr id="4" name="Title 3"/>
          <p:cNvSpPr>
            <a:spLocks noGrp="1"/>
          </p:cNvSpPr>
          <p:nvPr>
            <p:ph type="title"/>
          </p:nvPr>
        </p:nvSpPr>
        <p:spPr/>
        <p:txBody>
          <a:bodyPr>
            <a:normAutofit fontScale="90000"/>
          </a:bodyPr>
          <a:lstStyle/>
          <a:p>
            <a:r>
              <a:rPr lang="en-US" smtClean="0"/>
              <a:t/>
            </a:r>
            <a:br>
              <a:rPr lang="en-US" smtClean="0"/>
            </a:br>
            <a:r>
              <a:rPr lang="en-US" smtClean="0"/>
              <a:t>Introducing AOP </a:t>
            </a:r>
            <a:br>
              <a:rPr lang="en-US" smtClean="0"/>
            </a:br>
            <a:endParaRPr lang="en-US" dirty="0"/>
          </a:p>
        </p:txBody>
      </p:sp>
      <p:sp>
        <p:nvSpPr>
          <p:cNvPr id="3" name="Content Placeholder 2"/>
          <p:cNvSpPr>
            <a:spLocks noGrp="1"/>
          </p:cNvSpPr>
          <p:nvPr>
            <p:ph idx="1"/>
          </p:nvPr>
        </p:nvSpPr>
        <p:spPr/>
        <p:txBody>
          <a:bodyPr/>
          <a:lstStyle/>
          <a:p>
            <a:r>
              <a:rPr lang="en-US" dirty="0" smtClean="0"/>
              <a:t>Aspect-oriented programming (AOP) is a programming paradigm that aims to increase modularity by allowing the separation of cross-cutting concerns. </a:t>
            </a:r>
          </a:p>
          <a:p>
            <a:endParaRPr lang="en-US" dirty="0" smtClean="0"/>
          </a:p>
          <a:p>
            <a:r>
              <a:rPr lang="en-US" b="1" dirty="0" smtClean="0"/>
              <a:t>Why AOP?</a:t>
            </a:r>
          </a:p>
          <a:p>
            <a:pPr lvl="1"/>
            <a:r>
              <a:rPr lang="en-US" dirty="0" smtClean="0"/>
              <a:t>Several services, such as logging, security, and transaction management, are not part of the primary business logic of the application.</a:t>
            </a:r>
          </a:p>
          <a:p>
            <a:pPr lvl="1"/>
            <a:r>
              <a:rPr lang="en-US" dirty="0" smtClean="0"/>
              <a:t>These services are essential for a Web application. </a:t>
            </a:r>
          </a:p>
          <a:p>
            <a:pPr lvl="1"/>
            <a:r>
              <a:rPr lang="en-US" dirty="0" smtClean="0"/>
              <a:t>Required to be implemented in every module of the application. </a:t>
            </a:r>
          </a:p>
          <a:p>
            <a:pPr lvl="1"/>
            <a:r>
              <a:rPr lang="en-US" dirty="0" smtClean="0"/>
              <a:t>Considered cross-cutting concerns as they cut across multiple modules of the application. </a:t>
            </a:r>
          </a:p>
          <a:p>
            <a:endParaRPr lang="en-US" dirty="0"/>
          </a:p>
        </p:txBody>
      </p:sp>
    </p:spTree>
    <p:extLst>
      <p:ext uri="{BB962C8B-B14F-4D97-AF65-F5344CB8AC3E}">
        <p14:creationId xmlns:p14="http://schemas.microsoft.com/office/powerpoint/2010/main" val="30112254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12d2b23245341368fd0de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1637</Words>
  <Application>Microsoft Office PowerPoint</Application>
  <PresentationFormat>Custom</PresentationFormat>
  <Paragraphs>262</Paragraphs>
  <Slides>24</Slides>
  <Notes>9</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TEMPLATE_Infogain PowerPoint 2007_082410</vt:lpstr>
      <vt:lpstr>PowerPoint Presentation</vt:lpstr>
      <vt:lpstr> Objectives </vt:lpstr>
      <vt:lpstr>Spring Bean wiring</vt:lpstr>
      <vt:lpstr>Applying Explicit Wiring </vt:lpstr>
      <vt:lpstr>Applying Explicit Wiring (Contd..) </vt:lpstr>
      <vt:lpstr>Applying Autowiring </vt:lpstr>
      <vt:lpstr>Applying Autowiring (Contd..) </vt:lpstr>
      <vt:lpstr>Applying Autowiring (Contd..) </vt:lpstr>
      <vt:lpstr> Introducing AOP  </vt:lpstr>
      <vt:lpstr> Introducing AOP (Contd..) </vt:lpstr>
      <vt:lpstr> What AOP Provides? </vt:lpstr>
      <vt:lpstr> Features of AOP (Contd..) </vt:lpstr>
      <vt:lpstr> Describing Aspects (Contd..) </vt:lpstr>
      <vt:lpstr> Implementing AOP (Contd..) </vt:lpstr>
      <vt:lpstr> Joinpoint </vt:lpstr>
      <vt:lpstr> Creating Advice  </vt:lpstr>
      <vt:lpstr>Creating Advice (Contd..)</vt:lpstr>
      <vt:lpstr>Creating Advice (Contd..)</vt:lpstr>
      <vt:lpstr> Pointcut  </vt:lpstr>
      <vt:lpstr> Defining Pointcut (Contd..) </vt:lpstr>
      <vt:lpstr> Enabling Aspect support in Spring </vt:lpstr>
      <vt:lpstr>Summary</vt:lpstr>
      <vt:lpstr>Thank 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SOLUTIONS</dc:title>
  <dc:creator>Sushma V</dc:creator>
  <cp:lastModifiedBy>Saurabh Shankar Mishra</cp:lastModifiedBy>
  <cp:revision>357</cp:revision>
  <dcterms:created xsi:type="dcterms:W3CDTF">2016-11-03T07:42:20Z</dcterms:created>
  <dcterms:modified xsi:type="dcterms:W3CDTF">2018-04-24T06:02:11Z</dcterms:modified>
</cp:coreProperties>
</file>