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319" r:id="rId3"/>
    <p:sldId id="304" r:id="rId4"/>
    <p:sldId id="306" r:id="rId5"/>
    <p:sldId id="305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02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Template" id="{F95B354D-98B6-4567-B21B-97DFBEE36FD2}">
          <p14:sldIdLst>
            <p14:sldId id="319"/>
            <p14:sldId id="304"/>
            <p14:sldId id="306"/>
            <p14:sldId id="305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02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3288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pos="7416" userDrawn="1">
          <p15:clr>
            <a:srgbClr val="A4A3A4"/>
          </p15:clr>
        </p15:guide>
        <p15:guide id="4" orient="horz" pos="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E3FF"/>
    <a:srgbClr val="0099CC"/>
    <a:srgbClr val="F2F2F2"/>
    <a:srgbClr val="EAEFF7"/>
    <a:srgbClr val="0070C0"/>
    <a:srgbClr val="000000"/>
    <a:srgbClr val="003366"/>
    <a:srgbClr val="5F5F5F"/>
    <a:srgbClr val="C7C7C7"/>
    <a:srgbClr val="8FA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32" autoAdjust="0"/>
    <p:restoredTop sz="94660" autoAdjust="0"/>
  </p:normalViewPr>
  <p:slideViewPr>
    <p:cSldViewPr snapToGrid="0">
      <p:cViewPr varScale="1">
        <p:scale>
          <a:sx n="54" d="100"/>
          <a:sy n="54" d="100"/>
        </p:scale>
        <p:origin x="-902" y="-72"/>
      </p:cViewPr>
      <p:guideLst>
        <p:guide orient="horz" pos="3288"/>
        <p:guide orient="horz" pos="984"/>
        <p:guide pos="192"/>
        <p:guide pos="7416"/>
      </p:guideLst>
    </p:cSldViewPr>
  </p:slideViewPr>
  <p:outlineViewPr>
    <p:cViewPr>
      <p:scale>
        <a:sx n="33" d="100"/>
        <a:sy n="33" d="100"/>
      </p:scale>
      <p:origin x="0" y="308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C6BA1-DC03-4CEA-9050-1B4C09061324}" type="datetimeFigureOut">
              <a:rPr lang="en-IN" smtClean="0"/>
              <a:t>24-04-2018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9FFEA-3951-4BA9-8398-FEC7047E14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24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/>
                </a:solidFill>
              </a:rPr>
              <a:t>Problems of JDBC API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200" dirty="0" smtClean="0"/>
              <a:t>We need to write a lot of code before and after executing the query, such as creating connection, statement, closing Resultset, Connection etc.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200" dirty="0" smtClean="0"/>
              <a:t>We need to perform exception handling code on the database logic.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200" dirty="0" smtClean="0"/>
              <a:t>We need to handle transaction.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200" dirty="0" smtClean="0"/>
              <a:t>Repetition of all these codes from one to another database logic is a time consuming task.</a:t>
            </a:r>
          </a:p>
          <a:p>
            <a:pPr marL="800100" lvl="1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en-US" dirty="0" smtClean="0">
              <a:solidFill>
                <a:schemeClr val="tx1"/>
              </a:solidFill>
            </a:endParaRPr>
          </a:p>
          <a:p>
            <a:pPr marL="228587" indent="-228587">
              <a:spcBef>
                <a:spcPct val="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263748-4E81-4E5E-A0A6-2D6F54DA36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79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1C000A-BF18-4E12-8EEE-E7D85536329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infogain.com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gai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9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0988" y="1740568"/>
            <a:ext cx="6320591" cy="1345496"/>
          </a:xfrm>
        </p:spPr>
        <p:txBody>
          <a:bodyPr anchor="b">
            <a:normAutofit/>
          </a:bodyPr>
          <a:lstStyle>
            <a:lvl1pPr algn="l">
              <a:defRPr sz="44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0988" y="3178139"/>
            <a:ext cx="6320591" cy="35914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7" y="200416"/>
            <a:ext cx="1761858" cy="55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23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770881" y="3133344"/>
            <a:ext cx="6053689" cy="3254930"/>
          </a:xfrm>
        </p:spPr>
        <p:txBody>
          <a:bodyPr/>
          <a:lstStyle>
            <a:lvl1pPr marL="0" indent="0">
              <a:defRPr/>
            </a:lvl1pPr>
            <a:lvl2pPr marL="571500" indent="-342900">
              <a:buSzPct val="100000"/>
              <a:buFont typeface="+mj-lt"/>
              <a:buAutoNum type="arabicPeriod"/>
              <a:defRPr/>
            </a:lvl2pPr>
            <a:lvl3pPr marL="1028700" indent="-342900">
              <a:buFont typeface="+mj-lt"/>
              <a:buAutoNum type="alphaU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lphaLcPeriod"/>
              <a:defRPr/>
            </a:lvl5pPr>
          </a:lstStyle>
          <a:p>
            <a:pPr lvl="0"/>
            <a:endParaRPr lang="en-US" dirty="0"/>
          </a:p>
        </p:txBody>
      </p:sp>
      <p:pic>
        <p:nvPicPr>
          <p:cNvPr id="7" name="Picture 9" descr="IG-logo_color_wTagline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959" y="1359408"/>
            <a:ext cx="5500440" cy="130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54625" y="270103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476270"/>
                </a:solidFill>
                <a:latin typeface="Verdana"/>
                <a:cs typeface="Verdana"/>
              </a:rPr>
              <a:t>Contact: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34028" y="0"/>
            <a:ext cx="11857971" cy="685800"/>
          </a:xfrm>
        </p:spPr>
        <p:txBody>
          <a:bodyPr/>
          <a:lstStyle>
            <a:lvl1pPr>
              <a:defRPr b="0" kern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6536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ed To / B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1"/>
          <p:cNvSpPr txBox="1">
            <a:spLocks/>
          </p:cNvSpPr>
          <p:nvPr userDrawn="1"/>
        </p:nvSpPr>
        <p:spPr>
          <a:xfrm>
            <a:off x="0" y="1555751"/>
            <a:ext cx="12192000" cy="42544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228600" indent="-228600" algn="l" defTabSz="457200" rtl="0" eaLnBrk="1" latinLnBrk="0" hangingPunct="1">
              <a:lnSpc>
                <a:spcPct val="150000"/>
              </a:lnSpc>
              <a:spcBef>
                <a:spcPts val="1080"/>
              </a:spcBef>
              <a:buClr>
                <a:schemeClr val="accent5"/>
              </a:buClr>
              <a:buSzPct val="120000"/>
              <a:buFont typeface="Arial"/>
              <a:buChar char="•"/>
              <a:defRPr sz="2000" kern="1200">
                <a:solidFill>
                  <a:srgbClr val="476270"/>
                </a:solidFill>
                <a:latin typeface="Verdana"/>
                <a:ea typeface="+mn-ea"/>
                <a:cs typeface="Verdana"/>
              </a:defRPr>
            </a:lvl1pPr>
            <a:lvl2pPr marL="800100" indent="-279400" algn="l" defTabSz="457200" rtl="0" eaLnBrk="1" latinLnBrk="0" hangingPunct="1">
              <a:lnSpc>
                <a:spcPct val="150000"/>
              </a:lnSpc>
              <a:spcBef>
                <a:spcPts val="1080"/>
              </a:spcBef>
              <a:buFont typeface="Arial"/>
              <a:buChar char="–"/>
              <a:defRPr sz="1800" kern="1200">
                <a:solidFill>
                  <a:schemeClr val="tx2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1080"/>
              </a:spcBef>
              <a:buFont typeface="Arial"/>
              <a:buChar char="•"/>
              <a:defRPr sz="1600" kern="1200">
                <a:solidFill>
                  <a:schemeClr val="tx2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108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1080"/>
              </a:spcBef>
              <a:buFont typeface="Arial"/>
              <a:buChar char="»"/>
              <a:defRPr sz="1400" kern="1200">
                <a:solidFill>
                  <a:schemeClr val="tx2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89B2A"/>
              </a:buClr>
              <a:buFont typeface="Arial"/>
              <a:buNone/>
              <a:defRPr/>
            </a:pPr>
            <a:r>
              <a:rPr lang="en-US" sz="1400" dirty="0"/>
              <a:t>Presented to:</a:t>
            </a:r>
          </a:p>
        </p:txBody>
      </p:sp>
      <p:sp>
        <p:nvSpPr>
          <p:cNvPr id="6" name="Content Placeholder 11"/>
          <p:cNvSpPr txBox="1">
            <a:spLocks/>
          </p:cNvSpPr>
          <p:nvPr userDrawn="1"/>
        </p:nvSpPr>
        <p:spPr>
          <a:xfrm>
            <a:off x="0" y="3661833"/>
            <a:ext cx="12192000" cy="42333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228600" indent="-228600" algn="l" defTabSz="457200" rtl="0" eaLnBrk="1" latinLnBrk="0" hangingPunct="1">
              <a:lnSpc>
                <a:spcPct val="150000"/>
              </a:lnSpc>
              <a:spcBef>
                <a:spcPts val="1080"/>
              </a:spcBef>
              <a:buClr>
                <a:schemeClr val="accent5"/>
              </a:buClr>
              <a:buSzPct val="120000"/>
              <a:buFont typeface="Arial"/>
              <a:buChar char="•"/>
              <a:defRPr sz="2000" kern="1200">
                <a:solidFill>
                  <a:srgbClr val="476270"/>
                </a:solidFill>
                <a:latin typeface="Verdana"/>
                <a:ea typeface="+mn-ea"/>
                <a:cs typeface="Verdana"/>
              </a:defRPr>
            </a:lvl1pPr>
            <a:lvl2pPr marL="800100" indent="-279400" algn="l" defTabSz="457200" rtl="0" eaLnBrk="1" latinLnBrk="0" hangingPunct="1">
              <a:lnSpc>
                <a:spcPct val="150000"/>
              </a:lnSpc>
              <a:spcBef>
                <a:spcPts val="1080"/>
              </a:spcBef>
              <a:buFont typeface="Arial"/>
              <a:buChar char="–"/>
              <a:defRPr sz="1800" kern="1200">
                <a:solidFill>
                  <a:schemeClr val="tx2"/>
                </a:solidFill>
                <a:latin typeface="Verdana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lnSpc>
                <a:spcPct val="150000"/>
              </a:lnSpc>
              <a:spcBef>
                <a:spcPts val="1080"/>
              </a:spcBef>
              <a:buFont typeface="Arial"/>
              <a:buChar char="•"/>
              <a:defRPr sz="1600" kern="1200">
                <a:solidFill>
                  <a:schemeClr val="tx2"/>
                </a:solidFill>
                <a:latin typeface="Verdana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lnSpc>
                <a:spcPct val="150000"/>
              </a:lnSpc>
              <a:spcBef>
                <a:spcPts val="1080"/>
              </a:spcBef>
              <a:buFont typeface="Arial"/>
              <a:buChar char="–"/>
              <a:defRPr sz="1400" kern="1200">
                <a:solidFill>
                  <a:schemeClr val="tx2"/>
                </a:solidFill>
                <a:latin typeface="Verdana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lnSpc>
                <a:spcPct val="150000"/>
              </a:lnSpc>
              <a:spcBef>
                <a:spcPts val="1080"/>
              </a:spcBef>
              <a:buFont typeface="Arial"/>
              <a:buChar char="»"/>
              <a:defRPr sz="1400" kern="1200">
                <a:solidFill>
                  <a:schemeClr val="tx2"/>
                </a:solidFill>
                <a:latin typeface="Verdana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E89B2A"/>
              </a:buClr>
              <a:buFont typeface="Arial"/>
              <a:buNone/>
              <a:defRPr/>
            </a:pPr>
            <a:r>
              <a:rPr lang="en-US" sz="1400" dirty="0"/>
              <a:t>Presented by: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" y="4081731"/>
            <a:ext cx="12191999" cy="209615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048838" y="1980397"/>
            <a:ext cx="4103429" cy="1549973"/>
          </a:xfrm>
        </p:spPr>
        <p:txBody>
          <a:bodyPr>
            <a:noAutofit/>
          </a:bodyPr>
          <a:lstStyle>
            <a:lvl1pPr algn="ctr">
              <a:spcBef>
                <a:spcPts val="400"/>
              </a:spcBef>
              <a:defRPr sz="1400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" y="0"/>
            <a:ext cx="12191999" cy="1045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532457"/>
            <a:ext cx="1219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0190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682094"/>
            <a:ext cx="12192000" cy="3175907"/>
          </a:xfrm>
          <a:prstGeom prst="rect">
            <a:avLst/>
          </a:prstGeom>
          <a:gradFill flip="none" rotWithShape="1">
            <a:gsLst>
              <a:gs pos="100000">
                <a:srgbClr val="0196D0"/>
              </a:gs>
              <a:gs pos="0">
                <a:srgbClr val="00458E">
                  <a:lumMod val="82000"/>
                  <a:lumOff val="18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20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785962" y="1807937"/>
            <a:ext cx="184731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990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807" y="3877537"/>
            <a:ext cx="1264832" cy="410438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478413" y="1540457"/>
            <a:ext cx="2762679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320" b="0" dirty="0">
                <a:latin typeface="+mj-lt"/>
              </a:rPr>
              <a:t>Thank You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7744655" y="-1534790"/>
            <a:ext cx="2912611" cy="5982080"/>
          </a:xfrm>
          <a:prstGeom prst="rect">
            <a:avLst/>
          </a:prstGeom>
        </p:spPr>
      </p:pic>
      <p:grpSp>
        <p:nvGrpSpPr>
          <p:cNvPr id="22" name="Group 21"/>
          <p:cNvGrpSpPr/>
          <p:nvPr userDrawn="1"/>
        </p:nvGrpSpPr>
        <p:grpSpPr>
          <a:xfrm>
            <a:off x="478412" y="4447279"/>
            <a:ext cx="1979411" cy="2086985"/>
            <a:chOff x="478412" y="4447281"/>
            <a:chExt cx="1979410" cy="2086986"/>
          </a:xfrm>
        </p:grpSpPr>
        <p:sp>
          <p:nvSpPr>
            <p:cNvPr id="4" name="TextBox 3"/>
            <p:cNvSpPr txBox="1"/>
            <p:nvPr userDrawn="1"/>
          </p:nvSpPr>
          <p:spPr>
            <a:xfrm>
              <a:off x="478412" y="4447281"/>
              <a:ext cx="1824077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90" b="1" dirty="0">
                  <a:solidFill>
                    <a:schemeClr val="bg1"/>
                  </a:solidFill>
                </a:rPr>
                <a:t>Infogain Corporation, HQ</a:t>
              </a:r>
            </a:p>
            <a:p>
              <a:pPr algn="l"/>
              <a:r>
                <a:rPr lang="en-IN" sz="990" dirty="0">
                  <a:solidFill>
                    <a:schemeClr val="bg1"/>
                  </a:solidFill>
                </a:rPr>
                <a:t>Los Gatos, California, USA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78412" y="5010599"/>
              <a:ext cx="1979410" cy="100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90" b="1" dirty="0">
                  <a:solidFill>
                    <a:schemeClr val="bg1"/>
                  </a:solidFill>
                </a:rPr>
                <a:t>Infogain Atlanta</a:t>
              </a:r>
            </a:p>
            <a:p>
              <a:r>
                <a:rPr lang="en-IN" sz="990" b="0" dirty="0">
                  <a:solidFill>
                    <a:schemeClr val="bg1"/>
                  </a:solidFill>
                </a:rPr>
                <a:t>Atlanta, Georgia</a:t>
              </a:r>
            </a:p>
            <a:p>
              <a:endParaRPr lang="en-IN" sz="990" b="1" dirty="0">
                <a:solidFill>
                  <a:schemeClr val="bg1"/>
                </a:solidFill>
              </a:endParaRPr>
            </a:p>
            <a:p>
              <a:endParaRPr lang="en-IN" sz="990" b="1" dirty="0">
                <a:solidFill>
                  <a:schemeClr val="bg1"/>
                </a:solidFill>
              </a:endParaRPr>
            </a:p>
            <a:p>
              <a:r>
                <a:rPr lang="en-IN" sz="990" b="1" dirty="0">
                  <a:solidFill>
                    <a:schemeClr val="bg1"/>
                  </a:solidFill>
                </a:rPr>
                <a:t>Infogain Austin</a:t>
              </a:r>
            </a:p>
            <a:p>
              <a:r>
                <a:rPr lang="en-IN" sz="990" b="0" dirty="0">
                  <a:solidFill>
                    <a:schemeClr val="bg1"/>
                  </a:solidFill>
                </a:rPr>
                <a:t>Austin, Texas</a:t>
              </a: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478412" y="5573916"/>
              <a:ext cx="1979410" cy="244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99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78412" y="6137235"/>
              <a:ext cx="1979410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90" b="1" dirty="0">
                  <a:solidFill>
                    <a:schemeClr val="bg1"/>
                  </a:solidFill>
                </a:rPr>
                <a:t>Infogain Bengaluru</a:t>
              </a:r>
            </a:p>
            <a:p>
              <a:r>
                <a:rPr lang="en-US" sz="990" dirty="0">
                  <a:solidFill>
                    <a:schemeClr val="bg1"/>
                  </a:solidFill>
                </a:rPr>
                <a:t>Bangaluru, India</a:t>
              </a:r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622891" y="4447284"/>
            <a:ext cx="2606276" cy="2121745"/>
            <a:chOff x="2461291" y="4447281"/>
            <a:chExt cx="2606276" cy="2121743"/>
          </a:xfrm>
        </p:grpSpPr>
        <p:sp>
          <p:nvSpPr>
            <p:cNvPr id="5" name="TextBox 4"/>
            <p:cNvSpPr txBox="1"/>
            <p:nvPr userDrawn="1"/>
          </p:nvSpPr>
          <p:spPr>
            <a:xfrm>
              <a:off x="2461291" y="4447281"/>
              <a:ext cx="2606276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90" b="1" dirty="0">
                  <a:solidFill>
                    <a:schemeClr val="bg1"/>
                  </a:solidFill>
                </a:rPr>
                <a:t>Infogain Dubai</a:t>
              </a:r>
            </a:p>
            <a:p>
              <a:r>
                <a:rPr lang="en-IN" sz="990" b="0" dirty="0">
                  <a:solidFill>
                    <a:schemeClr val="bg1"/>
                  </a:solidFill>
                </a:rPr>
                <a:t>Dubai, UAE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2461291" y="5010599"/>
              <a:ext cx="237351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90" b="1" dirty="0">
                  <a:solidFill>
                    <a:schemeClr val="bg1"/>
                  </a:solidFill>
                </a:rPr>
                <a:t>Infogain Irvine</a:t>
              </a:r>
            </a:p>
            <a:p>
              <a:r>
                <a:rPr lang="en-IN" sz="990" b="0" dirty="0">
                  <a:solidFill>
                    <a:schemeClr val="bg1"/>
                  </a:solidFill>
                </a:rPr>
                <a:t>Irvine,  California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2461291" y="5562596"/>
              <a:ext cx="2373511" cy="1006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90" b="1" dirty="0">
                  <a:solidFill>
                    <a:schemeClr val="bg1"/>
                  </a:solidFill>
                </a:rPr>
                <a:t>Infogain</a:t>
              </a:r>
              <a:r>
                <a:rPr lang="en-IN" sz="990" b="1" baseline="0" dirty="0">
                  <a:solidFill>
                    <a:schemeClr val="bg1"/>
                  </a:solidFill>
                </a:rPr>
                <a:t> </a:t>
              </a:r>
              <a:r>
                <a:rPr lang="en-IN" sz="990" b="1" dirty="0">
                  <a:solidFill>
                    <a:schemeClr val="bg1"/>
                  </a:solidFill>
                </a:rPr>
                <a:t>London</a:t>
              </a:r>
            </a:p>
            <a:p>
              <a:r>
                <a:rPr lang="en-IN" sz="990" b="0" dirty="0">
                  <a:solidFill>
                    <a:schemeClr val="bg1"/>
                  </a:solidFill>
                </a:rPr>
                <a:t>London, UK</a:t>
              </a:r>
            </a:p>
            <a:p>
              <a:endParaRPr lang="en-IN" sz="990" b="1" dirty="0">
                <a:solidFill>
                  <a:schemeClr val="bg1"/>
                </a:solidFill>
              </a:endParaRPr>
            </a:p>
            <a:p>
              <a:endParaRPr lang="en-IN" sz="990" b="1" dirty="0">
                <a:solidFill>
                  <a:schemeClr val="bg1"/>
                </a:solidFill>
              </a:endParaRPr>
            </a:p>
            <a:p>
              <a:r>
                <a:rPr lang="en-IN" sz="990" b="1" dirty="0">
                  <a:solidFill>
                    <a:schemeClr val="bg1"/>
                  </a:solidFill>
                </a:rPr>
                <a:t>Infogain Milwaukee</a:t>
              </a:r>
            </a:p>
            <a:p>
              <a:r>
                <a:rPr lang="en-IN" sz="990" b="0" dirty="0">
                  <a:solidFill>
                    <a:schemeClr val="bg1"/>
                  </a:solidFill>
                </a:rPr>
                <a:t>Milwaukee, Wisconsin</a:t>
              </a:r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4608454" y="4447279"/>
            <a:ext cx="2606276" cy="2086985"/>
            <a:chOff x="2461291" y="4447281"/>
            <a:chExt cx="2606276" cy="2086986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2461291" y="4447281"/>
              <a:ext cx="2606276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90" b="1" dirty="0">
                  <a:solidFill>
                    <a:schemeClr val="bg1"/>
                  </a:solidFill>
                </a:rPr>
                <a:t>Infogain Mumbai</a:t>
              </a:r>
            </a:p>
            <a:p>
              <a:r>
                <a:rPr lang="en-IN" sz="990" b="0" dirty="0">
                  <a:solidFill>
                    <a:schemeClr val="bg1"/>
                  </a:solidFill>
                </a:rPr>
                <a:t>Andheri (East), Mumbai</a:t>
              </a: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2461291" y="5010599"/>
              <a:ext cx="237351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90" b="1" dirty="0">
                  <a:solidFill>
                    <a:schemeClr val="bg1"/>
                  </a:solidFill>
                </a:rPr>
                <a:t>Infogain </a:t>
              </a:r>
              <a:r>
                <a:rPr lang="pt-BR" sz="990" b="1" dirty="0">
                  <a:solidFill>
                    <a:schemeClr val="bg1"/>
                  </a:solidFill>
                </a:rPr>
                <a:t>Noida</a:t>
              </a:r>
              <a:endParaRPr lang="en-IN" sz="990" b="1" dirty="0">
                <a:solidFill>
                  <a:schemeClr val="bg1"/>
                </a:solidFill>
              </a:endParaRPr>
            </a:p>
            <a:p>
              <a:r>
                <a:rPr lang="pt-BR" sz="990" b="0" dirty="0">
                  <a:solidFill>
                    <a:schemeClr val="bg1"/>
                  </a:solidFill>
                </a:rPr>
                <a:t>Gautam Budh Nagar, Noida</a:t>
              </a:r>
              <a:endParaRPr lang="en-IN" sz="990" b="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2461291" y="5573916"/>
              <a:ext cx="2373511" cy="549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90" b="1" dirty="0">
                  <a:solidFill>
                    <a:schemeClr val="bg1"/>
                  </a:solidFill>
                </a:rPr>
                <a:t>Infogain Pune</a:t>
              </a:r>
            </a:p>
            <a:p>
              <a:r>
                <a:rPr lang="en-IN" sz="990" b="0" dirty="0">
                  <a:solidFill>
                    <a:schemeClr val="bg1"/>
                  </a:solidFill>
                </a:rPr>
                <a:t>Shivaji Nagar, Pune </a:t>
              </a:r>
            </a:p>
            <a:p>
              <a:endParaRPr lang="en-IN" sz="990" b="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2461291" y="6137235"/>
              <a:ext cx="2373511" cy="3970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90" b="1" dirty="0">
                  <a:solidFill>
                    <a:schemeClr val="bg1"/>
                  </a:solidFill>
                </a:rPr>
                <a:t>Infogain Singapore</a:t>
              </a:r>
            </a:p>
            <a:p>
              <a:r>
                <a:rPr lang="en-IN" sz="990" b="0" dirty="0">
                  <a:solidFill>
                    <a:schemeClr val="bg1"/>
                  </a:solidFill>
                </a:rPr>
                <a:t>Singapore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8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24"/>
            <a:ext cx="12188950" cy="6857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484429" y="6565557"/>
            <a:ext cx="276260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269E9-5B8B-4D8F-B9F6-F90DDC202404}" type="slidenum">
              <a:rPr lang="en-US" sz="10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88" y="1"/>
            <a:ext cx="9986211" cy="1002632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7" y="1167898"/>
            <a:ext cx="11606465" cy="505192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8842" y="299372"/>
            <a:ext cx="1391847" cy="435398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24588" y="6550170"/>
            <a:ext cx="329433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 pitchFamily="34" charset="0"/>
              </a:rPr>
              <a:t>Copyright © 2017 Infogain Corporation.</a:t>
            </a:r>
            <a:r>
              <a:rPr lang="en-US" sz="8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 pitchFamily="34" charset="0"/>
              </a:rPr>
              <a:t>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ahoma" pitchFamily="34" charset="0"/>
              </a:rPr>
              <a:t>All rights reserved.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451136" y="683192"/>
            <a:ext cx="1391871" cy="40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hlinkClick r:id="rId4"/>
              </a:rPr>
              <a:t>www.infogain.com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5365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524"/>
            <a:ext cx="12188950" cy="68579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8842" y="299372"/>
            <a:ext cx="1391847" cy="4353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10014284" cy="1010653"/>
          </a:xfrm>
        </p:spPr>
        <p:txBody>
          <a:bodyPr>
            <a:normAutofit/>
          </a:bodyPr>
          <a:lstStyle>
            <a:lvl1pPr>
              <a:defRPr sz="3200">
                <a:solidFill>
                  <a:srgbClr val="27AAE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68425"/>
            <a:ext cx="5181600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165" y="1368425"/>
            <a:ext cx="5181600" cy="4351338"/>
          </a:xfrm>
        </p:spPr>
        <p:txBody>
          <a:bodyPr>
            <a:normAutofit/>
          </a:bodyPr>
          <a:lstStyle>
            <a:lvl1pPr>
              <a:buClr>
                <a:srgbClr val="27AAE2"/>
              </a:buClr>
              <a:defRPr sz="1600"/>
            </a:lvl1pPr>
            <a:lvl2pPr>
              <a:buClr>
                <a:srgbClr val="27AAE2"/>
              </a:buClr>
              <a:defRPr sz="1400"/>
            </a:lvl2pPr>
            <a:lvl3pPr>
              <a:buClr>
                <a:srgbClr val="27AAE2"/>
              </a:buClr>
              <a:defRPr sz="1200"/>
            </a:lvl3pPr>
            <a:lvl4pPr>
              <a:buClr>
                <a:srgbClr val="27AAE2"/>
              </a:buClr>
              <a:defRPr sz="1100"/>
            </a:lvl4pPr>
            <a:lvl5pPr>
              <a:buClr>
                <a:srgbClr val="27AAE2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1484429" y="6565557"/>
            <a:ext cx="276260" cy="292443"/>
          </a:xfrm>
          <a:prstGeom prst="rect">
            <a:avLst/>
          </a:prstGeom>
          <a:solidFill>
            <a:srgbClr val="26A8DF"/>
          </a:solidFill>
          <a:ln>
            <a:noFill/>
          </a:ln>
          <a:effectLst>
            <a:outerShdw blurRad="50800" dist="38100" dir="16200000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1269E9-5B8B-4D8F-B9F6-F90DDC202404}" type="slidenum">
              <a:rPr lang="en-US" sz="11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51136" y="683192"/>
            <a:ext cx="1391871" cy="40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>
                <a:hlinkClick r:id="rId4"/>
              </a:rPr>
              <a:t>www.infogain.com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54589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6" y="0"/>
            <a:ext cx="12188950" cy="685799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28488" y="6356350"/>
            <a:ext cx="2743200" cy="365125"/>
          </a:xfrm>
        </p:spPr>
        <p:txBody>
          <a:bodyPr/>
          <a:lstStyle/>
          <a:p>
            <a:fld id="{0F1269E9-5B8B-4D8F-B9F6-F90DDC202404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TextBox 29"/>
          <p:cNvSpPr txBox="1"/>
          <p:nvPr userDrawn="1"/>
        </p:nvSpPr>
        <p:spPr>
          <a:xfrm>
            <a:off x="549936" y="3929647"/>
            <a:ext cx="2068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pPr algn="l"/>
            <a:r>
              <a:rPr lang="en-IN" sz="900" dirty="0"/>
              <a:t>485 Alberto Way Los Gatos,</a:t>
            </a:r>
            <a:br>
              <a:rPr lang="en-IN" sz="900" dirty="0"/>
            </a:br>
            <a:r>
              <a:rPr lang="en-IN" sz="900" dirty="0"/>
              <a:t>CA 95032 USA</a:t>
            </a:r>
          </a:p>
          <a:p>
            <a:pPr algn="l"/>
            <a:r>
              <a:rPr lang="en-IN" sz="900" dirty="0"/>
              <a:t>Phone: 408-355-6000</a:t>
            </a:r>
          </a:p>
          <a:p>
            <a:pPr algn="l"/>
            <a:r>
              <a:rPr lang="en-IN" sz="900" dirty="0"/>
              <a:t>Fax: 408-355-7000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6064649" y="3929648"/>
            <a:ext cx="2606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b="0" dirty="0"/>
              <a:t>41 Corporate Park,</a:t>
            </a:r>
            <a:br>
              <a:rPr lang="en-IN" sz="900" b="0" dirty="0"/>
            </a:br>
            <a:r>
              <a:rPr lang="en-IN" sz="900" b="0" dirty="0"/>
              <a:t>Suite 390 Irvine, CA  2606 USA</a:t>
            </a:r>
          </a:p>
          <a:p>
            <a:r>
              <a:rPr lang="en-IN" sz="900" b="0" dirty="0"/>
              <a:t>Phone: 949-223-5100</a:t>
            </a:r>
          </a:p>
          <a:p>
            <a:r>
              <a:rPr lang="en-IN" sz="900" b="0" dirty="0"/>
              <a:t>Fax: 949-223-5110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549936" y="5045651"/>
            <a:ext cx="19794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b="0" dirty="0"/>
              <a:t>Stratum Executive </a:t>
            </a:r>
            <a:r>
              <a:rPr lang="en-IN" sz="900" b="0" dirty="0" err="1"/>
              <a:t>Center</a:t>
            </a:r>
            <a:r>
              <a:rPr lang="en-IN" sz="900" b="0" dirty="0"/>
              <a:t> Building D 11044 Research Boulevard Suite 200</a:t>
            </a:r>
          </a:p>
          <a:p>
            <a:r>
              <a:rPr lang="en-IN" sz="900" b="0" dirty="0"/>
              <a:t>Austin, Texas 78759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193932" y="5045651"/>
            <a:ext cx="225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b="0" dirty="0"/>
              <a:t>A-16, Sector 60, Noida Gautam Budh agar, 201301 (U.P.) India</a:t>
            </a:r>
          </a:p>
          <a:p>
            <a:r>
              <a:rPr lang="pt-BR" sz="900" b="0" dirty="0"/>
              <a:t>Phone: +91-120-2445144</a:t>
            </a:r>
          </a:p>
          <a:p>
            <a:r>
              <a:rPr lang="pt-BR" sz="900" b="0" dirty="0"/>
              <a:t>Fax: +91-120-2580406</a:t>
            </a:r>
            <a:endParaRPr lang="en-IN" sz="900" b="0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3193932" y="3929647"/>
            <a:ext cx="225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b="0" dirty="0"/>
              <a:t>7th Floor, </a:t>
            </a:r>
            <a:r>
              <a:rPr lang="en-IN" sz="900" b="0" dirty="0" err="1"/>
              <a:t>Bhalerao</a:t>
            </a:r>
            <a:r>
              <a:rPr lang="en-IN" sz="900" b="0" dirty="0"/>
              <a:t> Towers, CTS No.1669 - 1670, Behind Hotel Pride,</a:t>
            </a:r>
          </a:p>
          <a:p>
            <a:r>
              <a:rPr lang="en-IN" sz="900" b="0" dirty="0" err="1"/>
              <a:t>Shivaji</a:t>
            </a:r>
            <a:r>
              <a:rPr lang="en-IN" sz="900" b="0" dirty="0"/>
              <a:t> Nagar, Pune - 411005</a:t>
            </a:r>
          </a:p>
          <a:p>
            <a:r>
              <a:rPr lang="en-IN" sz="900" b="0" dirty="0"/>
              <a:t>Phone : +91-20-66236700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6064649" y="5045650"/>
            <a:ext cx="2373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b="0" dirty="0"/>
              <a:t>P O Box 500588 Office No.105,</a:t>
            </a:r>
            <a:br>
              <a:rPr lang="en-IN" sz="900" b="0" dirty="0"/>
            </a:br>
            <a:r>
              <a:rPr lang="en-IN" sz="900" b="0" dirty="0"/>
              <a:t>Building No. 4, Dubai Outsource Zone,</a:t>
            </a:r>
          </a:p>
          <a:p>
            <a:r>
              <a:rPr lang="en-IN" sz="900" b="0" dirty="0"/>
              <a:t>Dubai, United Arab Emirates</a:t>
            </a:r>
          </a:p>
          <a:p>
            <a:r>
              <a:rPr lang="en-IN" sz="900" b="0" dirty="0"/>
              <a:t>Tel: +971-4-458-7336 </a:t>
            </a:r>
          </a:p>
        </p:txBody>
      </p:sp>
      <p:cxnSp>
        <p:nvCxnSpPr>
          <p:cNvPr id="36" name="Straight Connector 35"/>
          <p:cNvCxnSpPr/>
          <p:nvPr userDrawn="1"/>
        </p:nvCxnSpPr>
        <p:spPr>
          <a:xfrm>
            <a:off x="341523" y="4891489"/>
            <a:ext cx="114575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 userDrawn="1"/>
        </p:nvSpPr>
        <p:spPr>
          <a:xfrm>
            <a:off x="8651060" y="6111303"/>
            <a:ext cx="1352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hlinkClick r:id="rId3"/>
              </a:rPr>
              <a:t>www.infogain.com</a:t>
            </a:r>
            <a:endParaRPr lang="en-US" sz="1200" u="sng" dirty="0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5374" y="1328711"/>
            <a:ext cx="156993" cy="297404"/>
          </a:xfrm>
          <a:prstGeom prst="rect">
            <a:avLst/>
          </a:prstGeom>
        </p:spPr>
      </p:pic>
      <p:grpSp>
        <p:nvGrpSpPr>
          <p:cNvPr id="38" name="Group 37"/>
          <p:cNvGrpSpPr/>
          <p:nvPr userDrawn="1"/>
        </p:nvGrpSpPr>
        <p:grpSpPr>
          <a:xfrm>
            <a:off x="1641269" y="1207095"/>
            <a:ext cx="188768" cy="361833"/>
            <a:chOff x="-1994126" y="1399268"/>
            <a:chExt cx="525462" cy="985838"/>
          </a:xfrm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/>
            </a:p>
          </p:txBody>
        </p:sp>
        <p:sp>
          <p:nvSpPr>
            <p:cNvPr id="40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>
            <a:off x="7181025" y="1371600"/>
            <a:ext cx="163818" cy="314515"/>
            <a:chOff x="-1746476" y="2829605"/>
            <a:chExt cx="525462" cy="987425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/>
            </a:p>
          </p:txBody>
        </p:sp>
      </p:grpSp>
      <p:grpSp>
        <p:nvGrpSpPr>
          <p:cNvPr id="44" name="Group 43"/>
          <p:cNvGrpSpPr/>
          <p:nvPr userDrawn="1"/>
        </p:nvGrpSpPr>
        <p:grpSpPr>
          <a:xfrm>
            <a:off x="6477656" y="1558251"/>
            <a:ext cx="146576" cy="280959"/>
            <a:chOff x="985611" y="2329543"/>
            <a:chExt cx="525462" cy="985838"/>
          </a:xfrm>
        </p:grpSpPr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/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/>
            </a:p>
          </p:txBody>
        </p:sp>
      </p:grpSp>
      <p:grpSp>
        <p:nvGrpSpPr>
          <p:cNvPr id="47" name="Group 46"/>
          <p:cNvGrpSpPr/>
          <p:nvPr userDrawn="1"/>
        </p:nvGrpSpPr>
        <p:grpSpPr>
          <a:xfrm>
            <a:off x="1725874" y="1419548"/>
            <a:ext cx="187035" cy="360245"/>
            <a:chOff x="1387249" y="1191305"/>
            <a:chExt cx="525462" cy="990600"/>
          </a:xfrm>
        </p:grpSpPr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/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7166849" y="1609627"/>
            <a:ext cx="177994" cy="332869"/>
            <a:chOff x="7128832" y="1766207"/>
            <a:chExt cx="525462" cy="987425"/>
          </a:xfrm>
        </p:grpSpPr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/>
            </a:p>
          </p:txBody>
        </p:sp>
        <p:sp>
          <p:nvSpPr>
            <p:cNvPr id="52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62"/>
            </a:p>
          </p:txBody>
        </p:sp>
      </p:grpSp>
      <p:sp>
        <p:nvSpPr>
          <p:cNvPr id="53" name="Title 4"/>
          <p:cNvSpPr txBox="1">
            <a:spLocks/>
          </p:cNvSpPr>
          <p:nvPr userDrawn="1"/>
        </p:nvSpPr>
        <p:spPr>
          <a:xfrm>
            <a:off x="9257596" y="4343400"/>
            <a:ext cx="2271623" cy="693994"/>
          </a:xfrm>
          <a:prstGeom prst="rect">
            <a:avLst/>
          </a:prstGeom>
          <a:noFill/>
          <a:ln>
            <a:noFill/>
          </a:ln>
        </p:spPr>
        <p:txBody>
          <a:bodyPr vert="horz" lIns="91440" tIns="0" rIns="91440" bIns="0" rtlCol="0" anchor="ctr" anchorCtr="0">
            <a:noAutofit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en-US" sz="3200" b="1" kern="1200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ea typeface="Adobe Heiti Std R" pitchFamily="34" charset="-128"/>
                <a:cs typeface="Tahoma" pitchFamily="34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FFFFFF"/>
                </a:solidFill>
                <a:latin typeface="Tahoma" pitchFamily="34" charset="0"/>
                <a:ea typeface="Adobe Heiti Std R" pitchFamily="34" charset="-128"/>
                <a:cs typeface="Tahoma" pitchFamily="34" charset="0"/>
              </a:defRPr>
            </a:lvl9pPr>
          </a:lstStyle>
          <a:p>
            <a:pPr algn="ctr"/>
            <a:r>
              <a:rPr lang="en-IN" sz="3600" spc="-150" dirty="0">
                <a:solidFill>
                  <a:srgbClr val="0070C0"/>
                </a:solidFill>
                <a:latin typeface="Calibri Light" panose="020F03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392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5023A-F25D-4DB6-B5E2-A06020C7620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269E9-5B8B-4D8F-B9F6-F90DDC20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D:\d_backup\offical_work\ppt-modification-2015\main-page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8" r="15639"/>
          <a:stretch/>
        </p:blipFill>
        <p:spPr bwMode="auto">
          <a:xfrm>
            <a:off x="0" y="317519"/>
            <a:ext cx="11049000" cy="655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5943600" y="0"/>
            <a:ext cx="6248400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TextBox 3"/>
          <p:cNvSpPr txBox="1">
            <a:spLocks noChangeArrowheads="1"/>
          </p:cNvSpPr>
          <p:nvPr userDrawn="1"/>
        </p:nvSpPr>
        <p:spPr bwMode="auto">
          <a:xfrm>
            <a:off x="267222" y="6220674"/>
            <a:ext cx="494360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7587858A-4003-4890-806E-150BF2C04E4F}" type="datetime4">
              <a:rPr lang="en-US" sz="1400" b="1">
                <a:solidFill>
                  <a:schemeClr val="bg1"/>
                </a:solidFill>
                <a:latin typeface="+mn-lt"/>
                <a:cs typeface="Tahoma" pitchFamily="34" charset="0"/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April 24, 2018</a:t>
            </a:fld>
            <a:endParaRPr lang="en-US" sz="1400" b="1" dirty="0">
              <a:solidFill>
                <a:schemeClr val="bg1"/>
              </a:solidFill>
              <a:latin typeface="+mn-lt"/>
              <a:cs typeface="Tahoma" pitchFamily="34" charset="0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bg1"/>
                </a:solidFill>
                <a:latin typeface="+mn-lt"/>
                <a:cs typeface="Tahoma" pitchFamily="34" charset="0"/>
              </a:rPr>
              <a:t>Copyright © 2014 Infogain Corporation. All rights reserved.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632448" y="4274383"/>
            <a:ext cx="5559552" cy="1027134"/>
          </a:xfrm>
          <a:ln>
            <a:noFill/>
          </a:ln>
        </p:spPr>
        <p:txBody>
          <a:bodyPr/>
          <a:lstStyle>
            <a:lvl1pPr algn="r">
              <a:defRPr sz="3200" b="1" cap="none" spc="50" baseline="0">
                <a:ln w="18415" cmpd="sng">
                  <a:noFill/>
                  <a:prstDash val="solid"/>
                </a:ln>
                <a:solidFill>
                  <a:schemeClr val="bg1"/>
                </a:solidFill>
                <a:effectLst/>
                <a:latin typeface="+mn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6546938" y="5436680"/>
            <a:ext cx="5645063" cy="391599"/>
          </a:xfrm>
        </p:spPr>
        <p:txBody>
          <a:bodyPr>
            <a:normAutofit/>
          </a:bodyPr>
          <a:lstStyle>
            <a:lvl1pPr marL="0" indent="0" algn="r">
              <a:buNone/>
              <a:defRPr sz="1800" b="0" baseline="0">
                <a:solidFill>
                  <a:schemeClr val="bg1"/>
                </a:solidFill>
                <a:latin typeface="+mn-lt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54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000" b="0" kern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8273" y="845416"/>
            <a:ext cx="11476297" cy="5542858"/>
          </a:xfrm>
        </p:spPr>
        <p:txBody>
          <a:bodyPr/>
          <a:lstStyle>
            <a:lvl1pPr marL="0" indent="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452598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48273" y="845416"/>
            <a:ext cx="11476297" cy="5542858"/>
          </a:xfrm>
        </p:spPr>
        <p:txBody>
          <a:bodyPr/>
          <a:lstStyle>
            <a:lvl1pPr marL="0" indent="0">
              <a:defRPr/>
            </a:lvl1pPr>
            <a:lvl2pPr marL="571500" indent="-342900">
              <a:buSzPct val="100000"/>
              <a:buFont typeface="+mj-lt"/>
              <a:buAutoNum type="arabicPeriod"/>
              <a:defRPr/>
            </a:lvl2pPr>
            <a:lvl3pPr marL="1028700" indent="-342900">
              <a:buFont typeface="+mj-lt"/>
              <a:buAutoNum type="alphaU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lpha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657" y="-1"/>
            <a:ext cx="11854543" cy="538843"/>
          </a:xfrm>
        </p:spPr>
        <p:txBody>
          <a:bodyPr>
            <a:normAutofit/>
          </a:bodyPr>
          <a:lstStyle>
            <a:lvl1pPr>
              <a:defRPr b="0"/>
            </a:lvl1pPr>
          </a:lstStyle>
          <a:p>
            <a:r>
              <a:rPr lang="en-IN" dirty="0">
                <a:latin typeface="Segoe UI Light" panose="020B0502040204020203" pitchFamily="34" charset="0"/>
              </a:rPr>
              <a:t>Key Considerations to build Mobile Apps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442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767" y="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767" y="793751"/>
            <a:ext cx="53848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8767" y="793751"/>
            <a:ext cx="5384800" cy="524192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0961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5023A-F25D-4DB6-B5E2-A06020C7620C}" type="datetimeFigureOut">
              <a:rPr lang="en-US" smtClean="0"/>
              <a:t>4/24/2018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69E9-5B8B-4D8F-B9F6-F90DDC2024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40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028" y="0"/>
            <a:ext cx="11857971" cy="532456"/>
          </a:xfrm>
          <a:prstGeom prst="rect">
            <a:avLst/>
          </a:prstGeom>
          <a:noFill/>
        </p:spPr>
        <p:txBody>
          <a:bodyPr vert="horz" lIns="91440" tIns="0" rIns="91440" bIns="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8343" y="641268"/>
            <a:ext cx="11255224" cy="552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518429" y="6574926"/>
            <a:ext cx="719667" cy="24622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fld id="{16E11484-BAE6-4C7E-A8DC-30DB7FC3383E}" type="slidenum">
              <a:rPr lang="en-US" sz="1000">
                <a:solidFill>
                  <a:srgbClr val="FFFFFF"/>
                </a:solidFill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7832944" y="6586728"/>
            <a:ext cx="43924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rgbClr val="FFFFFF"/>
                </a:solidFill>
                <a:cs typeface="Tahoma" pitchFamily="34" charset="0"/>
              </a:rPr>
              <a:t>Copyright © 2014 Infogain Corporation. All rights reserved.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121" y="6654760"/>
            <a:ext cx="12192000" cy="2032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468340" y="6626793"/>
            <a:ext cx="719667" cy="246221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r">
              <a:defRPr/>
            </a:pPr>
            <a:fld id="{16E11484-BAE6-4C7E-A8DC-30DB7FC3383E}" type="slidenum">
              <a:rPr lang="en-US" sz="1000">
                <a:solidFill>
                  <a:srgbClr val="003300"/>
                </a:solidFill>
              </a:rPr>
              <a:pPr algn="r">
                <a:defRPr/>
              </a:pPr>
              <a:t>‹#›</a:t>
            </a:fld>
            <a:endParaRPr lang="en-US" sz="1000" dirty="0">
              <a:solidFill>
                <a:srgbClr val="0033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 userDrawn="1"/>
        </p:nvSpPr>
        <p:spPr bwMode="auto">
          <a:xfrm>
            <a:off x="-50089" y="6626793"/>
            <a:ext cx="185385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fld id="{7587858A-4003-4890-806E-150BF2C04E4F}" type="datetime4">
              <a:rPr lang="en-US" sz="1000" b="1" smtClean="0">
                <a:solidFill>
                  <a:prstClr val="black"/>
                </a:solidFill>
                <a:cs typeface="Tahoma" pitchFamily="34" charset="0"/>
              </a:rPr>
              <a:pPr>
                <a:defRPr/>
              </a:pPr>
              <a:t>April 24, 2018</a:t>
            </a:fld>
            <a:endParaRPr lang="en-US" sz="1000" dirty="0">
              <a:solidFill>
                <a:prstClr val="black"/>
              </a:solidFill>
              <a:cs typeface="Tahoma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799552" y="6644394"/>
            <a:ext cx="439244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prstClr val="black"/>
                </a:solidFill>
                <a:cs typeface="Tahoma" pitchFamily="34" charset="0"/>
              </a:rPr>
              <a:t>Copyright © 2017 Infogain Corporation. All rights reserved.</a:t>
            </a:r>
          </a:p>
        </p:txBody>
      </p:sp>
      <p:pic>
        <p:nvPicPr>
          <p:cNvPr id="11" name="Picture 9" descr="IG-logo_color_wTagline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0918" y="6662630"/>
            <a:ext cx="918633" cy="217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0" y="532457"/>
            <a:ext cx="1219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31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lang="en-US" sz="2400" b="1" kern="1200" dirty="0">
          <a:ln w="18415" cmpd="sng">
            <a:noFill/>
            <a:prstDash val="solid"/>
          </a:ln>
          <a:solidFill>
            <a:schemeClr val="tx1"/>
          </a:solidFill>
          <a:latin typeface="+mn-lt"/>
          <a:ea typeface="Adobe Heiti Std R" pitchFamily="34" charset="-128"/>
          <a:cs typeface="Tahoma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FFFFFF"/>
          </a:solidFill>
          <a:latin typeface="Tahoma" pitchFamily="34" charset="0"/>
          <a:ea typeface="Adobe Heiti Std R" pitchFamily="34" charset="-128"/>
          <a:cs typeface="Tahoma" pitchFamily="34" charset="0"/>
        </a:defRPr>
      </a:lvl9pPr>
    </p:titleStyle>
    <p:bodyStyle>
      <a:lvl1pPr marL="342900" indent="-342900" algn="l" rtl="0" fontAlgn="base">
        <a:spcBef>
          <a:spcPct val="0"/>
        </a:spcBef>
        <a:spcAft>
          <a:spcPts val="900"/>
        </a:spcAft>
        <a:buFont typeface="Arial" charset="0"/>
        <a:defRPr sz="2000" b="1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8600" algn="l" rtl="0" fontAlgn="base">
        <a:spcBef>
          <a:spcPct val="20000"/>
        </a:spcBef>
        <a:spcAft>
          <a:spcPct val="0"/>
        </a:spcAft>
        <a:buClr>
          <a:srgbClr val="00A5D6"/>
        </a:buClr>
        <a:buSzPct val="125000"/>
        <a:buFont typeface="Wingdings" pitchFamily="2" charset="2"/>
        <a:buChar char="§"/>
        <a:tabLst>
          <a:tab pos="457200" algn="l"/>
        </a:tabLst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SzPct val="85000"/>
        <a:buFont typeface="Arial" charset="0"/>
        <a:buChar char="■"/>
        <a:defRPr kern="1200">
          <a:solidFill>
            <a:srgbClr val="4A6F8C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F7F7F"/>
        </a:buClr>
        <a:buFont typeface="Wingdings" pitchFamily="2" charset="2"/>
        <a:buChar char="§"/>
        <a:defRPr sz="1600" kern="1200">
          <a:solidFill>
            <a:srgbClr val="4A6F8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oo.gl/h55U48" TargetMode="Externa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6734" y="2177143"/>
            <a:ext cx="2378174" cy="78266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529558" y="1876259"/>
            <a:ext cx="47018" cy="2684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275064" y="3145398"/>
            <a:ext cx="57573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kern="800" spc="-80" dirty="0">
                <a:solidFill>
                  <a:srgbClr val="E17F09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sz="3200" b="1" kern="800" spc="-80" dirty="0" smtClean="0">
                <a:solidFill>
                  <a:srgbClr val="E17F09"/>
                </a:solidFill>
                <a:latin typeface="+mj-lt"/>
                <a:ea typeface="+mj-ea"/>
                <a:cs typeface="+mj-cs"/>
              </a:rPr>
              <a:t>Spring Part-3</a:t>
            </a:r>
            <a:endParaRPr lang="en-US" sz="3200" b="1" kern="800" spc="-80" dirty="0">
              <a:solidFill>
                <a:srgbClr val="E17F09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319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Implementing ORM (Contd..)</a:t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 integrate Spring with Hibernate, you need to perform the following operations:</a:t>
            </a:r>
          </a:p>
          <a:p>
            <a:pPr lvl="1"/>
            <a:r>
              <a:rPr lang="en-US" smtClean="0"/>
              <a:t>Configure the SessionFactory object in Spring.</a:t>
            </a:r>
          </a:p>
          <a:p>
            <a:pPr lvl="1"/>
            <a:r>
              <a:rPr lang="en-US" smtClean="0"/>
              <a:t>Access and update data using Data Access Object (DAO).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4CE32F19-BBF9-49B0-817B-4B6B9B542E56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22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88" y="0"/>
            <a:ext cx="9986211" cy="10026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Implementing ORM (Contd..)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HibernateTemplate  Class</a:t>
            </a:r>
          </a:p>
          <a:p>
            <a:pPr lvl="1"/>
            <a:r>
              <a:rPr lang="en-US" dirty="0" smtClean="0"/>
              <a:t>It is part of org.springframework.orm.hibernate3.HibernateTemplate</a:t>
            </a:r>
          </a:p>
          <a:p>
            <a:pPr lvl="1"/>
            <a:r>
              <a:rPr lang="en-US" dirty="0" smtClean="0"/>
              <a:t>It helps in accessing the database via hibernate. </a:t>
            </a:r>
          </a:p>
          <a:p>
            <a:pPr lvl="1"/>
            <a:r>
              <a:rPr lang="en-US" dirty="0" smtClean="0"/>
              <a:t>Takes care of obtaining or releasing sessions.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4CE32F19-BBF9-49B0-817B-4B6B9B542E56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46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Implementing ORM (Contd..)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HibernateTemplate  class  provides various methods to work with Database</a:t>
            </a:r>
          </a:p>
          <a:p>
            <a:pPr lvl="1"/>
            <a:r>
              <a:rPr lang="en-US" dirty="0"/>
              <a:t>save()  </a:t>
            </a:r>
          </a:p>
          <a:p>
            <a:pPr lvl="1"/>
            <a:r>
              <a:rPr lang="en-US" dirty="0"/>
              <a:t>update()</a:t>
            </a:r>
          </a:p>
          <a:p>
            <a:pPr lvl="1"/>
            <a:r>
              <a:rPr lang="en-US" dirty="0" smtClean="0"/>
              <a:t>delete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get()</a:t>
            </a:r>
          </a:p>
          <a:p>
            <a:pPr lvl="1"/>
            <a:r>
              <a:rPr lang="en-US" dirty="0"/>
              <a:t>load All()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CE32F19-BBF9-49B0-817B-4B6B9B542E56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5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Implementing ORM (Contd..)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Configuring the sessionFactory object in spring:</a:t>
            </a:r>
          </a:p>
          <a:p>
            <a:pPr lvl="1"/>
            <a:r>
              <a:rPr lang="en-US" dirty="0"/>
              <a:t>Spring helps you create a Hibernate session factory by providing several factory beans in the Spring container. </a:t>
            </a:r>
          </a:p>
          <a:p>
            <a:pPr lvl="1"/>
            <a:r>
              <a:rPr lang="en-US" dirty="0"/>
              <a:t>To configure a session factory object in Spring:</a:t>
            </a:r>
          </a:p>
          <a:p>
            <a:pPr lvl="1"/>
            <a:r>
              <a:rPr lang="en-US" dirty="0"/>
              <a:t>Create a Spring configuration file.</a:t>
            </a:r>
          </a:p>
          <a:p>
            <a:pPr lvl="1"/>
            <a:r>
              <a:rPr lang="en-US" dirty="0"/>
              <a:t>Declare a session factory by using the </a:t>
            </a:r>
            <a:r>
              <a:rPr lang="en-US" b="1" dirty="0"/>
              <a:t>org.springframework.orm.hibernate3.LocalSessionFactoryBean</a:t>
            </a:r>
            <a:r>
              <a:rPr lang="en-US" dirty="0"/>
              <a:t> class.</a:t>
            </a:r>
          </a:p>
          <a:p>
            <a:pPr lvl="1"/>
            <a:r>
              <a:rPr lang="en-US" dirty="0"/>
              <a:t>Provide the path of the Hibernate configuration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CE32F19-BBF9-49B0-817B-4B6B9B542E56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Implementing ORM (Contd..)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LocalSessionFactoryBean</a:t>
            </a:r>
          </a:p>
          <a:p>
            <a:pPr lvl="1"/>
            <a:r>
              <a:rPr lang="en-US" dirty="0"/>
              <a:t>It is a spring factory bean that creates hibernate sessionfactory. </a:t>
            </a:r>
          </a:p>
          <a:p>
            <a:pPr lvl="1"/>
            <a:r>
              <a:rPr lang="en-US" dirty="0"/>
              <a:t>The main purpose of this class is to set up the Hibernate SessionFactory in a spring context. </a:t>
            </a:r>
          </a:p>
          <a:p>
            <a:pPr lvl="1"/>
            <a:r>
              <a:rPr lang="en-US" dirty="0"/>
              <a:t>The hibernate configuration properties can be passed within the XML. </a:t>
            </a:r>
          </a:p>
          <a:p>
            <a:pPr lvl="1"/>
            <a:r>
              <a:rPr lang="en-US" dirty="0"/>
              <a:t>The configuration properties include the hibernate mapping resources, hibernate properties and a datasource.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CE32F19-BBF9-49B0-817B-4B6B9B542E56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66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Implementing ORM (Contd..)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DAO (Data Access object)</a:t>
            </a:r>
          </a:p>
          <a:p>
            <a:pPr lvl="1"/>
            <a:r>
              <a:rPr lang="en-US" dirty="0"/>
              <a:t>Is a design pattern that enables you to communicate with the database layer.</a:t>
            </a:r>
          </a:p>
          <a:p>
            <a:pPr lvl="1"/>
            <a:r>
              <a:rPr lang="en-US" dirty="0"/>
              <a:t>Helps in separating persistence code from the application logic. </a:t>
            </a:r>
          </a:p>
          <a:p>
            <a:pPr lvl="1"/>
            <a:r>
              <a:rPr lang="en-US" dirty="0"/>
              <a:t>Helps in the creation of maintainable application code. </a:t>
            </a:r>
          </a:p>
          <a:p>
            <a:pPr lvl="1"/>
            <a:r>
              <a:rPr lang="en-US" dirty="0"/>
              <a:t>Enables you to easily change the ORM tool without any need for changing the application code.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CE32F19-BBF9-49B0-817B-4B6B9B542E56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 bwMode="auto">
          <a:ln>
            <a:miter lim="800000"/>
            <a:headEnd/>
            <a:tailEnd/>
          </a:ln>
        </p:spPr>
        <p:txBody>
          <a:bodyPr wrap="square" numCol="1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4000" dirty="0" smtClean="0">
                <a:ln>
                  <a:noFill/>
                </a:ln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12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" y="0"/>
            <a:ext cx="12188948" cy="68579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5265" y="2177434"/>
            <a:ext cx="160397" cy="297404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477808" y="557732"/>
            <a:ext cx="192861" cy="361833"/>
            <a:chOff x="-1994126" y="1399268"/>
            <a:chExt cx="525462" cy="985838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-1994126" y="1399268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2" y="85"/>
                    <a:pt x="0" y="78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E15D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-1863951" y="1531030"/>
              <a:ext cx="268287" cy="266700"/>
            </a:xfrm>
            <a:prstGeom prst="ellipse">
              <a:avLst/>
            </a:prstGeom>
            <a:solidFill>
              <a:srgbClr val="EF99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316429" y="1519526"/>
            <a:ext cx="167370" cy="314515"/>
            <a:chOff x="-1746476" y="2829605"/>
            <a:chExt cx="525462" cy="987425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-1746476" y="2829605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5 w 140"/>
                <a:gd name="T3" fmla="*/ 95 h 262"/>
                <a:gd name="T4" fmla="*/ 65 w 140"/>
                <a:gd name="T5" fmla="*/ 262 h 262"/>
                <a:gd name="T6" fmla="*/ 3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8" y="87"/>
                    <a:pt x="135" y="95"/>
                  </a:cubicBezTo>
                  <a:cubicBezTo>
                    <a:pt x="126" y="122"/>
                    <a:pt x="65" y="262"/>
                    <a:pt x="65" y="262"/>
                  </a:cubicBezTo>
                  <a:cubicBezTo>
                    <a:pt x="65" y="262"/>
                    <a:pt x="8" y="109"/>
                    <a:pt x="3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AC2C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-1614714" y="2961368"/>
              <a:ext cx="261937" cy="268288"/>
            </a:xfrm>
            <a:prstGeom prst="ellipse">
              <a:avLst/>
            </a:prstGeom>
            <a:solidFill>
              <a:srgbClr val="EE44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670669" y="1226234"/>
            <a:ext cx="149754" cy="280959"/>
            <a:chOff x="985611" y="2329543"/>
            <a:chExt cx="525462" cy="985838"/>
          </a:xfrm>
        </p:grpSpPr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85611" y="2329543"/>
              <a:ext cx="525462" cy="985838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5 h 262"/>
                <a:gd name="T4" fmla="*/ 66 w 140"/>
                <a:gd name="T5" fmla="*/ 262 h 262"/>
                <a:gd name="T6" fmla="*/ 4 w 140"/>
                <a:gd name="T7" fmla="*/ 92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9"/>
                    <a:pt x="139" y="87"/>
                    <a:pt x="136" y="95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2"/>
                  </a:cubicBezTo>
                  <a:cubicBezTo>
                    <a:pt x="1" y="85"/>
                    <a:pt x="0" y="78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109" y="0"/>
                    <a:pt x="140" y="32"/>
                    <a:pt x="140" y="70"/>
                  </a:cubicBezTo>
                  <a:close/>
                </a:path>
              </a:pathLst>
            </a:custGeom>
            <a:solidFill>
              <a:srgbClr val="62B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1115786" y="2461305"/>
              <a:ext cx="268287" cy="266700"/>
            </a:xfrm>
            <a:prstGeom prst="ellipse">
              <a:avLst/>
            </a:prstGeom>
            <a:solidFill>
              <a:srgbClr val="BAD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14498" y="847783"/>
            <a:ext cx="191091" cy="360245"/>
            <a:chOff x="1387249" y="1191305"/>
            <a:chExt cx="525462" cy="990600"/>
          </a:xfrm>
        </p:grpSpPr>
        <p:sp>
          <p:nvSpPr>
            <p:cNvPr id="17" name="Freeform 11"/>
            <p:cNvSpPr>
              <a:spLocks/>
            </p:cNvSpPr>
            <p:nvPr/>
          </p:nvSpPr>
          <p:spPr bwMode="auto">
            <a:xfrm>
              <a:off x="1387249" y="1191305"/>
              <a:ext cx="525462" cy="990600"/>
            </a:xfrm>
            <a:custGeom>
              <a:avLst/>
              <a:gdLst>
                <a:gd name="T0" fmla="*/ 140 w 140"/>
                <a:gd name="T1" fmla="*/ 71 h 263"/>
                <a:gd name="T2" fmla="*/ 136 w 140"/>
                <a:gd name="T3" fmla="*/ 95 h 263"/>
                <a:gd name="T4" fmla="*/ 66 w 140"/>
                <a:gd name="T5" fmla="*/ 263 h 263"/>
                <a:gd name="T6" fmla="*/ 3 w 140"/>
                <a:gd name="T7" fmla="*/ 92 h 263"/>
                <a:gd name="T8" fmla="*/ 0 w 140"/>
                <a:gd name="T9" fmla="*/ 71 h 263"/>
                <a:gd name="T10" fmla="*/ 70 w 140"/>
                <a:gd name="T11" fmla="*/ 0 h 263"/>
                <a:gd name="T12" fmla="*/ 140 w 140"/>
                <a:gd name="T13" fmla="*/ 71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3">
                  <a:moveTo>
                    <a:pt x="140" y="71"/>
                  </a:moveTo>
                  <a:cubicBezTo>
                    <a:pt x="140" y="79"/>
                    <a:pt x="138" y="87"/>
                    <a:pt x="136" y="95"/>
                  </a:cubicBezTo>
                  <a:cubicBezTo>
                    <a:pt x="126" y="122"/>
                    <a:pt x="66" y="263"/>
                    <a:pt x="66" y="263"/>
                  </a:cubicBezTo>
                  <a:cubicBezTo>
                    <a:pt x="66" y="263"/>
                    <a:pt x="8" y="110"/>
                    <a:pt x="3" y="92"/>
                  </a:cubicBezTo>
                  <a:cubicBezTo>
                    <a:pt x="1" y="85"/>
                    <a:pt x="0" y="78"/>
                    <a:pt x="0" y="71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109" y="0"/>
                    <a:pt x="140" y="32"/>
                    <a:pt x="140" y="71"/>
                  </a:cubicBezTo>
                  <a:close/>
                </a:path>
              </a:pathLst>
            </a:custGeom>
            <a:solidFill>
              <a:srgbClr val="FEBB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1519011" y="1323068"/>
              <a:ext cx="261937" cy="268288"/>
            </a:xfrm>
            <a:prstGeom prst="ellipse">
              <a:avLst/>
            </a:prstGeom>
            <a:solidFill>
              <a:srgbClr val="FFD1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04141" y="1517899"/>
            <a:ext cx="197653" cy="332869"/>
            <a:chOff x="7128832" y="1766207"/>
            <a:chExt cx="525462" cy="987425"/>
          </a:xfrm>
        </p:grpSpPr>
        <p:sp>
          <p:nvSpPr>
            <p:cNvPr id="19" name="Freeform 13"/>
            <p:cNvSpPr>
              <a:spLocks/>
            </p:cNvSpPr>
            <p:nvPr/>
          </p:nvSpPr>
          <p:spPr bwMode="auto">
            <a:xfrm>
              <a:off x="7128832" y="1766207"/>
              <a:ext cx="525462" cy="987425"/>
            </a:xfrm>
            <a:custGeom>
              <a:avLst/>
              <a:gdLst>
                <a:gd name="T0" fmla="*/ 140 w 140"/>
                <a:gd name="T1" fmla="*/ 70 h 262"/>
                <a:gd name="T2" fmla="*/ 136 w 140"/>
                <a:gd name="T3" fmla="*/ 94 h 262"/>
                <a:gd name="T4" fmla="*/ 66 w 140"/>
                <a:gd name="T5" fmla="*/ 262 h 262"/>
                <a:gd name="T6" fmla="*/ 4 w 140"/>
                <a:gd name="T7" fmla="*/ 91 h 262"/>
                <a:gd name="T8" fmla="*/ 0 w 140"/>
                <a:gd name="T9" fmla="*/ 70 h 262"/>
                <a:gd name="T10" fmla="*/ 70 w 140"/>
                <a:gd name="T11" fmla="*/ 0 h 262"/>
                <a:gd name="T12" fmla="*/ 140 w 140"/>
                <a:gd name="T13" fmla="*/ 7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62">
                  <a:moveTo>
                    <a:pt x="140" y="70"/>
                  </a:moveTo>
                  <a:cubicBezTo>
                    <a:pt x="140" y="78"/>
                    <a:pt x="139" y="87"/>
                    <a:pt x="136" y="94"/>
                  </a:cubicBezTo>
                  <a:cubicBezTo>
                    <a:pt x="127" y="122"/>
                    <a:pt x="66" y="262"/>
                    <a:pt x="66" y="262"/>
                  </a:cubicBezTo>
                  <a:cubicBezTo>
                    <a:pt x="66" y="262"/>
                    <a:pt x="9" y="109"/>
                    <a:pt x="4" y="91"/>
                  </a:cubicBezTo>
                  <a:cubicBezTo>
                    <a:pt x="1" y="85"/>
                    <a:pt x="0" y="77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cubicBezTo>
                    <a:pt x="109" y="0"/>
                    <a:pt x="140" y="31"/>
                    <a:pt x="140" y="70"/>
                  </a:cubicBezTo>
                  <a:close/>
                </a:path>
              </a:pathLst>
            </a:custGeom>
            <a:solidFill>
              <a:srgbClr val="00A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7259007" y="1897970"/>
              <a:ext cx="266700" cy="265113"/>
            </a:xfrm>
            <a:prstGeom prst="ellipse">
              <a:avLst/>
            </a:prstGeom>
            <a:solidFill>
              <a:srgbClr val="49B9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49936" y="3929647"/>
            <a:ext cx="2068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E15D26"/>
                </a:solidFill>
              </a:rPr>
              <a:t>Infogain Corporation, HQ</a:t>
            </a:r>
          </a:p>
          <a:p>
            <a:pPr algn="l"/>
            <a:r>
              <a:rPr lang="en-IN" sz="900" dirty="0"/>
              <a:t>485 Alberto Way Los Gatos,</a:t>
            </a:r>
            <a:br>
              <a:rPr lang="en-IN" sz="900" dirty="0"/>
            </a:br>
            <a:r>
              <a:rPr lang="en-IN" sz="900" dirty="0"/>
              <a:t>CA 95032 USA</a:t>
            </a:r>
          </a:p>
          <a:p>
            <a:pPr algn="l"/>
            <a:r>
              <a:rPr lang="en-IN" sz="900" dirty="0"/>
              <a:t>Phone: 408-355-6000</a:t>
            </a:r>
          </a:p>
          <a:p>
            <a:pPr algn="l"/>
            <a:r>
              <a:rPr lang="en-IN" sz="900" dirty="0"/>
              <a:t>Fax: 408-355-7000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17732" y="3929648"/>
            <a:ext cx="2606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FEBB12"/>
                </a:solidFill>
              </a:rPr>
              <a:t>Infogain Irvine</a:t>
            </a:r>
          </a:p>
          <a:p>
            <a:r>
              <a:rPr lang="en-IN" sz="900" b="0" dirty="0"/>
              <a:t>41 Corporate Park,</a:t>
            </a:r>
            <a:br>
              <a:rPr lang="en-IN" sz="900" b="0" dirty="0"/>
            </a:br>
            <a:r>
              <a:rPr lang="en-IN" sz="900" b="0" dirty="0"/>
              <a:t>Suite 390 Irvine, CA  2606 USA</a:t>
            </a:r>
          </a:p>
          <a:p>
            <a:r>
              <a:rPr lang="en-IN" sz="900" b="0" dirty="0"/>
              <a:t>Phone: 949-223-5100</a:t>
            </a:r>
          </a:p>
          <a:p>
            <a:r>
              <a:rPr lang="en-IN" sz="900" b="0" dirty="0"/>
              <a:t>Fax: 949-223-5110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9936" y="5045651"/>
            <a:ext cx="197941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124354"/>
                </a:solidFill>
              </a:rPr>
              <a:t>Infogain Austin</a:t>
            </a:r>
          </a:p>
          <a:p>
            <a:r>
              <a:rPr lang="en-IN" sz="900" b="0" dirty="0"/>
              <a:t>Stratum Executive </a:t>
            </a:r>
            <a:r>
              <a:rPr lang="en-IN" sz="900" b="0" dirty="0" err="1"/>
              <a:t>Center</a:t>
            </a:r>
            <a:r>
              <a:rPr lang="en-IN" sz="900" b="0" dirty="0"/>
              <a:t> Building D 11044 Research Boulevard Suite 200</a:t>
            </a:r>
          </a:p>
          <a:p>
            <a:r>
              <a:rPr lang="en-IN" sz="900" b="0" dirty="0"/>
              <a:t>Austin, Texas 78759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6292" y="5045651"/>
            <a:ext cx="225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AC2C27"/>
                </a:solidFill>
              </a:rPr>
              <a:t>Noida</a:t>
            </a:r>
          </a:p>
          <a:p>
            <a:r>
              <a:rPr lang="pt-BR" sz="900" b="0" dirty="0"/>
              <a:t>A-16, Sector 60, Noida Gautam Budh agar, 201301 (U.P.) India</a:t>
            </a:r>
          </a:p>
          <a:p>
            <a:r>
              <a:rPr lang="pt-BR" sz="900" b="0" dirty="0"/>
              <a:t>Phone: +91-120-2445144</a:t>
            </a:r>
          </a:p>
          <a:p>
            <a:r>
              <a:rPr lang="pt-BR" sz="900" b="0" dirty="0"/>
              <a:t>Fax: +91-120-2580406</a:t>
            </a:r>
            <a:endParaRPr lang="en-IN" sz="900" b="0" dirty="0"/>
          </a:p>
        </p:txBody>
      </p:sp>
      <p:sp>
        <p:nvSpPr>
          <p:cNvPr id="30" name="TextBox 29"/>
          <p:cNvSpPr txBox="1"/>
          <p:nvPr/>
        </p:nvSpPr>
        <p:spPr>
          <a:xfrm>
            <a:off x="3346292" y="3929647"/>
            <a:ext cx="2254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A787"/>
                </a:solidFill>
              </a:rPr>
              <a:t>Pune</a:t>
            </a:r>
          </a:p>
          <a:p>
            <a:r>
              <a:rPr lang="en-IN" sz="900" b="0" dirty="0"/>
              <a:t>7th Floor, </a:t>
            </a:r>
            <a:r>
              <a:rPr lang="en-IN" sz="900" b="0" dirty="0" err="1"/>
              <a:t>Bhalerao</a:t>
            </a:r>
            <a:r>
              <a:rPr lang="en-IN" sz="900" b="0" dirty="0"/>
              <a:t> Towers, CTS No.1669 - 1670, Behind Hotel Pride,</a:t>
            </a:r>
          </a:p>
          <a:p>
            <a:r>
              <a:rPr lang="en-IN" sz="900" b="0" dirty="0" err="1"/>
              <a:t>Shivaji</a:t>
            </a:r>
            <a:r>
              <a:rPr lang="en-IN" sz="900" b="0" dirty="0"/>
              <a:t> Nagar, Pune - 411005</a:t>
            </a:r>
          </a:p>
          <a:p>
            <a:r>
              <a:rPr lang="en-IN" sz="900" b="0" dirty="0"/>
              <a:t>Phone : +91-20-66236700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17732" y="5045650"/>
            <a:ext cx="2373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62B8DB"/>
                </a:solidFill>
              </a:rPr>
              <a:t>Dubai</a:t>
            </a:r>
          </a:p>
          <a:p>
            <a:r>
              <a:rPr lang="en-IN" sz="900" b="0" dirty="0"/>
              <a:t>P O Box 500588 Office No.105,</a:t>
            </a:r>
            <a:br>
              <a:rPr lang="en-IN" sz="900" b="0" dirty="0"/>
            </a:br>
            <a:r>
              <a:rPr lang="en-IN" sz="900" b="0" dirty="0"/>
              <a:t>Building No. 4, Dubai Outsource Zone,</a:t>
            </a:r>
          </a:p>
          <a:p>
            <a:r>
              <a:rPr lang="en-IN" sz="900" b="0" dirty="0"/>
              <a:t>Dubai, United Arab Emirates</a:t>
            </a:r>
          </a:p>
          <a:p>
            <a:r>
              <a:rPr lang="en-IN" sz="900" b="0" dirty="0"/>
              <a:t>Tel: +971-4-458-7336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41523" y="4891489"/>
            <a:ext cx="114575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36" y="2729753"/>
            <a:ext cx="2235296" cy="69924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53658" y="3364794"/>
            <a:ext cx="1588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hlinkClick r:id="rId5"/>
              </a:rPr>
              <a:t>www.infogain.com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30734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Objectives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</a:t>
            </a:r>
            <a:r>
              <a:rPr lang="en-US" dirty="0"/>
              <a:t>and Implement Spring JDBC.</a:t>
            </a:r>
          </a:p>
          <a:p>
            <a:r>
              <a:rPr lang="en-US" dirty="0"/>
              <a:t>Explore and Implement Spring ORM.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CE32F19-BBF9-49B0-817B-4B6B9B542E56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0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Introduction to Spring JDBC(Contd..)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Problems of JDBC API</a:t>
            </a:r>
          </a:p>
          <a:p>
            <a:pPr lvl="1"/>
            <a:r>
              <a:rPr lang="en-US" dirty="0" smtClean="0"/>
              <a:t>We need to write a lot of code before and after executing the query, such as creating connection, statement, closing </a:t>
            </a:r>
            <a:r>
              <a:rPr lang="en-US" dirty="0" err="1" smtClean="0"/>
              <a:t>Resultset</a:t>
            </a:r>
            <a:r>
              <a:rPr lang="en-US" dirty="0" smtClean="0"/>
              <a:t>, Connection etc.</a:t>
            </a:r>
          </a:p>
          <a:p>
            <a:pPr lvl="1"/>
            <a:r>
              <a:rPr lang="en-US" dirty="0" smtClean="0"/>
              <a:t>We need to perform exception handling code on the database logic.</a:t>
            </a:r>
          </a:p>
          <a:p>
            <a:pPr lvl="1"/>
            <a:r>
              <a:rPr lang="en-US" dirty="0" smtClean="0"/>
              <a:t>We need to handle transaction.</a:t>
            </a:r>
          </a:p>
          <a:p>
            <a:pPr lvl="1"/>
            <a:r>
              <a:rPr lang="en-US" dirty="0" smtClean="0"/>
              <a:t>Repetition of all these codes from one to another database logic is a time consuming task.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4CE32F19-BBF9-49B0-817B-4B6B9B542E56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Introduction to Spring JDBC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JdbcTemplate</a:t>
            </a:r>
          </a:p>
          <a:p>
            <a:pPr lvl="1"/>
            <a:r>
              <a:rPr lang="en-US" dirty="0"/>
              <a:t>It is the central class which takes care of creation and release of resources such as creating and closing of connection object etc.</a:t>
            </a:r>
          </a:p>
          <a:p>
            <a:pPr lvl="1"/>
            <a:r>
              <a:rPr lang="en-US" dirty="0"/>
              <a:t>It internally uses JDBC API, but eliminates a lot of problems of JDBC API.</a:t>
            </a:r>
          </a:p>
          <a:p>
            <a:pPr lvl="1"/>
            <a:r>
              <a:rPr lang="en-US" dirty="0"/>
              <a:t>It is part of </a:t>
            </a:r>
            <a:r>
              <a:rPr lang="en-US" b="1" dirty="0"/>
              <a:t>org.springframework.jdbc.core.JdbcTemplate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handles the exception and provides the informative exception messages by the help of exception classes defined in the </a:t>
            </a:r>
            <a:r>
              <a:rPr lang="en-US" b="1" dirty="0"/>
              <a:t>org.springframework.dao </a:t>
            </a:r>
            <a:r>
              <a:rPr lang="en-US" dirty="0"/>
              <a:t>package.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6"/>
            <a:ext cx="2844800" cy="365125"/>
          </a:xfrm>
        </p:spPr>
        <p:txBody>
          <a:bodyPr/>
          <a:lstStyle/>
          <a:p>
            <a:fld id="{4CE32F19-BBF9-49B0-817B-4B6B9B542E56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79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/>
              <a:t>Methods of spring JdbcTemplate class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4CE32F19-BBF9-49B0-817B-4B6B9B542E56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029876"/>
              </p:ext>
            </p:extLst>
          </p:nvPr>
        </p:nvGraphicFramePr>
        <p:xfrm>
          <a:off x="507998" y="1446835"/>
          <a:ext cx="9770320" cy="47054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4885160"/>
                <a:gridCol w="4885160"/>
              </a:tblGrid>
              <a:tr h="2200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marL="68591" marR="68591" marT="25722" marB="25722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68591" marR="68591" marT="25722" marB="25722" anchor="ctr"/>
                </a:tc>
              </a:tr>
              <a:tr h="8938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/>
                        <a:t>public int update(String query)</a:t>
                      </a:r>
                    </a:p>
                  </a:txBody>
                  <a:tcPr marL="68591" marR="68591" marT="25722" marB="25722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Used </a:t>
                      </a:r>
                      <a:r>
                        <a:rPr lang="en-US" sz="1800" dirty="0"/>
                        <a:t>to insert, update and delete records.</a:t>
                      </a:r>
                    </a:p>
                  </a:txBody>
                  <a:tcPr marL="68591" marR="68591" marT="25722" marB="25722" anchor="ctr"/>
                </a:tc>
              </a:tr>
              <a:tr h="1698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/>
                        <a:t>public int update(String query,Object... args)</a:t>
                      </a:r>
                    </a:p>
                  </a:txBody>
                  <a:tcPr marL="68591" marR="68591" marT="25722" marB="25722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Used </a:t>
                      </a:r>
                      <a:r>
                        <a:rPr lang="en-US" sz="1800" dirty="0"/>
                        <a:t>to insert, update and delete records using PreparedStatement using given arguments.</a:t>
                      </a:r>
                    </a:p>
                  </a:txBody>
                  <a:tcPr marL="68591" marR="68591" marT="25722" marB="25722" anchor="ctr"/>
                </a:tc>
              </a:tr>
              <a:tr h="8938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/>
                        <a:t>public void execute(String query)</a:t>
                      </a:r>
                    </a:p>
                  </a:txBody>
                  <a:tcPr marL="68591" marR="68591" marT="25722" marB="25722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Used </a:t>
                      </a:r>
                      <a:r>
                        <a:rPr lang="en-US" sz="1800" dirty="0"/>
                        <a:t>to execute DDL query.</a:t>
                      </a:r>
                    </a:p>
                  </a:txBody>
                  <a:tcPr marL="68591" marR="68591" marT="25722" marB="25722" anchor="ctr"/>
                </a:tc>
              </a:tr>
              <a:tr h="89380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/>
                        <a:t>public List query(String sql, RowMapper rse)</a:t>
                      </a:r>
                    </a:p>
                  </a:txBody>
                  <a:tcPr marL="68591" marR="68591" marT="25722" marB="25722"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800" dirty="0" smtClean="0"/>
                        <a:t>Used </a:t>
                      </a:r>
                      <a:r>
                        <a:rPr lang="en-US" sz="1800" dirty="0"/>
                        <a:t>to fetch records using RowMapper.</a:t>
                      </a:r>
                    </a:p>
                  </a:txBody>
                  <a:tcPr marL="68591" marR="68591" marT="25722" marB="25722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37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RowMapper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RowMapper Interface</a:t>
            </a:r>
          </a:p>
          <a:p>
            <a:pPr lvl="1"/>
            <a:r>
              <a:rPr lang="en-US" dirty="0"/>
              <a:t>Used to fetch the records from the database using query() method  of  JdbcTemplate  class.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public T query(String sql,RowMapper&lt;T&gt; rm)  </a:t>
            </a:r>
          </a:p>
          <a:p>
            <a:pPr lvl="1"/>
            <a:r>
              <a:rPr lang="en-US" dirty="0"/>
              <a:t>it maps a row of the relations with the instance of user-defined class.</a:t>
            </a:r>
          </a:p>
          <a:p>
            <a:pPr lvl="1"/>
            <a:r>
              <a:rPr lang="en-US" dirty="0"/>
              <a:t>It iterates the ResultSet internally and adds it into the collection.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2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RowMapper Interface(Contd..)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Method of RowMapper interface</a:t>
            </a:r>
          </a:p>
          <a:p>
            <a:pPr lvl="1"/>
            <a:r>
              <a:rPr lang="en-US" dirty="0" smtClean="0"/>
              <a:t>It defines only one method </a:t>
            </a:r>
            <a:r>
              <a:rPr lang="en-US" dirty="0" err="1" smtClean="0"/>
              <a:t>mapRow</a:t>
            </a:r>
            <a:r>
              <a:rPr lang="en-US" dirty="0" smtClean="0"/>
              <a:t> that accepts </a:t>
            </a:r>
            <a:r>
              <a:rPr lang="en-US" dirty="0" err="1" smtClean="0"/>
              <a:t>ResultSet</a:t>
            </a:r>
            <a:r>
              <a:rPr lang="en-US" dirty="0" smtClean="0"/>
              <a:t> instance and </a:t>
            </a:r>
            <a:r>
              <a:rPr lang="en-US" dirty="0" err="1" smtClean="0"/>
              <a:t>int</a:t>
            </a:r>
            <a:r>
              <a:rPr lang="en-US" dirty="0" smtClean="0"/>
              <a:t> as the parameter list. </a:t>
            </a:r>
          </a:p>
          <a:p>
            <a:pPr lvl="1"/>
            <a:r>
              <a:rPr lang="en-US" b="1" dirty="0" smtClean="0"/>
              <a:t>Syntax </a:t>
            </a:r>
          </a:p>
          <a:p>
            <a:pPr lvl="1"/>
            <a:r>
              <a:rPr lang="en-US" b="1" dirty="0" smtClean="0">
                <a:solidFill>
                  <a:srgbClr val="00B0F0"/>
                </a:solidFill>
              </a:rPr>
              <a:t>public T </a:t>
            </a:r>
            <a:r>
              <a:rPr lang="en-US" b="1" dirty="0" err="1" smtClean="0">
                <a:solidFill>
                  <a:srgbClr val="00B0F0"/>
                </a:solidFill>
              </a:rPr>
              <a:t>mapRow</a:t>
            </a:r>
            <a:r>
              <a:rPr lang="en-US" b="1" dirty="0" smtClean="0">
                <a:solidFill>
                  <a:srgbClr val="00B0F0"/>
                </a:solidFill>
              </a:rPr>
              <a:t>(</a:t>
            </a:r>
            <a:r>
              <a:rPr lang="en-US" b="1" dirty="0" err="1" smtClean="0">
                <a:solidFill>
                  <a:srgbClr val="00B0F0"/>
                </a:solidFill>
              </a:rPr>
              <a:t>ResultSet</a:t>
            </a:r>
            <a:r>
              <a:rPr lang="en-US" b="1" dirty="0" smtClean="0">
                <a:solidFill>
                  <a:srgbClr val="00B0F0"/>
                </a:solidFill>
              </a:rPr>
              <a:t> </a:t>
            </a:r>
            <a:r>
              <a:rPr lang="en-US" b="1" dirty="0" err="1" smtClean="0">
                <a:solidFill>
                  <a:srgbClr val="00B0F0"/>
                </a:solidFill>
              </a:rPr>
              <a:t>rs</a:t>
            </a:r>
            <a:r>
              <a:rPr lang="en-US" b="1" dirty="0" smtClean="0">
                <a:solidFill>
                  <a:srgbClr val="00B0F0"/>
                </a:solidFill>
              </a:rPr>
              <a:t>, </a:t>
            </a:r>
            <a:r>
              <a:rPr lang="en-US" b="1" dirty="0" err="1" smtClean="0">
                <a:solidFill>
                  <a:srgbClr val="00B0F0"/>
                </a:solidFill>
              </a:rPr>
              <a:t>int</a:t>
            </a:r>
            <a:r>
              <a:rPr lang="en-US" b="1" dirty="0" smtClean="0">
                <a:solidFill>
                  <a:srgbClr val="00B0F0"/>
                </a:solidFill>
              </a:rPr>
              <a:t> </a:t>
            </a:r>
            <a:r>
              <a:rPr lang="en-US" b="1" dirty="0" err="1" smtClean="0">
                <a:solidFill>
                  <a:srgbClr val="00B0F0"/>
                </a:solidFill>
              </a:rPr>
              <a:t>rowNumber</a:t>
            </a:r>
            <a:r>
              <a:rPr lang="en-US" b="1" dirty="0" smtClean="0">
                <a:solidFill>
                  <a:srgbClr val="00B0F0"/>
                </a:solidFill>
              </a:rPr>
              <a:t>)throws </a:t>
            </a:r>
            <a:r>
              <a:rPr lang="en-US" b="1" dirty="0" err="1" smtClean="0">
                <a:solidFill>
                  <a:srgbClr val="00B0F0"/>
                </a:solidFill>
              </a:rPr>
              <a:t>SQLException</a:t>
            </a:r>
            <a:r>
              <a:rPr lang="en-US" b="1" dirty="0" smtClean="0">
                <a:solidFill>
                  <a:srgbClr val="00B0F0"/>
                </a:solidFill>
              </a:rPr>
              <a:t> </a:t>
            </a:r>
          </a:p>
          <a:p>
            <a:pPr lvl="2"/>
            <a:r>
              <a:rPr lang="en-US" dirty="0" err="1" smtClean="0"/>
              <a:t>rs</a:t>
            </a:r>
            <a:r>
              <a:rPr lang="en-US" dirty="0" smtClean="0"/>
              <a:t> - the </a:t>
            </a:r>
            <a:r>
              <a:rPr lang="en-US" dirty="0" err="1" smtClean="0"/>
              <a:t>ResultSet</a:t>
            </a:r>
            <a:r>
              <a:rPr lang="en-US" dirty="0" smtClean="0"/>
              <a:t> to map (pre-initialized for the current row)</a:t>
            </a:r>
          </a:p>
          <a:p>
            <a:pPr lvl="2"/>
            <a:r>
              <a:rPr lang="en-US" dirty="0" err="1" smtClean="0"/>
              <a:t>rowNum</a:t>
            </a:r>
            <a:r>
              <a:rPr lang="en-US" dirty="0" smtClean="0"/>
              <a:t> - the number of the current row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Introduction to Spring JDBC(Contd..)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DriverManagerDataSource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Used to contain the information about the database such as driver class name, connection URL, username and password.</a:t>
            </a:r>
          </a:p>
          <a:p>
            <a:pPr lvl="1"/>
            <a:r>
              <a:rPr lang="en-US" dirty="0" smtClean="0"/>
              <a:t>There is a property named </a:t>
            </a:r>
            <a:r>
              <a:rPr lang="en-US" dirty="0" err="1" smtClean="0"/>
              <a:t>datasource</a:t>
            </a:r>
            <a:r>
              <a:rPr lang="en-US" dirty="0" smtClean="0"/>
              <a:t> in the </a:t>
            </a:r>
            <a:r>
              <a:rPr lang="en-US" dirty="0" err="1" smtClean="0"/>
              <a:t>JdbcTemplate</a:t>
            </a:r>
            <a:r>
              <a:rPr lang="en-US" dirty="0" smtClean="0"/>
              <a:t> class of </a:t>
            </a:r>
            <a:r>
              <a:rPr lang="en-US" dirty="0" err="1" smtClean="0"/>
              <a:t>DriverManagerDataSource</a:t>
            </a:r>
            <a:r>
              <a:rPr lang="en-US" dirty="0" smtClean="0"/>
              <a:t> type </a:t>
            </a:r>
          </a:p>
          <a:p>
            <a:pPr lvl="1"/>
            <a:r>
              <a:rPr lang="en-US" dirty="0" smtClean="0"/>
              <a:t>So, we need to provide the reference of </a:t>
            </a:r>
            <a:r>
              <a:rPr lang="en-US" dirty="0" err="1" smtClean="0"/>
              <a:t>DriverManagerDataSource</a:t>
            </a:r>
            <a:r>
              <a:rPr lang="en-US" dirty="0" smtClean="0"/>
              <a:t> object in the </a:t>
            </a:r>
            <a:r>
              <a:rPr lang="en-US" dirty="0" err="1" smtClean="0"/>
              <a:t>JdbcTemplate</a:t>
            </a:r>
            <a:r>
              <a:rPr lang="en-US" dirty="0" smtClean="0"/>
              <a:t> class for the </a:t>
            </a:r>
            <a:r>
              <a:rPr lang="en-US" dirty="0" err="1" smtClean="0"/>
              <a:t>datasource</a:t>
            </a:r>
            <a:r>
              <a:rPr lang="en-US" dirty="0" smtClean="0"/>
              <a:t> property.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26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ORM</a:t>
            </a:r>
          </a:p>
          <a:p>
            <a:pPr lvl="1"/>
            <a:r>
              <a:rPr lang="en-US" dirty="0" smtClean="0"/>
              <a:t>Stands for Object relational mapping . Which helps in implementing data persistence by storing the objects of the mapped class in the database.</a:t>
            </a:r>
          </a:p>
          <a:p>
            <a:pPr lvl="1"/>
            <a:r>
              <a:rPr lang="en-US" dirty="0" smtClean="0"/>
              <a:t>It maps the data representations in an object model having Java data types to a relational data model having SQL data type. </a:t>
            </a:r>
          </a:p>
          <a:p>
            <a:pPr lvl="1"/>
            <a:r>
              <a:rPr lang="en-US" dirty="0" smtClean="0"/>
              <a:t>Tools, such as Hibernate, JDO, and </a:t>
            </a:r>
            <a:r>
              <a:rPr lang="en-US" dirty="0" err="1" smtClean="0"/>
              <a:t>iBATIS</a:t>
            </a:r>
            <a:r>
              <a:rPr lang="en-US" dirty="0" smtClean="0"/>
              <a:t>, help the developers map the Java classes to the relational database tables.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4CE32F19-BBF9-49B0-817B-4B6B9B542E56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6748873|-8341960|-3468525|-2064878|-9539986|Markido&quot;,&quot;Id&quot;:&quot;5912d2b23245341368fd0de0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_Infogain PowerPoint 2007_082410">
  <a:themeElements>
    <a:clrScheme name="Corporate">
      <a:dk1>
        <a:sysClr val="windowText" lastClr="000000"/>
      </a:dk1>
      <a:lt1>
        <a:srgbClr val="FFFFFF"/>
      </a:lt1>
      <a:dk2>
        <a:srgbClr val="4A6F8C"/>
      </a:dk2>
      <a:lt2>
        <a:srgbClr val="00AADA"/>
      </a:lt2>
      <a:accent1>
        <a:srgbClr val="E7F0FA"/>
      </a:accent1>
      <a:accent2>
        <a:srgbClr val="CB4F00"/>
      </a:accent2>
      <a:accent3>
        <a:srgbClr val="70A425"/>
      </a:accent3>
      <a:accent4>
        <a:srgbClr val="B1B3B6"/>
      </a:accent4>
      <a:accent5>
        <a:srgbClr val="E89B2A"/>
      </a:accent5>
      <a:accent6>
        <a:srgbClr val="C00000"/>
      </a:accent6>
      <a:hlink>
        <a:srgbClr val="0070C0"/>
      </a:hlink>
      <a:folHlink>
        <a:srgbClr val="002060"/>
      </a:folHlink>
    </a:clrScheme>
    <a:fontScheme name="Corporate">
      <a:majorFont>
        <a:latin typeface="Tahom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761</Words>
  <Application>Microsoft Office PowerPoint</Application>
  <PresentationFormat>Custom</PresentationFormat>
  <Paragraphs>131</Paragraphs>
  <Slides>17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TEMPLATE_Infogain PowerPoint 2007_082410</vt:lpstr>
      <vt:lpstr>PowerPoint Presentation</vt:lpstr>
      <vt:lpstr> Objectives </vt:lpstr>
      <vt:lpstr> Introduction to Spring JDBC(Contd..) </vt:lpstr>
      <vt:lpstr> Introduction to Spring JDBC </vt:lpstr>
      <vt:lpstr> Methods of spring JdbcTemplate class </vt:lpstr>
      <vt:lpstr>RowMapper Interface</vt:lpstr>
      <vt:lpstr>RowMapper Interface(Contd..)</vt:lpstr>
      <vt:lpstr> Introduction to Spring JDBC(Contd..) </vt:lpstr>
      <vt:lpstr>Introduction to ORM</vt:lpstr>
      <vt:lpstr> Implementing ORM (Contd..) </vt:lpstr>
      <vt:lpstr> Implementing ORM (Contd..) </vt:lpstr>
      <vt:lpstr> Implementing ORM (Contd..) </vt:lpstr>
      <vt:lpstr> Implementing ORM (Contd..) </vt:lpstr>
      <vt:lpstr> Implementing ORM (Contd..) </vt:lpstr>
      <vt:lpstr> Implementing ORM (Contd..) </vt:lpstr>
      <vt:lpstr>Thank You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SOLUTIONS</dc:title>
  <dc:creator>Sushma V</dc:creator>
  <cp:lastModifiedBy>Saurabh Shankar Mishra</cp:lastModifiedBy>
  <cp:revision>359</cp:revision>
  <dcterms:created xsi:type="dcterms:W3CDTF">2016-11-03T07:42:20Z</dcterms:created>
  <dcterms:modified xsi:type="dcterms:W3CDTF">2018-04-24T06:02:37Z</dcterms:modified>
</cp:coreProperties>
</file>