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9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9" r:id="rId28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4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0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881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90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944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65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7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42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46221" y="2233117"/>
            <a:ext cx="2051557" cy="666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7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0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2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1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7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3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0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4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uikit/uitextfiel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uikit/uialertcontroller/1620094-addaction" TargetMode="External"/><Relationship Id="rId2" Type="http://schemas.openxmlformats.org/officeDocument/2006/relationships/hyperlink" Target="https://developer.apple.com/documentation/uikit/uiviewcontroller/1621380-presen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uikit/uicontrolevents/1618238-valuechange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uikit/uipickerviewdelegate" TargetMode="External"/><Relationship Id="rId2" Type="http://schemas.openxmlformats.org/officeDocument/2006/relationships/hyperlink" Target="https://developer.apple.com/documentation/uikit/uipickerviewdatasourc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uikit/uitableviewcell" TargetMode="External"/><Relationship Id="rId2" Type="http://schemas.openxmlformats.org/officeDocument/2006/relationships/hyperlink" Target="https://developer.apple.com/documentation/uikit/uiscroll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documentation/foundation/nsindexpath/1528298-section" TargetMode="External"/><Relationship Id="rId5" Type="http://schemas.openxmlformats.org/officeDocument/2006/relationships/hyperlink" Target="https://developer.apple.com/documentation/foundation/nsindexpath/1614853-row" TargetMode="External"/><Relationship Id="rId4" Type="http://schemas.openxmlformats.org/officeDocument/2006/relationships/hyperlink" Target="https://developer.apple.com/documentation/foundation/nsindexpath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uikit/uiimag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documentation/uikit/uiviewcontroll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5485" y="758190"/>
            <a:ext cx="1080770" cy="1125220"/>
          </a:xfrm>
          <a:custGeom>
            <a:avLst/>
            <a:gdLst/>
            <a:ahLst/>
            <a:cxnLst/>
            <a:rect l="l" t="t" r="r" b="b"/>
            <a:pathLst>
              <a:path w="1080770" h="1125220">
                <a:moveTo>
                  <a:pt x="0" y="1124712"/>
                </a:moveTo>
                <a:lnTo>
                  <a:pt x="0" y="0"/>
                </a:lnTo>
                <a:lnTo>
                  <a:pt x="1080515" y="0"/>
                </a:lnTo>
              </a:path>
            </a:pathLst>
          </a:custGeom>
          <a:ln w="28956">
            <a:solidFill>
              <a:srgbClr val="CCA6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19521" y="3268217"/>
            <a:ext cx="1080770" cy="1125220"/>
          </a:xfrm>
          <a:custGeom>
            <a:avLst/>
            <a:gdLst/>
            <a:ahLst/>
            <a:cxnLst/>
            <a:rect l="l" t="t" r="r" b="b"/>
            <a:pathLst>
              <a:path w="1080770" h="1125220">
                <a:moveTo>
                  <a:pt x="1080515" y="0"/>
                </a:moveTo>
                <a:lnTo>
                  <a:pt x="1080515" y="1124711"/>
                </a:lnTo>
                <a:lnTo>
                  <a:pt x="0" y="1124711"/>
                </a:lnTo>
              </a:path>
            </a:pathLst>
          </a:custGeom>
          <a:ln w="28956">
            <a:solidFill>
              <a:srgbClr val="CCA6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15" dirty="0"/>
              <a:t>iOS</a:t>
            </a:r>
            <a:r>
              <a:rPr lang="en-US" spc="-515" dirty="0"/>
              <a:t> BASICS</a:t>
            </a:r>
            <a:endParaRPr spc="-59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4803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00" dirty="0"/>
              <a:t>Textfield </a:t>
            </a:r>
            <a:r>
              <a:rPr sz="4200" spc="-135" dirty="0"/>
              <a:t>- </a:t>
            </a:r>
            <a:r>
              <a:rPr sz="4200" spc="-635" dirty="0"/>
              <a:t>Delegates </a:t>
            </a:r>
            <a:r>
              <a:rPr sz="4200" spc="-135" dirty="0"/>
              <a:t>-</a:t>
            </a:r>
            <a:r>
              <a:rPr sz="4200" spc="-1010" dirty="0"/>
              <a:t> </a:t>
            </a:r>
            <a:r>
              <a:rPr sz="4200" spc="-755" dirty="0"/>
              <a:t>Contd.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0758" y="1261189"/>
            <a:ext cx="7749540" cy="322643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3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Set delegate to the class </a:t>
            </a:r>
            <a:r>
              <a:rPr sz="1400" dirty="0">
                <a:latin typeface="Calibri"/>
                <a:cs typeface="Calibri"/>
              </a:rPr>
              <a:t>it responds </a:t>
            </a:r>
            <a:r>
              <a:rPr sz="1400" spc="-5" dirty="0">
                <a:latin typeface="Calibri"/>
                <a:cs typeface="Calibri"/>
              </a:rPr>
              <a:t>to as shown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above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figure.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Implement the textField Delegates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ViewController </a:t>
            </a:r>
            <a:r>
              <a:rPr sz="1400" dirty="0">
                <a:latin typeface="Calibri"/>
                <a:cs typeface="Calibri"/>
              </a:rPr>
              <a:t>class, </a:t>
            </a:r>
            <a:r>
              <a:rPr sz="1400" spc="-5" dirty="0">
                <a:latin typeface="Calibri"/>
                <a:cs typeface="Calibri"/>
              </a:rPr>
              <a:t>the important text field delegates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−</a:t>
            </a:r>
            <a:endParaRPr sz="1400">
              <a:latin typeface="Calibri"/>
              <a:cs typeface="Calibri"/>
            </a:endParaRPr>
          </a:p>
          <a:p>
            <a:pPr marL="786765" marR="2159000" lvl="1" indent="-317500">
              <a:lnSpc>
                <a:spcPct val="150000"/>
              </a:lnSpc>
              <a:buClr>
                <a:srgbClr val="000000"/>
              </a:buClr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solidFill>
                  <a:srgbClr val="AA0D91"/>
                </a:solidFill>
                <a:latin typeface="Calibri"/>
                <a:cs typeface="Calibri"/>
              </a:rPr>
              <a:t>func </a:t>
            </a:r>
            <a:r>
              <a:rPr sz="1400" spc="-5" dirty="0">
                <a:latin typeface="Calibri"/>
                <a:cs typeface="Calibri"/>
              </a:rPr>
              <a:t>textFieldShouldBeginEditing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_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textField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1400" spc="-5" dirty="0">
                <a:solidFill>
                  <a:srgbClr val="56BA89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6BA89"/>
                </a:solidFill>
                <a:uFill>
                  <a:solidFill>
                    <a:srgbClr val="56BA89"/>
                  </a:solidFill>
                </a:uFill>
                <a:latin typeface="Calibri"/>
                <a:cs typeface="Calibri"/>
                <a:hlinkClick r:id="rId2"/>
              </a:rPr>
              <a:t>UITextField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)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-&gt; Bool </a:t>
            </a:r>
            <a:r>
              <a:rPr sz="1400" dirty="0">
                <a:latin typeface="Calibri"/>
                <a:cs typeface="Calibri"/>
              </a:rPr>
              <a:t> Asks </a:t>
            </a:r>
            <a:r>
              <a:rPr sz="1400" spc="-5" dirty="0">
                <a:latin typeface="Calibri"/>
                <a:cs typeface="Calibri"/>
              </a:rPr>
              <a:t>the delegate </a:t>
            </a:r>
            <a:r>
              <a:rPr sz="1400" dirty="0">
                <a:latin typeface="Calibri"/>
                <a:cs typeface="Calibri"/>
              </a:rPr>
              <a:t>if </a:t>
            </a:r>
            <a:r>
              <a:rPr sz="1400" spc="-5" dirty="0">
                <a:latin typeface="Calibri"/>
                <a:cs typeface="Calibri"/>
              </a:rPr>
              <a:t>editing should begin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specified text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field.</a:t>
            </a:r>
            <a:endParaRPr sz="14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solidFill>
                  <a:srgbClr val="AA0D91"/>
                </a:solidFill>
                <a:latin typeface="Calibri"/>
                <a:cs typeface="Calibri"/>
              </a:rPr>
              <a:t>func </a:t>
            </a:r>
            <a:r>
              <a:rPr sz="1400" spc="-5" dirty="0">
                <a:latin typeface="Calibri"/>
                <a:cs typeface="Calibri"/>
              </a:rPr>
              <a:t>textFieldDidBeginEditing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_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textField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140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UITextField)</a:t>
            </a:r>
            <a:endParaRPr sz="1400">
              <a:latin typeface="Calibri"/>
              <a:cs typeface="Calibri"/>
            </a:endParaRPr>
          </a:p>
          <a:p>
            <a:pPr marL="786765">
              <a:lnSpc>
                <a:spcPct val="100000"/>
              </a:lnSpc>
              <a:spcBef>
                <a:spcPts val="844"/>
              </a:spcBef>
            </a:pPr>
            <a:r>
              <a:rPr sz="1400" spc="-5" dirty="0">
                <a:latin typeface="Calibri"/>
                <a:cs typeface="Calibri"/>
              </a:rPr>
              <a:t>Tells the delegate that editing began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specified text</a:t>
            </a:r>
            <a:r>
              <a:rPr sz="1400" spc="1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field.</a:t>
            </a:r>
            <a:endParaRPr sz="1400">
              <a:latin typeface="Calibri"/>
              <a:cs typeface="Calibri"/>
            </a:endParaRPr>
          </a:p>
          <a:p>
            <a:pPr marL="786765" marR="2243455" lvl="1" indent="-317500">
              <a:lnSpc>
                <a:spcPct val="150000"/>
              </a:lnSpc>
              <a:buClr>
                <a:srgbClr val="000000"/>
              </a:buClr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solidFill>
                  <a:srgbClr val="AA0D91"/>
                </a:solidFill>
                <a:latin typeface="Calibri"/>
                <a:cs typeface="Calibri"/>
              </a:rPr>
              <a:t>func </a:t>
            </a:r>
            <a:r>
              <a:rPr sz="1400" spc="-5" dirty="0">
                <a:latin typeface="Calibri"/>
                <a:cs typeface="Calibri"/>
              </a:rPr>
              <a:t>textFieldShouldEndEditing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_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textField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: UITextField)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-&gt; Bool </a:t>
            </a:r>
            <a:r>
              <a:rPr sz="1400" dirty="0">
                <a:latin typeface="Calibri"/>
                <a:cs typeface="Calibri"/>
              </a:rPr>
              <a:t> Asks </a:t>
            </a:r>
            <a:r>
              <a:rPr sz="1400" spc="-5" dirty="0">
                <a:latin typeface="Calibri"/>
                <a:cs typeface="Calibri"/>
              </a:rPr>
              <a:t>the delegate </a:t>
            </a:r>
            <a:r>
              <a:rPr sz="1400" dirty="0">
                <a:latin typeface="Calibri"/>
                <a:cs typeface="Calibri"/>
              </a:rPr>
              <a:t>if </a:t>
            </a:r>
            <a:r>
              <a:rPr sz="1400" spc="-5" dirty="0">
                <a:latin typeface="Calibri"/>
                <a:cs typeface="Calibri"/>
              </a:rPr>
              <a:t>editing should stop </a:t>
            </a:r>
            <a:r>
              <a:rPr sz="1400" dirty="0">
                <a:latin typeface="Calibri"/>
                <a:cs typeface="Calibri"/>
              </a:rPr>
              <a:t>in </a:t>
            </a:r>
            <a:r>
              <a:rPr sz="1400" spc="-5" dirty="0">
                <a:latin typeface="Calibri"/>
                <a:cs typeface="Calibri"/>
              </a:rPr>
              <a:t>the specified text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field.</a:t>
            </a:r>
            <a:endParaRPr sz="14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solidFill>
                  <a:srgbClr val="AA0D91"/>
                </a:solidFill>
                <a:latin typeface="Calibri"/>
                <a:cs typeface="Calibri"/>
              </a:rPr>
              <a:t>func </a:t>
            </a:r>
            <a:r>
              <a:rPr sz="1400" spc="-5" dirty="0">
                <a:latin typeface="Calibri"/>
                <a:cs typeface="Calibri"/>
              </a:rPr>
              <a:t>textFieldDidEndEditing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400" spc="-5" dirty="0">
                <a:latin typeface="Calibri"/>
                <a:cs typeface="Calibri"/>
              </a:rPr>
              <a:t>_ 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textField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:</a:t>
            </a:r>
            <a:r>
              <a:rPr sz="1400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UITextField)</a:t>
            </a:r>
            <a:endParaRPr sz="1400">
              <a:latin typeface="Calibri"/>
              <a:cs typeface="Calibri"/>
            </a:endParaRPr>
          </a:p>
          <a:p>
            <a:pPr marL="78676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Tells the delegate that editing stopped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the specified text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field.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4803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00" dirty="0"/>
              <a:t>Textfield </a:t>
            </a:r>
            <a:r>
              <a:rPr sz="4200" spc="-135" dirty="0"/>
              <a:t>- </a:t>
            </a:r>
            <a:r>
              <a:rPr sz="4200" spc="-635" dirty="0"/>
              <a:t>Delegates </a:t>
            </a:r>
            <a:r>
              <a:rPr sz="4200" spc="-135" dirty="0"/>
              <a:t>-</a:t>
            </a:r>
            <a:r>
              <a:rPr sz="4200" spc="-1010" dirty="0"/>
              <a:t> </a:t>
            </a:r>
            <a:r>
              <a:rPr sz="4200" spc="-755" dirty="0"/>
              <a:t>Contd.</a:t>
            </a:r>
            <a:endParaRPr sz="42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852805" indent="-317500">
              <a:lnSpc>
                <a:spcPct val="100000"/>
              </a:lnSpc>
              <a:spcBef>
                <a:spcPts val="935"/>
              </a:spcBef>
              <a:buClr>
                <a:srgbClr val="000000"/>
              </a:buClr>
              <a:buChar char="○"/>
              <a:tabLst>
                <a:tab pos="853440" algn="l"/>
                <a:tab pos="854075" algn="l"/>
              </a:tabLst>
            </a:pPr>
            <a:r>
              <a:rPr spc="-5" dirty="0">
                <a:solidFill>
                  <a:srgbClr val="AA0D91"/>
                </a:solidFill>
              </a:rPr>
              <a:t>func </a:t>
            </a:r>
            <a:r>
              <a:rPr spc="-5" dirty="0">
                <a:solidFill>
                  <a:srgbClr val="000000"/>
                </a:solidFill>
              </a:rPr>
              <a:t>textField</a:t>
            </a:r>
            <a:r>
              <a:rPr spc="-5" dirty="0">
                <a:solidFill>
                  <a:srgbClr val="333333"/>
                </a:solidFill>
              </a:rPr>
              <a:t>(</a:t>
            </a:r>
            <a:r>
              <a:rPr spc="-5" dirty="0">
                <a:solidFill>
                  <a:srgbClr val="000000"/>
                </a:solidFill>
              </a:rPr>
              <a:t>_ </a:t>
            </a:r>
            <a:r>
              <a:rPr spc="-5" dirty="0">
                <a:solidFill>
                  <a:srgbClr val="404040"/>
                </a:solidFill>
              </a:rPr>
              <a:t>textField</a:t>
            </a:r>
            <a:r>
              <a:rPr spc="-5" dirty="0">
                <a:solidFill>
                  <a:srgbClr val="333333"/>
                </a:solidFill>
              </a:rPr>
              <a:t>: UITextField, </a:t>
            </a:r>
            <a:r>
              <a:rPr spc="-5" dirty="0">
                <a:solidFill>
                  <a:srgbClr val="000000"/>
                </a:solidFill>
              </a:rPr>
              <a:t>shouldChangeCharactersIn </a:t>
            </a:r>
            <a:r>
              <a:rPr dirty="0">
                <a:solidFill>
                  <a:srgbClr val="404040"/>
                </a:solidFill>
              </a:rPr>
              <a:t>range</a:t>
            </a:r>
            <a:r>
              <a:rPr dirty="0">
                <a:solidFill>
                  <a:srgbClr val="333333"/>
                </a:solidFill>
              </a:rPr>
              <a:t>: NSRange,</a:t>
            </a:r>
            <a:r>
              <a:rPr spc="210" dirty="0">
                <a:solidFill>
                  <a:srgbClr val="333333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replacementString</a:t>
            </a:r>
          </a:p>
          <a:p>
            <a:pPr marL="852805">
              <a:lnSpc>
                <a:spcPct val="100000"/>
              </a:lnSpc>
              <a:spcBef>
                <a:spcPts val="840"/>
              </a:spcBef>
            </a:pPr>
            <a:r>
              <a:rPr spc="-5" dirty="0">
                <a:solidFill>
                  <a:srgbClr val="404040"/>
                </a:solidFill>
              </a:rPr>
              <a:t>string</a:t>
            </a:r>
            <a:r>
              <a:rPr spc="-5" dirty="0">
                <a:solidFill>
                  <a:srgbClr val="333333"/>
                </a:solidFill>
              </a:rPr>
              <a:t>: String) </a:t>
            </a:r>
            <a:r>
              <a:rPr dirty="0">
                <a:solidFill>
                  <a:srgbClr val="333333"/>
                </a:solidFill>
              </a:rPr>
              <a:t>-&gt;</a:t>
            </a:r>
            <a:r>
              <a:rPr spc="-15" dirty="0">
                <a:solidFill>
                  <a:srgbClr val="333333"/>
                </a:solidFill>
              </a:rPr>
              <a:t> </a:t>
            </a:r>
            <a:r>
              <a:rPr dirty="0">
                <a:solidFill>
                  <a:srgbClr val="333333"/>
                </a:solidFill>
              </a:rPr>
              <a:t>Bool</a:t>
            </a:r>
          </a:p>
          <a:p>
            <a:pPr marL="852805">
              <a:lnSpc>
                <a:spcPct val="100000"/>
              </a:lnSpc>
              <a:spcBef>
                <a:spcPts val="840"/>
              </a:spcBef>
            </a:pPr>
            <a:r>
              <a:rPr dirty="0">
                <a:solidFill>
                  <a:srgbClr val="333333"/>
                </a:solidFill>
              </a:rPr>
              <a:t>Asks </a:t>
            </a:r>
            <a:r>
              <a:rPr spc="-5" dirty="0">
                <a:solidFill>
                  <a:srgbClr val="333333"/>
                </a:solidFill>
              </a:rPr>
              <a:t>the delegate </a:t>
            </a:r>
            <a:r>
              <a:rPr dirty="0">
                <a:solidFill>
                  <a:srgbClr val="333333"/>
                </a:solidFill>
              </a:rPr>
              <a:t>if </a:t>
            </a:r>
            <a:r>
              <a:rPr spc="-5" dirty="0">
                <a:solidFill>
                  <a:srgbClr val="333333"/>
                </a:solidFill>
              </a:rPr>
              <a:t>the specified text should be</a:t>
            </a:r>
            <a:r>
              <a:rPr spc="55" dirty="0">
                <a:solidFill>
                  <a:srgbClr val="333333"/>
                </a:solidFill>
              </a:rPr>
              <a:t> </a:t>
            </a:r>
            <a:r>
              <a:rPr spc="-5" dirty="0">
                <a:solidFill>
                  <a:srgbClr val="333333"/>
                </a:solidFill>
              </a:rPr>
              <a:t>changed.</a:t>
            </a:r>
          </a:p>
          <a:p>
            <a:pPr marL="852805" indent="-3175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Char char="○"/>
              <a:tabLst>
                <a:tab pos="853440" algn="l"/>
                <a:tab pos="854075" algn="l"/>
              </a:tabLst>
            </a:pPr>
            <a:r>
              <a:rPr spc="-5" dirty="0">
                <a:solidFill>
                  <a:srgbClr val="AA0D91"/>
                </a:solidFill>
              </a:rPr>
              <a:t>func </a:t>
            </a:r>
            <a:r>
              <a:rPr spc="-5" dirty="0">
                <a:solidFill>
                  <a:srgbClr val="000000"/>
                </a:solidFill>
              </a:rPr>
              <a:t>textFieldShouldReturn</a:t>
            </a:r>
            <a:r>
              <a:rPr spc="-5" dirty="0">
                <a:solidFill>
                  <a:srgbClr val="333333"/>
                </a:solidFill>
              </a:rPr>
              <a:t>(</a:t>
            </a:r>
            <a:r>
              <a:rPr spc="-5" dirty="0">
                <a:solidFill>
                  <a:srgbClr val="000000"/>
                </a:solidFill>
              </a:rPr>
              <a:t>_ </a:t>
            </a:r>
            <a:r>
              <a:rPr spc="-5" dirty="0">
                <a:solidFill>
                  <a:srgbClr val="404040"/>
                </a:solidFill>
              </a:rPr>
              <a:t>textField</a:t>
            </a:r>
            <a:r>
              <a:rPr spc="-5" dirty="0">
                <a:solidFill>
                  <a:srgbClr val="333333"/>
                </a:solidFill>
              </a:rPr>
              <a:t>: UITextField) </a:t>
            </a:r>
            <a:r>
              <a:rPr dirty="0">
                <a:solidFill>
                  <a:srgbClr val="333333"/>
                </a:solidFill>
              </a:rPr>
              <a:t>-&gt;</a:t>
            </a:r>
            <a:r>
              <a:rPr spc="45" dirty="0">
                <a:solidFill>
                  <a:srgbClr val="333333"/>
                </a:solidFill>
              </a:rPr>
              <a:t> </a:t>
            </a:r>
            <a:r>
              <a:rPr dirty="0">
                <a:solidFill>
                  <a:srgbClr val="333333"/>
                </a:solidFill>
              </a:rPr>
              <a:t>Bool</a:t>
            </a:r>
          </a:p>
          <a:p>
            <a:pPr marL="852805">
              <a:lnSpc>
                <a:spcPct val="100000"/>
              </a:lnSpc>
              <a:spcBef>
                <a:spcPts val="840"/>
              </a:spcBef>
            </a:pPr>
            <a:r>
              <a:rPr dirty="0">
                <a:solidFill>
                  <a:srgbClr val="333333"/>
                </a:solidFill>
              </a:rPr>
              <a:t>Asks </a:t>
            </a:r>
            <a:r>
              <a:rPr spc="-5" dirty="0">
                <a:solidFill>
                  <a:srgbClr val="333333"/>
                </a:solidFill>
              </a:rPr>
              <a:t>the delegate </a:t>
            </a:r>
            <a:r>
              <a:rPr dirty="0">
                <a:solidFill>
                  <a:srgbClr val="333333"/>
                </a:solidFill>
              </a:rPr>
              <a:t>if </a:t>
            </a:r>
            <a:r>
              <a:rPr spc="-5" dirty="0">
                <a:solidFill>
                  <a:srgbClr val="333333"/>
                </a:solidFill>
              </a:rPr>
              <a:t>the text field should process the </a:t>
            </a:r>
            <a:r>
              <a:rPr dirty="0">
                <a:solidFill>
                  <a:srgbClr val="333333"/>
                </a:solidFill>
              </a:rPr>
              <a:t>pressing </a:t>
            </a:r>
            <a:r>
              <a:rPr spc="5" dirty="0">
                <a:solidFill>
                  <a:srgbClr val="333333"/>
                </a:solidFill>
              </a:rPr>
              <a:t>of </a:t>
            </a:r>
            <a:r>
              <a:rPr spc="-5" dirty="0">
                <a:solidFill>
                  <a:srgbClr val="333333"/>
                </a:solidFill>
              </a:rPr>
              <a:t>the return</a:t>
            </a:r>
            <a:r>
              <a:rPr spc="70" dirty="0">
                <a:solidFill>
                  <a:srgbClr val="333333"/>
                </a:solidFill>
              </a:rPr>
              <a:t> </a:t>
            </a:r>
            <a:r>
              <a:rPr spc="-5" dirty="0">
                <a:solidFill>
                  <a:srgbClr val="333333"/>
                </a:solidFill>
              </a:rPr>
              <a:t>button.</a:t>
            </a:r>
          </a:p>
          <a:p>
            <a:pPr marL="66040">
              <a:lnSpc>
                <a:spcPct val="100000"/>
              </a:lnSpc>
            </a:pPr>
            <a:endParaRPr spc="-5" dirty="0">
              <a:solidFill>
                <a:srgbClr val="333333"/>
              </a:solidFill>
            </a:endParaRPr>
          </a:p>
          <a:p>
            <a:pPr marL="395605" marR="273685" indent="-317500">
              <a:lnSpc>
                <a:spcPct val="150000"/>
              </a:lnSpc>
              <a:spcBef>
                <a:spcPts val="915"/>
              </a:spcBef>
              <a:buChar char="●"/>
              <a:tabLst>
                <a:tab pos="396240" algn="l"/>
                <a:tab pos="396875" algn="l"/>
              </a:tabLst>
            </a:pPr>
            <a:r>
              <a:rPr spc="-5" dirty="0">
                <a:solidFill>
                  <a:srgbClr val="333333"/>
                </a:solidFill>
              </a:rPr>
              <a:t>Inherit the UITextFieldDelegate class </a:t>
            </a:r>
            <a:r>
              <a:rPr dirty="0">
                <a:solidFill>
                  <a:srgbClr val="333333"/>
                </a:solidFill>
              </a:rPr>
              <a:t>in your viewcontroller for </a:t>
            </a:r>
            <a:r>
              <a:rPr spc="-5" dirty="0">
                <a:solidFill>
                  <a:srgbClr val="333333"/>
                </a:solidFill>
              </a:rPr>
              <a:t>the above delegate methods </a:t>
            </a:r>
            <a:r>
              <a:rPr dirty="0">
                <a:solidFill>
                  <a:srgbClr val="333333"/>
                </a:solidFill>
              </a:rPr>
              <a:t>to </a:t>
            </a:r>
            <a:r>
              <a:rPr spc="-5" dirty="0">
                <a:solidFill>
                  <a:srgbClr val="333333"/>
                </a:solidFill>
              </a:rPr>
              <a:t>be </a:t>
            </a:r>
            <a:r>
              <a:rPr dirty="0">
                <a:solidFill>
                  <a:srgbClr val="333333"/>
                </a:solidFill>
              </a:rPr>
              <a:t>called  </a:t>
            </a:r>
            <a:r>
              <a:rPr spc="-5" dirty="0">
                <a:solidFill>
                  <a:srgbClr val="333333"/>
                </a:solidFill>
              </a:rPr>
              <a:t>during runtime.</a:t>
            </a:r>
          </a:p>
          <a:p>
            <a:pPr marL="395605" marR="59690" indent="-317500">
              <a:lnSpc>
                <a:spcPct val="150000"/>
              </a:lnSpc>
              <a:buChar char="●"/>
              <a:tabLst>
                <a:tab pos="396240" algn="l"/>
                <a:tab pos="396875" algn="l"/>
              </a:tabLst>
            </a:pPr>
            <a:r>
              <a:rPr spc="-5" dirty="0">
                <a:solidFill>
                  <a:srgbClr val="000000"/>
                </a:solidFill>
              </a:rPr>
              <a:t>The delegate methods </a:t>
            </a:r>
            <a:r>
              <a:rPr dirty="0">
                <a:solidFill>
                  <a:srgbClr val="000000"/>
                </a:solidFill>
              </a:rPr>
              <a:t>are </a:t>
            </a:r>
            <a:r>
              <a:rPr spc="-5" dirty="0">
                <a:solidFill>
                  <a:srgbClr val="000000"/>
                </a:solidFill>
              </a:rPr>
              <a:t>called based on user </a:t>
            </a:r>
            <a:r>
              <a:rPr dirty="0">
                <a:solidFill>
                  <a:srgbClr val="000000"/>
                </a:solidFill>
              </a:rPr>
              <a:t>action. </a:t>
            </a:r>
            <a:r>
              <a:rPr spc="-5" dirty="0">
                <a:solidFill>
                  <a:srgbClr val="000000"/>
                </a:solidFill>
              </a:rPr>
              <a:t>See the </a:t>
            </a:r>
            <a:r>
              <a:rPr dirty="0">
                <a:solidFill>
                  <a:srgbClr val="000000"/>
                </a:solidFill>
              </a:rPr>
              <a:t>console </a:t>
            </a:r>
            <a:r>
              <a:rPr spc="-5" dirty="0">
                <a:solidFill>
                  <a:srgbClr val="000000"/>
                </a:solidFill>
              </a:rPr>
              <a:t>output </a:t>
            </a:r>
            <a:r>
              <a:rPr dirty="0">
                <a:solidFill>
                  <a:srgbClr val="000000"/>
                </a:solidFill>
              </a:rPr>
              <a:t>to </a:t>
            </a:r>
            <a:r>
              <a:rPr spc="-5" dirty="0">
                <a:solidFill>
                  <a:srgbClr val="000000"/>
                </a:solidFill>
              </a:rPr>
              <a:t>know </a:t>
            </a:r>
            <a:r>
              <a:rPr dirty="0">
                <a:solidFill>
                  <a:srgbClr val="000000"/>
                </a:solidFill>
              </a:rPr>
              <a:t>when </a:t>
            </a:r>
            <a:r>
              <a:rPr spc="-5" dirty="0">
                <a:solidFill>
                  <a:srgbClr val="000000"/>
                </a:solidFill>
              </a:rPr>
              <a:t>the </a:t>
            </a:r>
            <a:r>
              <a:rPr dirty="0">
                <a:solidFill>
                  <a:srgbClr val="000000"/>
                </a:solidFill>
              </a:rPr>
              <a:t>delegates  are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called.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8832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90" dirty="0"/>
              <a:t>Label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16458" y="1388109"/>
            <a:ext cx="665225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Labels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for displaying </a:t>
            </a:r>
            <a:r>
              <a:rPr sz="1400" spc="-5" dirty="0">
                <a:latin typeface="Calibri"/>
                <a:cs typeface="Calibri"/>
              </a:rPr>
              <a:t>static content, which consists </a:t>
            </a:r>
            <a:r>
              <a:rPr sz="1400" dirty="0">
                <a:latin typeface="Calibri"/>
                <a:cs typeface="Calibri"/>
              </a:rPr>
              <a:t>of a </a:t>
            </a:r>
            <a:r>
              <a:rPr sz="1400" spc="-5" dirty="0">
                <a:latin typeface="Calibri"/>
                <a:cs typeface="Calibri"/>
              </a:rPr>
              <a:t>single </a:t>
            </a:r>
            <a:r>
              <a:rPr sz="1400" dirty="0">
                <a:latin typeface="Calibri"/>
                <a:cs typeface="Calibri"/>
              </a:rPr>
              <a:t>line or </a:t>
            </a:r>
            <a:r>
              <a:rPr sz="1400" spc="-5" dirty="0">
                <a:latin typeface="Calibri"/>
                <a:cs typeface="Calibri"/>
              </a:rPr>
              <a:t>multiple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lines.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458" y="1827402"/>
            <a:ext cx="14579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Outlet Declaration </a:t>
            </a:r>
            <a:r>
              <a:rPr sz="1400" dirty="0"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954" y="2266315"/>
            <a:ext cx="28244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@IBOutlet </a:t>
            </a:r>
            <a:r>
              <a:rPr sz="1400" dirty="0">
                <a:latin typeface="Calibri"/>
                <a:cs typeface="Calibri"/>
              </a:rPr>
              <a:t>weak var </a:t>
            </a:r>
            <a:r>
              <a:rPr sz="1400" spc="-5" dirty="0">
                <a:latin typeface="Calibri"/>
                <a:cs typeface="Calibri"/>
              </a:rPr>
              <a:t>nameLbl: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UILabel!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50" y="2627502"/>
            <a:ext cx="2534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21213"/>
                </a:solidFill>
                <a:latin typeface="Calibri"/>
                <a:cs typeface="Calibri"/>
              </a:rPr>
              <a:t>Important Properties of Label </a:t>
            </a:r>
            <a:r>
              <a:rPr sz="1400" dirty="0">
                <a:solidFill>
                  <a:srgbClr val="121213"/>
                </a:solidFill>
                <a:latin typeface="Calibri"/>
                <a:cs typeface="Calibri"/>
              </a:rPr>
              <a:t>are</a:t>
            </a:r>
            <a:r>
              <a:rPr sz="1400" spc="5" dirty="0">
                <a:solidFill>
                  <a:srgbClr val="12121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21213"/>
                </a:solidFill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758" y="2879826"/>
            <a:ext cx="1582420" cy="149796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textAlignment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textColor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backgroundColor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text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numberOflines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lineBreakMode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9485" y="1771650"/>
            <a:ext cx="9956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Sample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code: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4641" y="2200147"/>
            <a:ext cx="374332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sampleLabel.textColor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UIColor.white;  sampleLabel.backgroundColor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UIColor.clear  </a:t>
            </a:r>
            <a:r>
              <a:rPr sz="1200" spc="-5" dirty="0">
                <a:solidFill>
                  <a:srgbClr val="303030"/>
                </a:solidFill>
                <a:latin typeface="Calibri"/>
                <a:cs typeface="Calibri"/>
              </a:rPr>
              <a:t>sampleLabel</a:t>
            </a:r>
            <a:r>
              <a:rPr sz="1200" spc="-5" dirty="0">
                <a:solidFill>
                  <a:srgbClr val="666600"/>
                </a:solidFill>
                <a:latin typeface="Calibri"/>
                <a:cs typeface="Calibri"/>
              </a:rPr>
              <a:t>.</a:t>
            </a:r>
            <a:r>
              <a:rPr sz="1200" spc="-5" dirty="0">
                <a:solidFill>
                  <a:srgbClr val="303030"/>
                </a:solidFill>
                <a:latin typeface="Calibri"/>
                <a:cs typeface="Calibri"/>
              </a:rPr>
              <a:t>text </a:t>
            </a:r>
            <a:r>
              <a:rPr sz="1200" dirty="0">
                <a:solidFill>
                  <a:srgbClr val="666600"/>
                </a:solidFill>
                <a:latin typeface="Calibri"/>
                <a:cs typeface="Calibri"/>
              </a:rPr>
              <a:t>= </a:t>
            </a:r>
            <a:r>
              <a:rPr sz="1200" dirty="0">
                <a:solidFill>
                  <a:srgbClr val="008700"/>
                </a:solidFill>
                <a:latin typeface="Calibri"/>
                <a:cs typeface="Calibri"/>
              </a:rPr>
              <a:t>"This is a </a:t>
            </a:r>
            <a:r>
              <a:rPr sz="1200" spc="-5" dirty="0">
                <a:solidFill>
                  <a:srgbClr val="008700"/>
                </a:solidFill>
                <a:latin typeface="Calibri"/>
                <a:cs typeface="Calibri"/>
              </a:rPr>
              <a:t>sample </a:t>
            </a:r>
            <a:r>
              <a:rPr sz="1200" dirty="0">
                <a:solidFill>
                  <a:srgbClr val="008700"/>
                </a:solidFill>
                <a:latin typeface="Calibri"/>
                <a:cs typeface="Calibri"/>
              </a:rPr>
              <a:t>text\n </a:t>
            </a:r>
            <a:r>
              <a:rPr sz="1200" spc="-5" dirty="0">
                <a:solidFill>
                  <a:srgbClr val="008700"/>
                </a:solidFill>
                <a:latin typeface="Calibri"/>
                <a:cs typeface="Calibri"/>
              </a:rPr>
              <a:t>of </a:t>
            </a:r>
            <a:r>
              <a:rPr sz="1200" dirty="0">
                <a:solidFill>
                  <a:srgbClr val="008700"/>
                </a:solidFill>
                <a:latin typeface="Calibri"/>
                <a:cs typeface="Calibri"/>
              </a:rPr>
              <a:t>multiple lines.  here number </a:t>
            </a:r>
            <a:r>
              <a:rPr sz="1200" spc="-5" dirty="0">
                <a:solidFill>
                  <a:srgbClr val="008700"/>
                </a:solidFill>
                <a:latin typeface="Calibri"/>
                <a:cs typeface="Calibri"/>
              </a:rPr>
              <a:t>of </a:t>
            </a:r>
            <a:r>
              <a:rPr sz="1200" dirty="0">
                <a:solidFill>
                  <a:srgbClr val="008700"/>
                </a:solidFill>
                <a:latin typeface="Calibri"/>
                <a:cs typeface="Calibri"/>
              </a:rPr>
              <a:t>lines is </a:t>
            </a:r>
            <a:r>
              <a:rPr sz="1200" spc="-5" dirty="0">
                <a:solidFill>
                  <a:srgbClr val="008700"/>
                </a:solidFill>
                <a:latin typeface="Calibri"/>
                <a:cs typeface="Calibri"/>
              </a:rPr>
              <a:t>not </a:t>
            </a:r>
            <a:r>
              <a:rPr sz="1200" dirty="0">
                <a:solidFill>
                  <a:srgbClr val="008700"/>
                </a:solidFill>
                <a:latin typeface="Calibri"/>
                <a:cs typeface="Calibri"/>
              </a:rPr>
              <a:t>limited."  </a:t>
            </a:r>
            <a:r>
              <a:rPr sz="1200" spc="-5" dirty="0">
                <a:solidFill>
                  <a:srgbClr val="303030"/>
                </a:solidFill>
                <a:latin typeface="Calibri"/>
                <a:cs typeface="Calibri"/>
              </a:rPr>
              <a:t>sampleLabel</a:t>
            </a:r>
            <a:r>
              <a:rPr sz="1200" spc="-5" dirty="0">
                <a:solidFill>
                  <a:srgbClr val="666600"/>
                </a:solidFill>
                <a:latin typeface="Calibri"/>
                <a:cs typeface="Calibri"/>
              </a:rPr>
              <a:t>.</a:t>
            </a:r>
            <a:r>
              <a:rPr sz="1200" spc="-5" dirty="0">
                <a:solidFill>
                  <a:srgbClr val="303030"/>
                </a:solidFill>
                <a:latin typeface="Calibri"/>
                <a:cs typeface="Calibri"/>
              </a:rPr>
              <a:t>numberOfLines </a:t>
            </a:r>
            <a:r>
              <a:rPr sz="1200" dirty="0">
                <a:solidFill>
                  <a:srgbClr val="666600"/>
                </a:solidFill>
                <a:latin typeface="Calibri"/>
                <a:cs typeface="Calibri"/>
              </a:rPr>
              <a:t>= </a:t>
            </a:r>
            <a:r>
              <a:rPr sz="1200" dirty="0">
                <a:solidFill>
                  <a:srgbClr val="006666"/>
                </a:solidFill>
                <a:latin typeface="Calibri"/>
                <a:cs typeface="Calibri"/>
              </a:rPr>
              <a:t>0  </a:t>
            </a:r>
            <a:r>
              <a:rPr sz="1200" spc="-5" dirty="0">
                <a:solidFill>
                  <a:srgbClr val="303030"/>
                </a:solidFill>
                <a:latin typeface="Calibri"/>
                <a:cs typeface="Calibri"/>
              </a:rPr>
              <a:t>sampleLabel.lineBreakMode </a:t>
            </a:r>
            <a:r>
              <a:rPr sz="1200" dirty="0">
                <a:solidFill>
                  <a:srgbClr val="303030"/>
                </a:solidFill>
                <a:latin typeface="Calibri"/>
                <a:cs typeface="Calibri"/>
              </a:rPr>
              <a:t>=</a:t>
            </a:r>
            <a:r>
              <a:rPr sz="1200" spc="-20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303030"/>
                </a:solidFill>
                <a:latin typeface="Calibri"/>
                <a:cs typeface="Calibri"/>
              </a:rPr>
              <a:t>.byWordWrapping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11074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75" dirty="0"/>
              <a:t>Button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0758" y="1278991"/>
            <a:ext cx="4494530" cy="2971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buClr>
                <a:srgbClr val="303030"/>
              </a:buClr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Buttons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used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handling user </a:t>
            </a:r>
            <a:r>
              <a:rPr sz="1400" dirty="0">
                <a:latin typeface="Calibri"/>
                <a:cs typeface="Calibri"/>
              </a:rPr>
              <a:t>actions. </a:t>
            </a:r>
            <a:r>
              <a:rPr sz="1400" spc="-5" dirty="0">
                <a:latin typeface="Calibri"/>
                <a:cs typeface="Calibri"/>
              </a:rPr>
              <a:t>It intercepts  the touch events and sends </a:t>
            </a:r>
            <a:r>
              <a:rPr sz="1400" dirty="0">
                <a:latin typeface="Calibri"/>
                <a:cs typeface="Calibri"/>
              </a:rPr>
              <a:t>message to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target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object.</a:t>
            </a:r>
            <a:endParaRPr sz="1400">
              <a:latin typeface="Calibri"/>
              <a:cs typeface="Calibri"/>
            </a:endParaRPr>
          </a:p>
          <a:p>
            <a:pPr marL="329565" marR="90805" indent="-317500">
              <a:lnSpc>
                <a:spcPct val="114999"/>
              </a:lnSpc>
              <a:buClr>
                <a:srgbClr val="303030"/>
              </a:buClr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change the button properties </a:t>
            </a:r>
            <a:r>
              <a:rPr sz="1400" dirty="0">
                <a:latin typeface="Calibri"/>
                <a:cs typeface="Calibri"/>
              </a:rPr>
              <a:t>in xib in the  </a:t>
            </a:r>
            <a:r>
              <a:rPr sz="1400" spc="-5" dirty="0">
                <a:latin typeface="Calibri"/>
                <a:cs typeface="Calibri"/>
              </a:rPr>
              <a:t>attributes </a:t>
            </a:r>
            <a:r>
              <a:rPr sz="1400" dirty="0">
                <a:latin typeface="Calibri"/>
                <a:cs typeface="Calibri"/>
              </a:rPr>
              <a:t>inspector in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utilities area </a:t>
            </a:r>
            <a:r>
              <a:rPr sz="1400" spc="-5" dirty="0">
                <a:latin typeface="Calibri"/>
                <a:cs typeface="Calibri"/>
              </a:rPr>
              <a:t>(right side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the  Window).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Clr>
                <a:srgbClr val="303030"/>
              </a:buClr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Outlet Declaration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25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Calibri"/>
                <a:cs typeface="Calibri"/>
              </a:rPr>
              <a:t>@IBOutlet </a:t>
            </a:r>
            <a:r>
              <a:rPr sz="1400" dirty="0">
                <a:latin typeface="Calibri"/>
                <a:cs typeface="Calibri"/>
              </a:rPr>
              <a:t>weak var </a:t>
            </a:r>
            <a:r>
              <a:rPr sz="1400" spc="-5" dirty="0">
                <a:latin typeface="Calibri"/>
                <a:cs typeface="Calibri"/>
              </a:rPr>
              <a:t>signInBtn: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UIButton!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121213"/>
                </a:solidFill>
                <a:latin typeface="Calibri"/>
                <a:cs typeface="Calibri"/>
              </a:rPr>
              <a:t>Important Properties</a:t>
            </a:r>
            <a:r>
              <a:rPr sz="1400" spc="15" dirty="0">
                <a:solidFill>
                  <a:srgbClr val="12121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21213"/>
                </a:solidFill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25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Calibri"/>
                <a:cs typeface="Calibri"/>
              </a:rPr>
              <a:t>imageView</a:t>
            </a:r>
            <a:endParaRPr sz="14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254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Calibri"/>
                <a:cs typeface="Calibri"/>
              </a:rPr>
              <a:t>titleLabel</a:t>
            </a:r>
            <a:endParaRPr sz="14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250"/>
              </a:spcBef>
              <a:buClr>
                <a:srgbClr val="000000"/>
              </a:buClr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backgroundColor</a:t>
            </a:r>
            <a:endParaRPr sz="14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254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titleColor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89547" y="1147572"/>
            <a:ext cx="1743455" cy="3467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22459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75" dirty="0"/>
              <a:t>Button</a:t>
            </a:r>
            <a:r>
              <a:rPr sz="4200" spc="-540" dirty="0"/>
              <a:t> </a:t>
            </a:r>
            <a:r>
              <a:rPr sz="4200" spc="-635" dirty="0"/>
              <a:t>Action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90550" y="1310386"/>
            <a:ext cx="5990590" cy="343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The Button click </a:t>
            </a: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action </a:t>
            </a: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can be handled </a:t>
            </a: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in two</a:t>
            </a:r>
            <a:r>
              <a:rPr sz="1400" spc="10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ways.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03030"/>
                </a:solidFill>
                <a:latin typeface="Calibri"/>
                <a:cs typeface="Calibri"/>
              </a:rPr>
              <a:t>By </a:t>
            </a:r>
            <a:r>
              <a:rPr sz="1400" b="1" spc="-5" dirty="0">
                <a:solidFill>
                  <a:srgbClr val="303030"/>
                </a:solidFill>
                <a:latin typeface="Calibri"/>
                <a:cs typeface="Calibri"/>
              </a:rPr>
              <a:t>connecting</a:t>
            </a:r>
            <a:r>
              <a:rPr sz="1400" b="1" spc="-65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03030"/>
                </a:solidFill>
                <a:latin typeface="Calibri"/>
                <a:cs typeface="Calibri"/>
              </a:rPr>
              <a:t>IBAction:</a:t>
            </a:r>
            <a:endParaRPr sz="1400" dirty="0">
              <a:latin typeface="Calibri"/>
              <a:cs typeface="Calibri"/>
            </a:endParaRPr>
          </a:p>
          <a:p>
            <a:pPr marL="12700" marR="1705610">
              <a:lnSpc>
                <a:spcPct val="114999"/>
              </a:lnSpc>
            </a:pP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Connect the </a:t>
            </a: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IBAction to </a:t>
            </a: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the touch event “Touch </a:t>
            </a: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Up </a:t>
            </a: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Inside”  @IBAction func nextBtnAction(_ sender: </a:t>
            </a: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Any)</a:t>
            </a:r>
            <a:r>
              <a:rPr sz="1400" spc="15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{</a:t>
            </a:r>
            <a:endParaRPr sz="1400" dirty="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print("Next Button</a:t>
            </a:r>
            <a:r>
              <a:rPr sz="1400" spc="20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Clicked")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}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03030"/>
                </a:solidFill>
                <a:latin typeface="Calibri"/>
                <a:cs typeface="Calibri"/>
              </a:rPr>
              <a:t>By adding target to the button</a:t>
            </a:r>
            <a:r>
              <a:rPr sz="1400" b="1" spc="-145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03030"/>
                </a:solidFill>
                <a:latin typeface="Calibri"/>
                <a:cs typeface="Calibri"/>
              </a:rPr>
              <a:t>outlet: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nextBtn.addTarget(self, </a:t>
            </a: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action: </a:t>
            </a: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#selector(nextBtnClickAction), </a:t>
            </a: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for:</a:t>
            </a:r>
            <a:r>
              <a:rPr sz="1400" spc="135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.touchUpInside)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func</a:t>
            </a:r>
            <a:r>
              <a:rPr sz="1400" spc="-20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nextBtnClickAction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{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print("Next Button</a:t>
            </a:r>
            <a:r>
              <a:rPr sz="1400" spc="25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Clicked")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}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25063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35" dirty="0"/>
              <a:t>Alert</a:t>
            </a:r>
            <a:r>
              <a:rPr sz="4200" spc="-525" dirty="0"/>
              <a:t> </a:t>
            </a:r>
            <a:r>
              <a:rPr sz="4200" spc="-645" dirty="0"/>
              <a:t>Controller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0758" y="1273290"/>
            <a:ext cx="8134984" cy="32264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51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UIAlertController is an </a:t>
            </a:r>
            <a:r>
              <a:rPr sz="1400" spc="-5" dirty="0">
                <a:latin typeface="Calibri"/>
                <a:cs typeface="Calibri"/>
              </a:rPr>
              <a:t>object that </a:t>
            </a:r>
            <a:r>
              <a:rPr sz="1400" dirty="0">
                <a:latin typeface="Calibri"/>
                <a:cs typeface="Calibri"/>
              </a:rPr>
              <a:t>displays an alert </a:t>
            </a:r>
            <a:r>
              <a:rPr sz="1400" spc="-5" dirty="0">
                <a:latin typeface="Calibri"/>
                <a:cs typeface="Calibri"/>
              </a:rPr>
              <a:t>message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2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Use </a:t>
            </a:r>
            <a:r>
              <a:rPr sz="1400" spc="-5" dirty="0">
                <a:latin typeface="Calibri"/>
                <a:cs typeface="Calibri"/>
              </a:rPr>
              <a:t>this </a:t>
            </a:r>
            <a:r>
              <a:rPr sz="1400" dirty="0">
                <a:latin typeface="Calibri"/>
                <a:cs typeface="Calibri"/>
              </a:rPr>
              <a:t>class </a:t>
            </a:r>
            <a:r>
              <a:rPr sz="1400" spc="-5" dirty="0">
                <a:latin typeface="Calibri"/>
                <a:cs typeface="Calibri"/>
              </a:rPr>
              <a:t>to configure </a:t>
            </a:r>
            <a:r>
              <a:rPr sz="1400" dirty="0">
                <a:latin typeface="Calibri"/>
                <a:cs typeface="Calibri"/>
              </a:rPr>
              <a:t>alerts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action </a:t>
            </a:r>
            <a:r>
              <a:rPr sz="1400" spc="-5" dirty="0">
                <a:latin typeface="Calibri"/>
                <a:cs typeface="Calibri"/>
              </a:rPr>
              <a:t>sheets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the message </a:t>
            </a:r>
            <a:r>
              <a:rPr sz="1400" dirty="0">
                <a:latin typeface="Calibri"/>
                <a:cs typeface="Calibri"/>
              </a:rPr>
              <a:t>that you want to </a:t>
            </a:r>
            <a:r>
              <a:rPr sz="1400" spc="-5" dirty="0">
                <a:latin typeface="Calibri"/>
                <a:cs typeface="Calibri"/>
              </a:rPr>
              <a:t>display and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425"/>
              </a:spcBef>
            </a:pPr>
            <a:r>
              <a:rPr sz="1400" dirty="0">
                <a:latin typeface="Calibri"/>
                <a:cs typeface="Calibri"/>
              </a:rPr>
              <a:t>actions </a:t>
            </a:r>
            <a:r>
              <a:rPr sz="1400" spc="-5" dirty="0">
                <a:latin typeface="Calibri"/>
                <a:cs typeface="Calibri"/>
              </a:rPr>
              <a:t>from which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choose.</a:t>
            </a:r>
            <a:endParaRPr sz="1400">
              <a:latin typeface="Calibri"/>
              <a:cs typeface="Calibri"/>
            </a:endParaRPr>
          </a:p>
          <a:p>
            <a:pPr marL="329565" marR="1066800" indent="-317500">
              <a:lnSpc>
                <a:spcPct val="125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After </a:t>
            </a:r>
            <a:r>
              <a:rPr sz="1400" spc="-5" dirty="0">
                <a:latin typeface="Calibri"/>
                <a:cs typeface="Calibri"/>
              </a:rPr>
              <a:t>configuring the </a:t>
            </a:r>
            <a:r>
              <a:rPr sz="1400" dirty="0">
                <a:latin typeface="Calibri"/>
                <a:cs typeface="Calibri"/>
              </a:rPr>
              <a:t>alert controller with </a:t>
            </a:r>
            <a:r>
              <a:rPr sz="1400" spc="-5" dirty="0">
                <a:latin typeface="Calibri"/>
                <a:cs typeface="Calibri"/>
              </a:rPr>
              <a:t>the actions and style </a:t>
            </a:r>
            <a:r>
              <a:rPr sz="1400" dirty="0">
                <a:latin typeface="Calibri"/>
                <a:cs typeface="Calibri"/>
              </a:rPr>
              <a:t>you want, </a:t>
            </a:r>
            <a:r>
              <a:rPr sz="1400" spc="-5" dirty="0">
                <a:latin typeface="Calibri"/>
                <a:cs typeface="Calibri"/>
              </a:rPr>
              <a:t>present </a:t>
            </a:r>
            <a:r>
              <a:rPr sz="1400" dirty="0">
                <a:latin typeface="Calibri"/>
                <a:cs typeface="Calibri"/>
              </a:rPr>
              <a:t>it </a:t>
            </a:r>
            <a:r>
              <a:rPr sz="1400" spc="-5" dirty="0">
                <a:latin typeface="Calibri"/>
                <a:cs typeface="Calibri"/>
              </a:rPr>
              <a:t>using the </a:t>
            </a:r>
            <a:r>
              <a:rPr sz="1400" u="sng" spc="-5" dirty="0">
                <a:solidFill>
                  <a:srgbClr val="56BA89"/>
                </a:solidFill>
                <a:uFill>
                  <a:solidFill>
                    <a:srgbClr val="56BA89"/>
                  </a:solidFill>
                </a:uFill>
                <a:latin typeface="Calibri"/>
                <a:cs typeface="Calibri"/>
                <a:hlinkClick r:id="rId2"/>
              </a:rPr>
              <a:t> present(_:animated:completion:)</a:t>
            </a:r>
            <a:r>
              <a:rPr sz="1400" spc="50" dirty="0">
                <a:solidFill>
                  <a:srgbClr val="56BA89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400" spc="-5" dirty="0">
                <a:latin typeface="Calibri"/>
                <a:cs typeface="Calibri"/>
              </a:rPr>
              <a:t>method.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2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UIKit displays alerts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action </a:t>
            </a:r>
            <a:r>
              <a:rPr sz="1400" spc="-5" dirty="0">
                <a:latin typeface="Calibri"/>
                <a:cs typeface="Calibri"/>
              </a:rPr>
              <a:t>sheets modally over </a:t>
            </a:r>
            <a:r>
              <a:rPr sz="1400" dirty="0">
                <a:latin typeface="Calibri"/>
                <a:cs typeface="Calibri"/>
              </a:rPr>
              <a:t>your </a:t>
            </a:r>
            <a:r>
              <a:rPr sz="1400" spc="-5" dirty="0">
                <a:latin typeface="Calibri"/>
                <a:cs typeface="Calibri"/>
              </a:rPr>
              <a:t>app's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content.</a:t>
            </a:r>
            <a:endParaRPr sz="1400">
              <a:latin typeface="Calibri"/>
              <a:cs typeface="Calibri"/>
            </a:endParaRPr>
          </a:p>
          <a:p>
            <a:pPr marL="329565" marR="5080" indent="-317500">
              <a:lnSpc>
                <a:spcPct val="125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In addition </a:t>
            </a:r>
            <a:r>
              <a:rPr sz="1400" dirty="0">
                <a:latin typeface="Calibri"/>
                <a:cs typeface="Calibri"/>
              </a:rPr>
              <a:t>to displaying a message to a </a:t>
            </a:r>
            <a:r>
              <a:rPr sz="1400" spc="-5" dirty="0">
                <a:latin typeface="Calibri"/>
                <a:cs typeface="Calibri"/>
              </a:rPr>
              <a:t>user,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associate </a:t>
            </a:r>
            <a:r>
              <a:rPr sz="1400" dirty="0">
                <a:latin typeface="Calibri"/>
                <a:cs typeface="Calibri"/>
              </a:rPr>
              <a:t>actions with your alert controller to give </a:t>
            </a:r>
            <a:r>
              <a:rPr sz="1400" spc="-5" dirty="0">
                <a:latin typeface="Calibri"/>
                <a:cs typeface="Calibri"/>
              </a:rPr>
              <a:t>the  user </a:t>
            </a:r>
            <a:r>
              <a:rPr sz="1400" dirty="0">
                <a:latin typeface="Calibri"/>
                <a:cs typeface="Calibri"/>
              </a:rPr>
              <a:t>a way 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respond.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2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each </a:t>
            </a:r>
            <a:r>
              <a:rPr sz="1400" dirty="0">
                <a:latin typeface="Calibri"/>
                <a:cs typeface="Calibri"/>
              </a:rPr>
              <a:t>action you </a:t>
            </a:r>
            <a:r>
              <a:rPr sz="1400" spc="-5" dirty="0">
                <a:latin typeface="Calibri"/>
                <a:cs typeface="Calibri"/>
              </a:rPr>
              <a:t>add using the</a:t>
            </a:r>
            <a:r>
              <a:rPr sz="1400" spc="-5" dirty="0">
                <a:solidFill>
                  <a:srgbClr val="56BA89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6BA89"/>
                </a:solidFill>
                <a:uFill>
                  <a:solidFill>
                    <a:srgbClr val="56BA89"/>
                  </a:solidFill>
                </a:uFill>
                <a:latin typeface="Calibri"/>
                <a:cs typeface="Calibri"/>
                <a:hlinkClick r:id="rId3"/>
              </a:rPr>
              <a:t>addAction(_:)</a:t>
            </a:r>
            <a:r>
              <a:rPr sz="1400" spc="-5" dirty="0">
                <a:solidFill>
                  <a:srgbClr val="56BA89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400" spc="-5" dirty="0">
                <a:latin typeface="Calibri"/>
                <a:cs typeface="Calibri"/>
              </a:rPr>
              <a:t>method, </a:t>
            </a:r>
            <a:r>
              <a:rPr sz="1400" dirty="0">
                <a:latin typeface="Calibri"/>
                <a:cs typeface="Calibri"/>
              </a:rPr>
              <a:t>the alert </a:t>
            </a:r>
            <a:r>
              <a:rPr sz="1400" spc="-5" dirty="0">
                <a:latin typeface="Calibri"/>
                <a:cs typeface="Calibri"/>
              </a:rPr>
              <a:t>controller configures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button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latin typeface="Calibri"/>
                <a:cs typeface="Calibri"/>
              </a:rPr>
              <a:t>action</a:t>
            </a:r>
            <a:r>
              <a:rPr sz="1400" spc="-5" dirty="0">
                <a:latin typeface="Calibri"/>
                <a:cs typeface="Calibri"/>
              </a:rPr>
              <a:t> details.</a:t>
            </a:r>
            <a:endParaRPr sz="1400">
              <a:latin typeface="Calibri"/>
              <a:cs typeface="Calibri"/>
            </a:endParaRPr>
          </a:p>
          <a:p>
            <a:pPr marL="329565" marR="354330" indent="-317500">
              <a:lnSpc>
                <a:spcPct val="125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When the user taps that </a:t>
            </a:r>
            <a:r>
              <a:rPr sz="1400" dirty="0">
                <a:latin typeface="Calibri"/>
                <a:cs typeface="Calibri"/>
              </a:rPr>
              <a:t>action,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alert controller </a:t>
            </a:r>
            <a:r>
              <a:rPr sz="1400" spc="-5" dirty="0">
                <a:latin typeface="Calibri"/>
                <a:cs typeface="Calibri"/>
              </a:rPr>
              <a:t>executes the block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provided </a:t>
            </a:r>
            <a:r>
              <a:rPr sz="1400" dirty="0">
                <a:latin typeface="Calibri"/>
                <a:cs typeface="Calibri"/>
              </a:rPr>
              <a:t>when </a:t>
            </a:r>
            <a:r>
              <a:rPr sz="1400" spc="-5" dirty="0">
                <a:latin typeface="Calibri"/>
                <a:cs typeface="Calibri"/>
              </a:rPr>
              <a:t>creating the  </a:t>
            </a:r>
            <a:r>
              <a:rPr sz="1400" dirty="0">
                <a:latin typeface="Calibri"/>
                <a:cs typeface="Calibri"/>
              </a:rPr>
              <a:t>action</a:t>
            </a:r>
            <a:r>
              <a:rPr sz="1400" spc="-5" dirty="0">
                <a:latin typeface="Calibri"/>
                <a:cs typeface="Calibri"/>
              </a:rPr>
              <a:t> object.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39147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35" dirty="0"/>
              <a:t>Alert </a:t>
            </a:r>
            <a:r>
              <a:rPr sz="4200" spc="-645" dirty="0"/>
              <a:t>Controller </a:t>
            </a:r>
            <a:r>
              <a:rPr sz="4200" spc="-135" dirty="0"/>
              <a:t>-</a:t>
            </a:r>
            <a:r>
              <a:rPr sz="4200" spc="-180" dirty="0"/>
              <a:t> </a:t>
            </a:r>
            <a:r>
              <a:rPr sz="4200" spc="-755" dirty="0"/>
              <a:t>Contd.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90550" y="1310386"/>
            <a:ext cx="7053580" cy="2203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Example: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</a:pPr>
            <a:r>
              <a:rPr sz="1400" dirty="0">
                <a:solidFill>
                  <a:srgbClr val="AA0D91"/>
                </a:solidFill>
                <a:latin typeface="Calibri"/>
                <a:cs typeface="Calibri"/>
              </a:rPr>
              <a:t>let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alert = </a:t>
            </a:r>
            <a:r>
              <a:rPr sz="1400" dirty="0">
                <a:solidFill>
                  <a:srgbClr val="5C2599"/>
                </a:solidFill>
                <a:latin typeface="Calibri"/>
                <a:cs typeface="Calibri"/>
              </a:rPr>
              <a:t>UIAlertController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(title: </a:t>
            </a:r>
            <a:r>
              <a:rPr sz="1400" dirty="0">
                <a:solidFill>
                  <a:srgbClr val="C41A16"/>
                </a:solidFill>
                <a:latin typeface="Calibri"/>
                <a:cs typeface="Calibri"/>
              </a:rPr>
              <a:t>"My Alert"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message: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@</a:t>
            </a:r>
            <a:r>
              <a:rPr sz="1400" dirty="0">
                <a:solidFill>
                  <a:srgbClr val="C41A16"/>
                </a:solidFill>
                <a:latin typeface="Calibri"/>
                <a:cs typeface="Calibri"/>
              </a:rPr>
              <a:t>"This is an alert."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preferredStyle: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.alert) 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alert.addAction(</a:t>
            </a:r>
            <a:r>
              <a:rPr sz="1400" spc="-5" dirty="0">
                <a:solidFill>
                  <a:srgbClr val="5C2599"/>
                </a:solidFill>
                <a:latin typeface="Calibri"/>
                <a:cs typeface="Calibri"/>
              </a:rPr>
              <a:t>UIAlertAction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(title: </a:t>
            </a:r>
            <a:r>
              <a:rPr sz="1400" dirty="0">
                <a:solidFill>
                  <a:srgbClr val="C41A16"/>
                </a:solidFill>
                <a:latin typeface="Calibri"/>
                <a:cs typeface="Calibri"/>
              </a:rPr>
              <a:t>"OK"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,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style: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.`</a:t>
            </a:r>
            <a:r>
              <a:rPr sz="1400" dirty="0">
                <a:solidFill>
                  <a:srgbClr val="AA0D91"/>
                </a:solidFill>
                <a:latin typeface="Calibri"/>
                <a:cs typeface="Calibri"/>
              </a:rPr>
              <a:t>default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`,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handler: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{ </a:t>
            </a:r>
            <a:r>
              <a:rPr sz="1400" dirty="0">
                <a:solidFill>
                  <a:srgbClr val="1C00CF"/>
                </a:solidFill>
                <a:latin typeface="Calibri"/>
                <a:cs typeface="Calibri"/>
              </a:rPr>
              <a:t>_</a:t>
            </a:r>
            <a:r>
              <a:rPr sz="1400" spc="65" dirty="0">
                <a:solidFill>
                  <a:srgbClr val="1C00C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AA0D91"/>
                </a:solidFill>
                <a:latin typeface="Calibri"/>
                <a:cs typeface="Calibri"/>
              </a:rPr>
              <a:t>in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spc="-5" dirty="0">
                <a:solidFill>
                  <a:srgbClr val="5C2599"/>
                </a:solidFill>
                <a:latin typeface="Calibri"/>
                <a:cs typeface="Calibri"/>
              </a:rPr>
              <a:t>print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400" spc="-5" dirty="0">
                <a:solidFill>
                  <a:srgbClr val="C41A16"/>
                </a:solidFill>
                <a:latin typeface="Calibri"/>
                <a:cs typeface="Calibri"/>
              </a:rPr>
              <a:t>"The \"OK\" </a:t>
            </a:r>
            <a:r>
              <a:rPr sz="1400" dirty="0">
                <a:solidFill>
                  <a:srgbClr val="C41A16"/>
                </a:solidFill>
                <a:latin typeface="Calibri"/>
                <a:cs typeface="Calibri"/>
              </a:rPr>
              <a:t>alert action is </a:t>
            </a:r>
            <a:r>
              <a:rPr sz="1400" spc="-5" dirty="0">
                <a:solidFill>
                  <a:srgbClr val="C41A16"/>
                </a:solidFill>
                <a:latin typeface="Calibri"/>
                <a:cs typeface="Calibri"/>
              </a:rPr>
              <a:t>clicked."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}))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spc="-5" dirty="0">
                <a:solidFill>
                  <a:srgbClr val="AA0D91"/>
                </a:solidFill>
                <a:latin typeface="Calibri"/>
                <a:cs typeface="Calibri"/>
              </a:rPr>
              <a:t>self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.present(alert, animated: </a:t>
            </a:r>
            <a:r>
              <a:rPr sz="1400" spc="-5" dirty="0">
                <a:solidFill>
                  <a:srgbClr val="AA0D91"/>
                </a:solidFill>
                <a:latin typeface="Calibri"/>
                <a:cs typeface="Calibri"/>
              </a:rPr>
              <a:t>true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, completion:</a:t>
            </a:r>
            <a:r>
              <a:rPr sz="140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AA0D91"/>
                </a:solidFill>
                <a:latin typeface="Calibri"/>
                <a:cs typeface="Calibri"/>
              </a:rPr>
              <a:t>nil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add any number of </a:t>
            </a:r>
            <a:r>
              <a:rPr sz="1400" dirty="0">
                <a:latin typeface="Calibri"/>
                <a:cs typeface="Calibri"/>
              </a:rPr>
              <a:t>actions to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AlertController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11264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20" dirty="0"/>
              <a:t>Switch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0758" y="1273290"/>
            <a:ext cx="8051165" cy="34607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51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UISwitch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is a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control that offers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binary choice, such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1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On/Off.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The UISwitch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class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declares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a property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method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control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its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on/off state.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As with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UISlider,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when</a:t>
            </a:r>
            <a:r>
              <a:rPr sz="140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329565" marR="302895">
              <a:lnSpc>
                <a:spcPct val="125000"/>
              </a:lnSpc>
              <a:spcBef>
                <a:spcPts val="5"/>
              </a:spcBef>
            </a:pP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user manipulates the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switch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control (“flips” it)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400" u="sng" spc="-5" dirty="0">
                <a:solidFill>
                  <a:srgbClr val="56BA89"/>
                </a:solidFill>
                <a:uFill>
                  <a:solidFill>
                    <a:srgbClr val="56BA89"/>
                  </a:solidFill>
                </a:uFill>
                <a:latin typeface="Calibri"/>
                <a:cs typeface="Calibri"/>
                <a:hlinkClick r:id="rId2"/>
              </a:rPr>
              <a:t>valueChanged</a:t>
            </a:r>
            <a:r>
              <a:rPr sz="1400" spc="-5" dirty="0">
                <a:solidFill>
                  <a:srgbClr val="56BA89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event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generated, which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results in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the  control (if properly configured) sending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an action message.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2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can customize the appearance of the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switch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by changing the color used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tint the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switch when it is</a:t>
            </a:r>
            <a:r>
              <a:rPr sz="1400" spc="1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on</a:t>
            </a:r>
            <a:endParaRPr sz="14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420"/>
              </a:spcBef>
            </a:pP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14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off.</a:t>
            </a:r>
            <a:endParaRPr sz="1400">
              <a:latin typeface="Calibri"/>
              <a:cs typeface="Calibri"/>
            </a:endParaRPr>
          </a:p>
          <a:p>
            <a:pPr marL="329565" marR="4618990" indent="-329565">
              <a:lnSpc>
                <a:spcPct val="125000"/>
              </a:lnSpc>
              <a:spcBef>
                <a:spcPts val="45"/>
              </a:spcBef>
              <a:buClr>
                <a:srgbClr val="333333"/>
              </a:buClr>
              <a:buChar char="●"/>
              <a:tabLst>
                <a:tab pos="329565" algn="l"/>
                <a:tab pos="330200" algn="l"/>
              </a:tabLst>
            </a:pPr>
            <a:r>
              <a:rPr sz="1200" spc="-5" dirty="0">
                <a:solidFill>
                  <a:srgbClr val="0000FF"/>
                </a:solidFill>
                <a:latin typeface="Calibri"/>
                <a:cs typeface="Calibri"/>
              </a:rPr>
              <a:t>@IBAction </a:t>
            </a:r>
            <a:r>
              <a:rPr sz="1200" dirty="0">
                <a:solidFill>
                  <a:srgbClr val="117700"/>
                </a:solidFill>
                <a:latin typeface="Calibri"/>
                <a:cs typeface="Calibri"/>
              </a:rPr>
              <a:t>func </a:t>
            </a:r>
            <a:r>
              <a:rPr sz="1200" spc="-5" dirty="0">
                <a:solidFill>
                  <a:srgbClr val="117700"/>
                </a:solidFill>
                <a:latin typeface="Calibri"/>
                <a:cs typeface="Calibri"/>
              </a:rPr>
              <a:t>buttonClicked</a:t>
            </a:r>
            <a:r>
              <a:rPr sz="1200" spc="-5" dirty="0">
                <a:solidFill>
                  <a:srgbClr val="777777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17700"/>
                </a:solidFill>
                <a:latin typeface="Calibri"/>
                <a:cs typeface="Calibri"/>
              </a:rPr>
              <a:t>sender</a:t>
            </a:r>
            <a:r>
              <a:rPr sz="1200" spc="-5" dirty="0">
                <a:solidFill>
                  <a:srgbClr val="777777"/>
                </a:solidFill>
                <a:latin typeface="Calibri"/>
                <a:cs typeface="Calibri"/>
              </a:rPr>
              <a:t>: </a:t>
            </a:r>
            <a:r>
              <a:rPr sz="1200" spc="-5" dirty="0">
                <a:solidFill>
                  <a:srgbClr val="117700"/>
                </a:solidFill>
                <a:latin typeface="Calibri"/>
                <a:cs typeface="Calibri"/>
              </a:rPr>
              <a:t>UIButton</a:t>
            </a:r>
            <a:r>
              <a:rPr sz="1200" spc="-5" dirty="0">
                <a:solidFill>
                  <a:srgbClr val="777777"/>
                </a:solidFill>
                <a:latin typeface="Calibri"/>
                <a:cs typeface="Calibri"/>
              </a:rPr>
              <a:t>) </a:t>
            </a:r>
            <a:r>
              <a:rPr sz="1200" dirty="0">
                <a:solidFill>
                  <a:srgbClr val="777777"/>
                </a:solidFill>
                <a:latin typeface="Calibri"/>
                <a:cs typeface="Calibri"/>
              </a:rPr>
              <a:t>{ </a:t>
            </a:r>
            <a:r>
              <a:rPr sz="1200" dirty="0">
                <a:solidFill>
                  <a:srgbClr val="FF0000"/>
                </a:solidFill>
                <a:latin typeface="Calibri"/>
                <a:cs typeface="Calibri"/>
              </a:rPr>
              <a:t> if 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mySwitch.on</a:t>
            </a:r>
            <a:r>
              <a:rPr sz="1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77777"/>
                </a:solidFill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469900" marR="5218430">
              <a:lnSpc>
                <a:spcPct val="125000"/>
              </a:lnSpc>
            </a:pP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print</a:t>
            </a:r>
            <a:r>
              <a:rPr sz="1200" spc="-5" dirty="0">
                <a:solidFill>
                  <a:srgbClr val="777777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11AA11"/>
                </a:solidFill>
                <a:latin typeface="Calibri"/>
                <a:cs typeface="Calibri"/>
              </a:rPr>
              <a:t>"Switch </a:t>
            </a:r>
            <a:r>
              <a:rPr sz="1200" dirty="0">
                <a:solidFill>
                  <a:srgbClr val="11AA11"/>
                </a:solidFill>
                <a:latin typeface="Calibri"/>
                <a:cs typeface="Calibri"/>
              </a:rPr>
              <a:t>is on"</a:t>
            </a:r>
            <a:r>
              <a:rPr sz="1200" dirty="0">
                <a:solidFill>
                  <a:srgbClr val="777777"/>
                </a:solidFill>
                <a:latin typeface="Calibri"/>
                <a:cs typeface="Calibri"/>
              </a:rPr>
              <a:t>)  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mySwitch.setOn</a:t>
            </a:r>
            <a:r>
              <a:rPr sz="1200" spc="-5" dirty="0">
                <a:solidFill>
                  <a:srgbClr val="777777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false</a:t>
            </a:r>
            <a:r>
              <a:rPr sz="1200" spc="-5" dirty="0">
                <a:solidFill>
                  <a:srgbClr val="777777"/>
                </a:solidFill>
                <a:latin typeface="Calibri"/>
                <a:cs typeface="Calibri"/>
              </a:rPr>
              <a:t>,</a:t>
            </a:r>
            <a:r>
              <a:rPr sz="1200" spc="25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animated</a:t>
            </a:r>
            <a:r>
              <a:rPr sz="1200" spc="-5" dirty="0">
                <a:solidFill>
                  <a:srgbClr val="777777"/>
                </a:solidFill>
                <a:latin typeface="Calibri"/>
                <a:cs typeface="Calibri"/>
              </a:rPr>
              <a:t>:true)</a:t>
            </a:r>
            <a:endParaRPr sz="1200">
              <a:latin typeface="Calibri"/>
              <a:cs typeface="Calibri"/>
            </a:endParaRPr>
          </a:p>
          <a:p>
            <a:pPr marL="399415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777777"/>
                </a:solidFill>
                <a:latin typeface="Calibri"/>
                <a:cs typeface="Calibri"/>
              </a:rPr>
              <a:t>} </a:t>
            </a:r>
            <a:r>
              <a:rPr sz="1200" dirty="0">
                <a:solidFill>
                  <a:srgbClr val="FF0000"/>
                </a:solidFill>
                <a:latin typeface="Calibri"/>
                <a:cs typeface="Calibri"/>
              </a:rPr>
              <a:t>else</a:t>
            </a:r>
            <a:r>
              <a:rPr sz="12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777777"/>
                </a:solidFill>
                <a:latin typeface="Calibri"/>
                <a:cs typeface="Calibri"/>
              </a:rPr>
              <a:t>{</a:t>
            </a:r>
            <a:endParaRPr sz="1200">
              <a:latin typeface="Calibri"/>
              <a:cs typeface="Calibri"/>
            </a:endParaRPr>
          </a:p>
          <a:p>
            <a:pPr marL="537845">
              <a:lnSpc>
                <a:spcPct val="100000"/>
              </a:lnSpc>
              <a:spcBef>
                <a:spcPts val="360"/>
              </a:spcBef>
            </a:pP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mySwitch.setOn</a:t>
            </a:r>
            <a:r>
              <a:rPr sz="1200" spc="-5" dirty="0">
                <a:solidFill>
                  <a:srgbClr val="777777"/>
                </a:solidFill>
                <a:latin typeface="Calibri"/>
                <a:cs typeface="Calibri"/>
              </a:rPr>
              <a:t>(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r>
              <a:rPr sz="1200" spc="-5" dirty="0">
                <a:solidFill>
                  <a:srgbClr val="777777"/>
                </a:solidFill>
                <a:latin typeface="Calibri"/>
                <a:cs typeface="Calibri"/>
              </a:rPr>
              <a:t>,</a:t>
            </a:r>
            <a:r>
              <a:rPr sz="1200" spc="-20" dirty="0">
                <a:solidFill>
                  <a:srgbClr val="777777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Calibri"/>
                <a:cs typeface="Calibri"/>
              </a:rPr>
              <a:t>animated</a:t>
            </a:r>
            <a:r>
              <a:rPr sz="1200" spc="-5" dirty="0">
                <a:solidFill>
                  <a:srgbClr val="777777"/>
                </a:solidFill>
                <a:latin typeface="Calibri"/>
                <a:cs typeface="Calibri"/>
              </a:rPr>
              <a:t>:true)</a:t>
            </a:r>
            <a:endParaRPr sz="1200">
              <a:latin typeface="Calibri"/>
              <a:cs typeface="Calibri"/>
            </a:endParaRPr>
          </a:p>
          <a:p>
            <a:pPr marL="399415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777777"/>
                </a:solidFill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solidFill>
                  <a:srgbClr val="777777"/>
                </a:solidFill>
                <a:latin typeface="Calibri"/>
                <a:cs typeface="Calibri"/>
              </a:rPr>
              <a:t>}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12452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40" dirty="0"/>
              <a:t>Pickers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0758" y="1261189"/>
            <a:ext cx="8162290" cy="322643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3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UIPickerView </a:t>
            </a:r>
            <a:r>
              <a:rPr sz="1400" dirty="0">
                <a:latin typeface="Calibri"/>
                <a:cs typeface="Calibri"/>
              </a:rPr>
              <a:t>is a view </a:t>
            </a:r>
            <a:r>
              <a:rPr sz="1400" spc="-5" dirty="0">
                <a:latin typeface="Calibri"/>
                <a:cs typeface="Calibri"/>
              </a:rPr>
              <a:t>that uses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spinning-wheel or slot-machine metaphor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show one or more sets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values.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picker </a:t>
            </a:r>
            <a:r>
              <a:rPr sz="1400" dirty="0">
                <a:latin typeface="Calibri"/>
                <a:cs typeface="Calibri"/>
              </a:rPr>
              <a:t>view displays </a:t>
            </a:r>
            <a:r>
              <a:rPr sz="1400" spc="-5" dirty="0">
                <a:latin typeface="Calibri"/>
                <a:cs typeface="Calibri"/>
              </a:rPr>
              <a:t>one </a:t>
            </a:r>
            <a:r>
              <a:rPr sz="1400" dirty="0">
                <a:latin typeface="Calibri"/>
                <a:cs typeface="Calibri"/>
              </a:rPr>
              <a:t>or </a:t>
            </a:r>
            <a:r>
              <a:rPr sz="1400" spc="-5" dirty="0">
                <a:latin typeface="Calibri"/>
                <a:cs typeface="Calibri"/>
              </a:rPr>
              <a:t>more </a:t>
            </a:r>
            <a:r>
              <a:rPr sz="1400" dirty="0">
                <a:latin typeface="Calibri"/>
                <a:cs typeface="Calibri"/>
              </a:rPr>
              <a:t>wheels </a:t>
            </a:r>
            <a:r>
              <a:rPr sz="1400" spc="-5" dirty="0">
                <a:latin typeface="Calibri"/>
                <a:cs typeface="Calibri"/>
              </a:rPr>
              <a:t>that the user manipulates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items.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Each </a:t>
            </a:r>
            <a:r>
              <a:rPr sz="1400" dirty="0">
                <a:latin typeface="Calibri"/>
                <a:cs typeface="Calibri"/>
              </a:rPr>
              <a:t>wheel—known as a </a:t>
            </a:r>
            <a:r>
              <a:rPr sz="1400" spc="-5" dirty="0">
                <a:latin typeface="Calibri"/>
                <a:cs typeface="Calibri"/>
              </a:rPr>
              <a:t>component—has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series of </a:t>
            </a:r>
            <a:r>
              <a:rPr sz="1400" dirty="0">
                <a:latin typeface="Calibri"/>
                <a:cs typeface="Calibri"/>
              </a:rPr>
              <a:t>indexed rows </a:t>
            </a:r>
            <a:r>
              <a:rPr sz="1400" spc="-5" dirty="0">
                <a:latin typeface="Calibri"/>
                <a:cs typeface="Calibri"/>
              </a:rPr>
              <a:t>representing the selectable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items.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Each </a:t>
            </a:r>
            <a:r>
              <a:rPr sz="1400" dirty="0">
                <a:latin typeface="Calibri"/>
                <a:cs typeface="Calibri"/>
              </a:rPr>
              <a:t>row displays a </a:t>
            </a:r>
            <a:r>
              <a:rPr sz="1400" spc="-5" dirty="0">
                <a:latin typeface="Calibri"/>
                <a:cs typeface="Calibri"/>
              </a:rPr>
              <a:t>string </a:t>
            </a:r>
            <a:r>
              <a:rPr sz="1400" spc="5" dirty="0">
                <a:latin typeface="Calibri"/>
                <a:cs typeface="Calibri"/>
              </a:rPr>
              <a:t>or </a:t>
            </a:r>
            <a:r>
              <a:rPr sz="1400" dirty="0">
                <a:latin typeface="Calibri"/>
                <a:cs typeface="Calibri"/>
              </a:rPr>
              <a:t>view so that </a:t>
            </a:r>
            <a:r>
              <a:rPr sz="1400" spc="-5" dirty="0">
                <a:latin typeface="Calibri"/>
                <a:cs typeface="Calibri"/>
              </a:rPr>
              <a:t>the user can </a:t>
            </a:r>
            <a:r>
              <a:rPr sz="1400" dirty="0">
                <a:latin typeface="Calibri"/>
                <a:cs typeface="Calibri"/>
              </a:rPr>
              <a:t>identify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item on that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row.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844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Users </a:t>
            </a:r>
            <a:r>
              <a:rPr sz="1400" spc="-5" dirty="0">
                <a:latin typeface="Calibri"/>
                <a:cs typeface="Calibri"/>
              </a:rPr>
              <a:t>select items by </a:t>
            </a:r>
            <a:r>
              <a:rPr sz="1400" dirty="0">
                <a:latin typeface="Calibri"/>
                <a:cs typeface="Calibri"/>
              </a:rPr>
              <a:t>rotating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wheels to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desired </a:t>
            </a:r>
            <a:r>
              <a:rPr sz="1400" spc="-5" dirty="0">
                <a:latin typeface="Calibri"/>
                <a:cs typeface="Calibri"/>
              </a:rPr>
              <a:t>values, which </a:t>
            </a:r>
            <a:r>
              <a:rPr sz="1400" dirty="0">
                <a:latin typeface="Calibri"/>
                <a:cs typeface="Calibri"/>
              </a:rPr>
              <a:t>align with a </a:t>
            </a:r>
            <a:r>
              <a:rPr sz="1400" spc="-5" dirty="0">
                <a:latin typeface="Calibri"/>
                <a:cs typeface="Calibri"/>
              </a:rPr>
              <a:t>selection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indicator.</a:t>
            </a:r>
            <a:endParaRPr sz="1400">
              <a:latin typeface="Calibri"/>
              <a:cs typeface="Calibri"/>
            </a:endParaRPr>
          </a:p>
          <a:p>
            <a:pPr marL="329565" marR="135890" indent="-317500">
              <a:lnSpc>
                <a:spcPct val="15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You provide </a:t>
            </a:r>
            <a:r>
              <a:rPr sz="1400" spc="-5" dirty="0">
                <a:latin typeface="Calibri"/>
                <a:cs typeface="Calibri"/>
              </a:rPr>
              <a:t>the data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be displayed </a:t>
            </a:r>
            <a:r>
              <a:rPr sz="1400" dirty="0">
                <a:latin typeface="Calibri"/>
                <a:cs typeface="Calibri"/>
              </a:rPr>
              <a:t>in your </a:t>
            </a:r>
            <a:r>
              <a:rPr sz="1400" spc="-5" dirty="0">
                <a:latin typeface="Calibri"/>
                <a:cs typeface="Calibri"/>
              </a:rPr>
              <a:t>picker </a:t>
            </a:r>
            <a:r>
              <a:rPr sz="1400" dirty="0">
                <a:latin typeface="Calibri"/>
                <a:cs typeface="Calibri"/>
              </a:rPr>
              <a:t>view </a:t>
            </a:r>
            <a:r>
              <a:rPr sz="1400" spc="-5" dirty="0">
                <a:latin typeface="Calibri"/>
                <a:cs typeface="Calibri"/>
              </a:rPr>
              <a:t>using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picker data </a:t>
            </a:r>
            <a:r>
              <a:rPr sz="1400" dirty="0">
                <a:latin typeface="Calibri"/>
                <a:cs typeface="Calibri"/>
              </a:rPr>
              <a:t>source—an </a:t>
            </a:r>
            <a:r>
              <a:rPr sz="1400" spc="-5" dirty="0">
                <a:latin typeface="Calibri"/>
                <a:cs typeface="Calibri"/>
              </a:rPr>
              <a:t>object that adopts  the</a:t>
            </a:r>
            <a:r>
              <a:rPr sz="1400" spc="-5" dirty="0">
                <a:solidFill>
                  <a:srgbClr val="56BA89"/>
                </a:solid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56BA89"/>
                </a:solidFill>
                <a:uFill>
                  <a:solidFill>
                    <a:srgbClr val="56BA89"/>
                  </a:solidFill>
                </a:uFill>
                <a:latin typeface="Calibri"/>
                <a:cs typeface="Calibri"/>
                <a:hlinkClick r:id="rId2"/>
              </a:rPr>
              <a:t>UIPickerViewDataSource</a:t>
            </a:r>
            <a:r>
              <a:rPr sz="1400" spc="5" dirty="0">
                <a:solidFill>
                  <a:srgbClr val="56BA89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400" dirty="0">
                <a:latin typeface="Calibri"/>
                <a:cs typeface="Calibri"/>
              </a:rPr>
              <a:t>protocol.</a:t>
            </a:r>
            <a:endParaRPr sz="1400">
              <a:latin typeface="Calibri"/>
              <a:cs typeface="Calibri"/>
            </a:endParaRPr>
          </a:p>
          <a:p>
            <a:pPr marL="329565" marR="5080" indent="-317500">
              <a:lnSpc>
                <a:spcPct val="15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Use your </a:t>
            </a:r>
            <a:r>
              <a:rPr sz="1400" spc="-5" dirty="0">
                <a:latin typeface="Calibri"/>
                <a:cs typeface="Calibri"/>
              </a:rPr>
              <a:t>picker </a:t>
            </a:r>
            <a:r>
              <a:rPr sz="1400" dirty="0">
                <a:latin typeface="Calibri"/>
                <a:cs typeface="Calibri"/>
              </a:rPr>
              <a:t>view </a:t>
            </a:r>
            <a:r>
              <a:rPr sz="1400" spc="-5" dirty="0">
                <a:latin typeface="Calibri"/>
                <a:cs typeface="Calibri"/>
              </a:rPr>
              <a:t>delegate—an object that adopts the</a:t>
            </a:r>
            <a:r>
              <a:rPr sz="1400" spc="-5" dirty="0">
                <a:solidFill>
                  <a:srgbClr val="56BA89"/>
                </a:solid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56BA89"/>
                </a:solidFill>
                <a:uFill>
                  <a:solidFill>
                    <a:srgbClr val="56BA89"/>
                  </a:solidFill>
                </a:uFill>
                <a:latin typeface="Calibri"/>
                <a:cs typeface="Calibri"/>
                <a:hlinkClick r:id="rId3"/>
              </a:rPr>
              <a:t>UIPickerViewDelegate</a:t>
            </a:r>
            <a:r>
              <a:rPr sz="1400" dirty="0">
                <a:solidFill>
                  <a:srgbClr val="56BA89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400" dirty="0">
                <a:latin typeface="Calibri"/>
                <a:cs typeface="Calibri"/>
              </a:rPr>
              <a:t>protocol—to provide views  for displaying your </a:t>
            </a:r>
            <a:r>
              <a:rPr sz="1400" spc="-5" dirty="0">
                <a:latin typeface="Calibri"/>
                <a:cs typeface="Calibri"/>
              </a:rPr>
              <a:t>data and </a:t>
            </a:r>
            <a:r>
              <a:rPr sz="1400" dirty="0">
                <a:latin typeface="Calibri"/>
                <a:cs typeface="Calibri"/>
              </a:rPr>
              <a:t>responding to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selections.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26530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40" dirty="0"/>
              <a:t>Pickers </a:t>
            </a:r>
            <a:r>
              <a:rPr sz="4200" spc="-135" dirty="0"/>
              <a:t>-</a:t>
            </a:r>
            <a:r>
              <a:rPr sz="4200" spc="-470" dirty="0"/>
              <a:t> </a:t>
            </a:r>
            <a:r>
              <a:rPr sz="4200" spc="-755" dirty="0"/>
              <a:t>Contd.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90550" y="1366774"/>
            <a:ext cx="4395470" cy="328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pickerView can be </a:t>
            </a:r>
            <a:r>
              <a:rPr sz="1400" dirty="0">
                <a:latin typeface="Calibri"/>
                <a:cs typeface="Calibri"/>
              </a:rPr>
              <a:t>added to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viewcontroller as follows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Outlet Declaration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@IBOutlet </a:t>
            </a:r>
            <a:r>
              <a:rPr sz="1400" dirty="0">
                <a:latin typeface="Calibri"/>
                <a:cs typeface="Calibri"/>
              </a:rPr>
              <a:t>weak var </a:t>
            </a:r>
            <a:r>
              <a:rPr sz="1400" spc="-5" dirty="0">
                <a:latin typeface="Calibri"/>
                <a:cs typeface="Calibri"/>
              </a:rPr>
              <a:t>cityPickerView: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UIPickerView!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spc="-5" dirty="0">
                <a:latin typeface="Calibri"/>
                <a:cs typeface="Calibri"/>
              </a:rPr>
              <a:t>Important Properties of Picker View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Data Source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Delegate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Selection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Indicator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UIBarButton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Items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4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Reload All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Components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Select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Row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19989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20" dirty="0"/>
              <a:t>UI</a:t>
            </a:r>
            <a:r>
              <a:rPr sz="4200" spc="-540" dirty="0"/>
              <a:t> </a:t>
            </a:r>
            <a:r>
              <a:rPr sz="4200" spc="-670" dirty="0"/>
              <a:t>Elements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90550" y="1278991"/>
            <a:ext cx="8187690" cy="3588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UI </a:t>
            </a:r>
            <a:r>
              <a:rPr sz="1400" spc="-5" dirty="0">
                <a:latin typeface="Calibri"/>
                <a:cs typeface="Calibri"/>
              </a:rPr>
              <a:t>elements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the visual elements that </a:t>
            </a:r>
            <a:r>
              <a:rPr sz="1400" dirty="0">
                <a:latin typeface="Calibri"/>
                <a:cs typeface="Calibri"/>
              </a:rPr>
              <a:t>we </a:t>
            </a:r>
            <a:r>
              <a:rPr sz="1400" spc="-5" dirty="0">
                <a:latin typeface="Calibri"/>
                <a:cs typeface="Calibri"/>
              </a:rPr>
              <a:t>can see </a:t>
            </a:r>
            <a:r>
              <a:rPr sz="1400" dirty="0">
                <a:latin typeface="Calibri"/>
                <a:cs typeface="Calibri"/>
              </a:rPr>
              <a:t>in our </a:t>
            </a:r>
            <a:r>
              <a:rPr sz="1400" spc="-5" dirty="0">
                <a:latin typeface="Calibri"/>
                <a:cs typeface="Calibri"/>
              </a:rPr>
              <a:t>applications. Some of these elements </a:t>
            </a:r>
            <a:r>
              <a:rPr sz="1400" dirty="0">
                <a:latin typeface="Calibri"/>
                <a:cs typeface="Calibri"/>
              </a:rPr>
              <a:t>respond to </a:t>
            </a:r>
            <a:r>
              <a:rPr sz="1400" spc="-5" dirty="0">
                <a:latin typeface="Calibri"/>
                <a:cs typeface="Calibri"/>
              </a:rPr>
              <a:t>user  </a:t>
            </a:r>
            <a:r>
              <a:rPr sz="1400" dirty="0">
                <a:latin typeface="Calibri"/>
                <a:cs typeface="Calibri"/>
              </a:rPr>
              <a:t>interactions </a:t>
            </a:r>
            <a:r>
              <a:rPr sz="1400" spc="-5" dirty="0">
                <a:latin typeface="Calibri"/>
                <a:cs typeface="Calibri"/>
              </a:rPr>
              <a:t>such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buttons, text fields and others </a:t>
            </a:r>
            <a:r>
              <a:rPr sz="1400" dirty="0">
                <a:latin typeface="Calibri"/>
                <a:cs typeface="Calibri"/>
              </a:rPr>
              <a:t>are informative </a:t>
            </a:r>
            <a:r>
              <a:rPr sz="1400" spc="-5" dirty="0">
                <a:latin typeface="Calibri"/>
                <a:cs typeface="Calibri"/>
              </a:rPr>
              <a:t>such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images, </a:t>
            </a:r>
            <a:r>
              <a:rPr sz="1400" dirty="0">
                <a:latin typeface="Calibri"/>
                <a:cs typeface="Calibri"/>
              </a:rPr>
              <a:t>labels. </a:t>
            </a:r>
            <a:r>
              <a:rPr sz="1400" spc="-5" dirty="0">
                <a:latin typeface="Calibri"/>
                <a:cs typeface="Calibri"/>
              </a:rPr>
              <a:t>The basic </a:t>
            </a:r>
            <a:r>
              <a:rPr sz="1400" dirty="0">
                <a:latin typeface="Calibri"/>
                <a:cs typeface="Calibri"/>
              </a:rPr>
              <a:t>UI </a:t>
            </a:r>
            <a:r>
              <a:rPr sz="1400" spc="-5" dirty="0">
                <a:latin typeface="Calibri"/>
                <a:cs typeface="Calibri"/>
              </a:rPr>
              <a:t>elements 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mentioned </a:t>
            </a:r>
            <a:r>
              <a:rPr sz="1400" dirty="0">
                <a:latin typeface="Calibri"/>
                <a:cs typeface="Calibri"/>
              </a:rPr>
              <a:t>below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  <a:p>
            <a:pPr marL="1841500" indent="-317500">
              <a:lnSpc>
                <a:spcPct val="100000"/>
              </a:lnSpc>
              <a:spcBef>
                <a:spcPts val="1250"/>
              </a:spcBef>
              <a:buChar char="●"/>
              <a:tabLst>
                <a:tab pos="1841500" algn="l"/>
                <a:tab pos="1842135" algn="l"/>
              </a:tabLst>
            </a:pPr>
            <a:r>
              <a:rPr sz="1400" dirty="0">
                <a:latin typeface="Calibri"/>
                <a:cs typeface="Calibri"/>
              </a:rPr>
              <a:t>Navigation</a:t>
            </a:r>
            <a:r>
              <a:rPr sz="1400" spc="-5" dirty="0">
                <a:latin typeface="Calibri"/>
                <a:cs typeface="Calibri"/>
              </a:rPr>
              <a:t> Controller</a:t>
            </a:r>
            <a:endParaRPr sz="1400">
              <a:latin typeface="Calibri"/>
              <a:cs typeface="Calibri"/>
            </a:endParaRPr>
          </a:p>
          <a:p>
            <a:pPr marL="1841500" indent="-317500">
              <a:lnSpc>
                <a:spcPct val="100000"/>
              </a:lnSpc>
              <a:spcBef>
                <a:spcPts val="250"/>
              </a:spcBef>
              <a:buChar char="●"/>
              <a:tabLst>
                <a:tab pos="1841500" algn="l"/>
                <a:tab pos="1842135" algn="l"/>
              </a:tabLst>
            </a:pPr>
            <a:r>
              <a:rPr sz="1400" spc="-5" dirty="0">
                <a:latin typeface="Calibri"/>
                <a:cs typeface="Calibri"/>
              </a:rPr>
              <a:t>View Controller</a:t>
            </a:r>
            <a:endParaRPr sz="1400">
              <a:latin typeface="Calibri"/>
              <a:cs typeface="Calibri"/>
            </a:endParaRPr>
          </a:p>
          <a:p>
            <a:pPr marL="1841500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1841500" algn="l"/>
                <a:tab pos="1842135" algn="l"/>
              </a:tabLst>
            </a:pPr>
            <a:r>
              <a:rPr sz="1400" spc="-5" dirty="0">
                <a:latin typeface="Calibri"/>
                <a:cs typeface="Calibri"/>
              </a:rPr>
              <a:t>TextField</a:t>
            </a:r>
            <a:endParaRPr sz="1400">
              <a:latin typeface="Calibri"/>
              <a:cs typeface="Calibri"/>
            </a:endParaRPr>
          </a:p>
          <a:p>
            <a:pPr marL="1841500" indent="-317500">
              <a:lnSpc>
                <a:spcPct val="100000"/>
              </a:lnSpc>
              <a:spcBef>
                <a:spcPts val="250"/>
              </a:spcBef>
              <a:buChar char="●"/>
              <a:tabLst>
                <a:tab pos="1841500" algn="l"/>
                <a:tab pos="1842135" algn="l"/>
              </a:tabLst>
            </a:pPr>
            <a:r>
              <a:rPr sz="1400" spc="-5" dirty="0">
                <a:latin typeface="Calibri"/>
                <a:cs typeface="Calibri"/>
              </a:rPr>
              <a:t>Label</a:t>
            </a:r>
            <a:endParaRPr sz="1400">
              <a:latin typeface="Calibri"/>
              <a:cs typeface="Calibri"/>
            </a:endParaRPr>
          </a:p>
          <a:p>
            <a:pPr marL="1841500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1841500" algn="l"/>
                <a:tab pos="1842135" algn="l"/>
              </a:tabLst>
            </a:pPr>
            <a:r>
              <a:rPr sz="1400" spc="-5" dirty="0">
                <a:latin typeface="Calibri"/>
                <a:cs typeface="Calibri"/>
              </a:rPr>
              <a:t>Button</a:t>
            </a:r>
            <a:endParaRPr sz="1400">
              <a:latin typeface="Calibri"/>
              <a:cs typeface="Calibri"/>
            </a:endParaRPr>
          </a:p>
          <a:p>
            <a:pPr marL="1841500" indent="-317500">
              <a:lnSpc>
                <a:spcPct val="100000"/>
              </a:lnSpc>
              <a:spcBef>
                <a:spcPts val="250"/>
              </a:spcBef>
              <a:buChar char="●"/>
              <a:tabLst>
                <a:tab pos="1841500" algn="l"/>
                <a:tab pos="1842135" algn="l"/>
              </a:tabLst>
            </a:pPr>
            <a:r>
              <a:rPr sz="1400" dirty="0">
                <a:latin typeface="Calibri"/>
                <a:cs typeface="Calibri"/>
              </a:rPr>
              <a:t>Alert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Controller</a:t>
            </a:r>
            <a:endParaRPr sz="1400">
              <a:latin typeface="Calibri"/>
              <a:cs typeface="Calibri"/>
            </a:endParaRPr>
          </a:p>
          <a:p>
            <a:pPr marL="1841500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1841500" algn="l"/>
                <a:tab pos="1842135" algn="l"/>
              </a:tabLst>
            </a:pPr>
            <a:r>
              <a:rPr sz="1400" dirty="0">
                <a:latin typeface="Calibri"/>
                <a:cs typeface="Calibri"/>
              </a:rPr>
              <a:t>Switch</a:t>
            </a:r>
            <a:endParaRPr sz="1400">
              <a:latin typeface="Calibri"/>
              <a:cs typeface="Calibri"/>
            </a:endParaRPr>
          </a:p>
          <a:p>
            <a:pPr marL="1841500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1841500" algn="l"/>
                <a:tab pos="1842135" algn="l"/>
              </a:tabLst>
            </a:pPr>
            <a:r>
              <a:rPr sz="1400" spc="-5" dirty="0">
                <a:latin typeface="Calibri"/>
                <a:cs typeface="Calibri"/>
              </a:rPr>
              <a:t>Pickers</a:t>
            </a:r>
            <a:endParaRPr sz="1400">
              <a:latin typeface="Calibri"/>
              <a:cs typeface="Calibri"/>
            </a:endParaRPr>
          </a:p>
          <a:p>
            <a:pPr marL="1841500" indent="-317500">
              <a:lnSpc>
                <a:spcPct val="100000"/>
              </a:lnSpc>
              <a:spcBef>
                <a:spcPts val="250"/>
              </a:spcBef>
              <a:buChar char="●"/>
              <a:tabLst>
                <a:tab pos="1841500" algn="l"/>
                <a:tab pos="1842135" algn="l"/>
              </a:tabLst>
            </a:pPr>
            <a:r>
              <a:rPr sz="1400" spc="-5" dirty="0">
                <a:latin typeface="Calibri"/>
                <a:cs typeface="Calibri"/>
              </a:rPr>
              <a:t>TableView</a:t>
            </a:r>
            <a:endParaRPr sz="1400">
              <a:latin typeface="Calibri"/>
              <a:cs typeface="Calibri"/>
            </a:endParaRPr>
          </a:p>
          <a:p>
            <a:pPr marL="1841500" indent="-317500">
              <a:lnSpc>
                <a:spcPct val="100000"/>
              </a:lnSpc>
              <a:spcBef>
                <a:spcPts val="250"/>
              </a:spcBef>
              <a:buChar char="●"/>
              <a:tabLst>
                <a:tab pos="1841500" algn="l"/>
                <a:tab pos="1842135" algn="l"/>
              </a:tabLst>
            </a:pPr>
            <a:r>
              <a:rPr sz="1400" spc="-5" dirty="0">
                <a:latin typeface="Calibri"/>
                <a:cs typeface="Calibri"/>
              </a:rPr>
              <a:t>ScrollView</a:t>
            </a:r>
            <a:endParaRPr sz="1400">
              <a:latin typeface="Calibri"/>
              <a:cs typeface="Calibri"/>
            </a:endParaRPr>
          </a:p>
          <a:p>
            <a:pPr marL="1841500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1841500" algn="l"/>
                <a:tab pos="1842135" algn="l"/>
              </a:tabLst>
            </a:pPr>
            <a:r>
              <a:rPr sz="1400" spc="-5" dirty="0">
                <a:latin typeface="Calibri"/>
                <a:cs typeface="Calibri"/>
              </a:rPr>
              <a:t>ImageView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935" y="4893477"/>
            <a:ext cx="0" cy="216535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8"/>
                </a:lnTo>
              </a:path>
            </a:pathLst>
          </a:custGeom>
          <a:ln w="39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26530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40" dirty="0"/>
              <a:t>Pickers </a:t>
            </a:r>
            <a:r>
              <a:rPr sz="4200" spc="-135" dirty="0"/>
              <a:t>-</a:t>
            </a:r>
            <a:r>
              <a:rPr sz="4200" spc="-470" dirty="0"/>
              <a:t> </a:t>
            </a:r>
            <a:r>
              <a:rPr sz="4200" spc="-755" dirty="0"/>
              <a:t>Contd.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90550" y="1099540"/>
            <a:ext cx="5053965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solidFill>
                  <a:srgbClr val="303030"/>
                </a:solidFill>
                <a:latin typeface="Calibri"/>
                <a:cs typeface="Calibri"/>
              </a:rPr>
              <a:t>Picker View </a:t>
            </a:r>
            <a:r>
              <a:rPr sz="1400" b="1" dirty="0">
                <a:solidFill>
                  <a:srgbClr val="303030"/>
                </a:solidFill>
                <a:latin typeface="Calibri"/>
                <a:cs typeface="Calibri"/>
              </a:rPr>
              <a:t>Data Source</a:t>
            </a:r>
            <a:r>
              <a:rPr sz="1400" b="1" spc="-75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03030"/>
                </a:solidFill>
                <a:latin typeface="Calibri"/>
                <a:cs typeface="Calibri"/>
              </a:rPr>
              <a:t>Methods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func numberOfComponents(in pickerView: UIPickerView) </a:t>
            </a: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-&gt;</a:t>
            </a:r>
            <a:r>
              <a:rPr sz="1400" spc="85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03030"/>
                </a:solidFill>
                <a:latin typeface="Calibri"/>
                <a:cs typeface="Calibri"/>
              </a:rPr>
              <a:t>Int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7958" y="1827402"/>
            <a:ext cx="1238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○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7497" y="1868551"/>
            <a:ext cx="4951730" cy="18478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Called by the picker </a:t>
            </a:r>
            <a:r>
              <a:rPr sz="1300" spc="-10" dirty="0">
                <a:solidFill>
                  <a:srgbClr val="333333"/>
                </a:solidFill>
                <a:latin typeface="Arial"/>
                <a:cs typeface="Arial"/>
              </a:rPr>
              <a:t>view when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it needs the number of</a:t>
            </a:r>
            <a:r>
              <a:rPr sz="1300" spc="25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components.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758" y="2143125"/>
            <a:ext cx="73666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func pickerView(_ pickerView: UIPickerView, numberOfRowsInComponent component: Int) </a:t>
            </a: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-&gt;</a:t>
            </a:r>
            <a:r>
              <a:rPr sz="1400" spc="165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03030"/>
                </a:solidFill>
                <a:latin typeface="Calibri"/>
                <a:cs typeface="Calibri"/>
              </a:rPr>
              <a:t>Int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7958" y="2444877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○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7497" y="2485770"/>
            <a:ext cx="6341745" cy="18478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0"/>
              </a:lnSpc>
            </a:pP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Called by the picker </a:t>
            </a:r>
            <a:r>
              <a:rPr sz="1300" spc="-10" dirty="0">
                <a:solidFill>
                  <a:srgbClr val="333333"/>
                </a:solidFill>
                <a:latin typeface="Arial"/>
                <a:cs typeface="Arial"/>
              </a:rPr>
              <a:t>view when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it needs the number of </a:t>
            </a:r>
            <a:r>
              <a:rPr sz="1300" spc="-10" dirty="0">
                <a:solidFill>
                  <a:srgbClr val="333333"/>
                </a:solidFill>
                <a:latin typeface="Arial"/>
                <a:cs typeface="Arial"/>
              </a:rPr>
              <a:t>rows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for a specified</a:t>
            </a:r>
            <a:r>
              <a:rPr sz="13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component.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550" y="2973507"/>
            <a:ext cx="7623809" cy="66675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00" b="1" spc="-5" dirty="0">
                <a:solidFill>
                  <a:srgbClr val="303030"/>
                </a:solidFill>
                <a:latin typeface="Calibri"/>
                <a:cs typeface="Calibri"/>
              </a:rPr>
              <a:t>Picker View Delegate</a:t>
            </a:r>
            <a:r>
              <a:rPr sz="1400" b="1" spc="-70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303030"/>
                </a:solidFill>
                <a:latin typeface="Calibri"/>
                <a:cs typeface="Calibri"/>
              </a:rPr>
              <a:t>Methods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func pickerView(_ pickerView: UIPickerView, </a:t>
            </a: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didSelectRow row: </a:t>
            </a: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Int, inComponent component:</a:t>
            </a:r>
            <a:r>
              <a:rPr sz="1400" spc="135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Int)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7958" y="3702507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○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7497" y="3743045"/>
            <a:ext cx="6341745" cy="18478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Called by the picker </a:t>
            </a:r>
            <a:r>
              <a:rPr sz="1300" spc="-10" dirty="0">
                <a:solidFill>
                  <a:srgbClr val="333333"/>
                </a:solidFill>
                <a:latin typeface="Arial"/>
                <a:cs typeface="Arial"/>
              </a:rPr>
              <a:t>view when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it needs the number of </a:t>
            </a:r>
            <a:r>
              <a:rPr sz="1300" spc="-10" dirty="0">
                <a:solidFill>
                  <a:srgbClr val="333333"/>
                </a:solidFill>
                <a:latin typeface="Arial"/>
                <a:cs typeface="Arial"/>
              </a:rPr>
              <a:t>rows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for a specified</a:t>
            </a:r>
            <a:r>
              <a:rPr sz="13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component.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758" y="4017975"/>
            <a:ext cx="8152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func pickerView(_ pickerView: UIPickerView, </a:t>
            </a: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titleForRow row: </a:t>
            </a: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Int, forComponent component: Int) </a:t>
            </a: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-&gt;</a:t>
            </a:r>
            <a:r>
              <a:rPr sz="1400" spc="165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03030"/>
                </a:solidFill>
                <a:latin typeface="Calibri"/>
                <a:cs typeface="Calibri"/>
              </a:rPr>
              <a:t>String?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7958" y="4338320"/>
            <a:ext cx="123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03030"/>
                </a:solidFill>
                <a:latin typeface="Calibri"/>
                <a:cs typeface="Calibri"/>
              </a:rPr>
              <a:t>○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17497" y="4378553"/>
            <a:ext cx="6764020" cy="184785"/>
          </a:xfrm>
          <a:prstGeom prst="rect">
            <a:avLst/>
          </a:prstGeom>
          <a:solidFill>
            <a:srgbClr val="F9F9F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45"/>
              </a:lnSpc>
            </a:pP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Called</a:t>
            </a:r>
            <a:r>
              <a:rPr sz="13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by</a:t>
            </a:r>
            <a:r>
              <a:rPr sz="13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3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picker</a:t>
            </a:r>
            <a:r>
              <a:rPr sz="13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Arial"/>
                <a:cs typeface="Arial"/>
              </a:rPr>
              <a:t>view</a:t>
            </a:r>
            <a:r>
              <a:rPr sz="13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Arial"/>
                <a:cs typeface="Arial"/>
              </a:rPr>
              <a:t>when</a:t>
            </a:r>
            <a:r>
              <a:rPr sz="13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it</a:t>
            </a:r>
            <a:r>
              <a:rPr sz="13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needs</a:t>
            </a:r>
            <a:r>
              <a:rPr sz="13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3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title</a:t>
            </a:r>
            <a:r>
              <a:rPr sz="13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3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use</a:t>
            </a:r>
            <a:r>
              <a:rPr sz="13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1300" spc="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3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Arial"/>
                <a:cs typeface="Arial"/>
              </a:rPr>
              <a:t>given</a:t>
            </a:r>
            <a:r>
              <a:rPr sz="13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row</a:t>
            </a:r>
            <a:r>
              <a:rPr sz="13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13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3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Arial"/>
                <a:cs typeface="Arial"/>
              </a:rPr>
              <a:t>given</a:t>
            </a:r>
            <a:r>
              <a:rPr sz="13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spc="-5" dirty="0">
                <a:solidFill>
                  <a:srgbClr val="333333"/>
                </a:solidFill>
                <a:latin typeface="Arial"/>
                <a:cs typeface="Arial"/>
              </a:rPr>
              <a:t>component.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16732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40" dirty="0"/>
              <a:t>TableView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0758" y="1273290"/>
            <a:ext cx="8017509" cy="32264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51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UITableView </a:t>
            </a:r>
            <a:r>
              <a:rPr sz="1400" dirty="0">
                <a:latin typeface="Calibri"/>
                <a:cs typeface="Calibri"/>
              </a:rPr>
              <a:t>is a view </a:t>
            </a:r>
            <a:r>
              <a:rPr sz="1400" spc="-5" dirty="0">
                <a:latin typeface="Calibri"/>
                <a:cs typeface="Calibri"/>
              </a:rPr>
              <a:t>that presents data using </a:t>
            </a:r>
            <a:r>
              <a:rPr sz="1400" dirty="0">
                <a:latin typeface="Calibri"/>
                <a:cs typeface="Calibri"/>
              </a:rPr>
              <a:t>rows arranged in a </a:t>
            </a:r>
            <a:r>
              <a:rPr sz="1400" spc="-5" dirty="0">
                <a:latin typeface="Calibri"/>
                <a:cs typeface="Calibri"/>
              </a:rPr>
              <a:t>single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column.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table </a:t>
            </a:r>
            <a:r>
              <a:rPr sz="1400" dirty="0">
                <a:latin typeface="Calibri"/>
                <a:cs typeface="Calibri"/>
              </a:rPr>
              <a:t>view displays a list of </a:t>
            </a:r>
            <a:r>
              <a:rPr sz="1400" spc="-5" dirty="0">
                <a:latin typeface="Calibri"/>
                <a:cs typeface="Calibri"/>
              </a:rPr>
              <a:t>items </a:t>
            </a:r>
            <a:r>
              <a:rPr sz="1400" dirty="0">
                <a:latin typeface="Calibri"/>
                <a:cs typeface="Calibri"/>
              </a:rPr>
              <a:t>in a </a:t>
            </a:r>
            <a:r>
              <a:rPr sz="1400" spc="-5" dirty="0">
                <a:latin typeface="Calibri"/>
                <a:cs typeface="Calibri"/>
              </a:rPr>
              <a:t>single column. UITableView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subclass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dirty="0">
                <a:solidFill>
                  <a:srgbClr val="56BA89"/>
                </a:solidFill>
                <a:latin typeface="Calibri"/>
                <a:cs typeface="Calibri"/>
              </a:rPr>
              <a:t> </a:t>
            </a:r>
            <a:r>
              <a:rPr sz="1400" u="sng" dirty="0">
                <a:solidFill>
                  <a:srgbClr val="56BA89"/>
                </a:solidFill>
                <a:uFill>
                  <a:solidFill>
                    <a:srgbClr val="56BA89"/>
                  </a:solidFill>
                </a:uFill>
                <a:latin typeface="Calibri"/>
                <a:cs typeface="Calibri"/>
                <a:hlinkClick r:id="rId2"/>
              </a:rPr>
              <a:t>UIScrollView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which</a:t>
            </a:r>
            <a:endParaRPr sz="14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425"/>
              </a:spcBef>
            </a:pPr>
            <a:r>
              <a:rPr sz="1400" dirty="0">
                <a:latin typeface="Calibri"/>
                <a:cs typeface="Calibri"/>
              </a:rPr>
              <a:t>allows </a:t>
            </a:r>
            <a:r>
              <a:rPr sz="1400" spc="-5" dirty="0">
                <a:latin typeface="Calibri"/>
                <a:cs typeface="Calibri"/>
              </a:rPr>
              <a:t>users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scroll through the </a:t>
            </a:r>
            <a:r>
              <a:rPr sz="1400" dirty="0">
                <a:latin typeface="Calibri"/>
                <a:cs typeface="Calibri"/>
              </a:rPr>
              <a:t>table, </a:t>
            </a:r>
            <a:r>
              <a:rPr sz="1400" spc="-5" dirty="0">
                <a:latin typeface="Calibri"/>
                <a:cs typeface="Calibri"/>
              </a:rPr>
              <a:t>although UITableView </a:t>
            </a:r>
            <a:r>
              <a:rPr sz="1400" dirty="0">
                <a:latin typeface="Calibri"/>
                <a:cs typeface="Calibri"/>
              </a:rPr>
              <a:t>allows vertical </a:t>
            </a:r>
            <a:r>
              <a:rPr sz="1400" spc="-5" dirty="0">
                <a:latin typeface="Calibri"/>
                <a:cs typeface="Calibri"/>
              </a:rPr>
              <a:t>scrolling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only.</a:t>
            </a:r>
            <a:endParaRPr sz="1400">
              <a:latin typeface="Calibri"/>
              <a:cs typeface="Calibri"/>
            </a:endParaRPr>
          </a:p>
          <a:p>
            <a:pPr marL="329565" marR="5080" indent="-317500">
              <a:lnSpc>
                <a:spcPct val="125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The cells comprising the individual items of the </a:t>
            </a:r>
            <a:r>
              <a:rPr sz="1400" dirty="0">
                <a:latin typeface="Calibri"/>
                <a:cs typeface="Calibri"/>
              </a:rPr>
              <a:t>table are</a:t>
            </a:r>
            <a:r>
              <a:rPr sz="1400" dirty="0">
                <a:solidFill>
                  <a:srgbClr val="56BA89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6BA89"/>
                </a:solidFill>
                <a:uFill>
                  <a:solidFill>
                    <a:srgbClr val="56BA89"/>
                  </a:solidFill>
                </a:uFill>
                <a:latin typeface="Calibri"/>
                <a:cs typeface="Calibri"/>
                <a:hlinkClick r:id="rId3"/>
              </a:rPr>
              <a:t>UITableViewCell</a:t>
            </a:r>
            <a:r>
              <a:rPr sz="1400" spc="-5" dirty="0">
                <a:solidFill>
                  <a:srgbClr val="56BA89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400" spc="-5" dirty="0">
                <a:latin typeface="Calibri"/>
                <a:cs typeface="Calibri"/>
              </a:rPr>
              <a:t>objects; </a:t>
            </a:r>
            <a:r>
              <a:rPr sz="1400" dirty="0">
                <a:latin typeface="Calibri"/>
                <a:cs typeface="Calibri"/>
              </a:rPr>
              <a:t>UITableView </a:t>
            </a:r>
            <a:r>
              <a:rPr sz="1400" spc="-5" dirty="0">
                <a:latin typeface="Calibri"/>
                <a:cs typeface="Calibri"/>
              </a:rPr>
              <a:t>uses these  objects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draw the </a:t>
            </a:r>
            <a:r>
              <a:rPr sz="1400" dirty="0">
                <a:latin typeface="Calibri"/>
                <a:cs typeface="Calibri"/>
              </a:rPr>
              <a:t>visible rows </a:t>
            </a:r>
            <a:r>
              <a:rPr sz="1400" spc="-5" dirty="0">
                <a:latin typeface="Calibri"/>
                <a:cs typeface="Calibri"/>
              </a:rPr>
              <a:t>of 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2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Cells </a:t>
            </a:r>
            <a:r>
              <a:rPr sz="1400" dirty="0">
                <a:latin typeface="Calibri"/>
                <a:cs typeface="Calibri"/>
              </a:rPr>
              <a:t>have </a:t>
            </a:r>
            <a:r>
              <a:rPr sz="1400" spc="-5" dirty="0">
                <a:latin typeface="Calibri"/>
                <a:cs typeface="Calibri"/>
              </a:rPr>
              <a:t>content—titles and images—and </a:t>
            </a:r>
            <a:r>
              <a:rPr sz="1400" dirty="0">
                <a:latin typeface="Calibri"/>
                <a:cs typeface="Calibri"/>
              </a:rPr>
              <a:t>even </a:t>
            </a:r>
            <a:r>
              <a:rPr sz="1400" spc="-5" dirty="0">
                <a:latin typeface="Calibri"/>
                <a:cs typeface="Calibri"/>
              </a:rPr>
              <a:t>custom designed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cells.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2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table </a:t>
            </a:r>
            <a:r>
              <a:rPr sz="1400" dirty="0">
                <a:latin typeface="Calibri"/>
                <a:cs typeface="Calibri"/>
              </a:rPr>
              <a:t>view is </a:t>
            </a:r>
            <a:r>
              <a:rPr sz="1400" spc="-5" dirty="0">
                <a:latin typeface="Calibri"/>
                <a:cs typeface="Calibri"/>
              </a:rPr>
              <a:t>made up of zero or more sections, each </a:t>
            </a:r>
            <a:r>
              <a:rPr sz="1400" dirty="0">
                <a:latin typeface="Calibri"/>
                <a:cs typeface="Calibri"/>
              </a:rPr>
              <a:t>with its own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rows.</a:t>
            </a:r>
            <a:endParaRPr sz="1400">
              <a:latin typeface="Calibri"/>
              <a:cs typeface="Calibri"/>
            </a:endParaRPr>
          </a:p>
          <a:p>
            <a:pPr marL="329565" marR="52705" indent="-317500">
              <a:lnSpc>
                <a:spcPct val="125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Sections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identified by their index number </a:t>
            </a:r>
            <a:r>
              <a:rPr sz="1400" dirty="0">
                <a:latin typeface="Calibri"/>
                <a:cs typeface="Calibri"/>
              </a:rPr>
              <a:t>within the table view,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rows are </a:t>
            </a:r>
            <a:r>
              <a:rPr sz="1400" spc="-5" dirty="0">
                <a:latin typeface="Calibri"/>
                <a:cs typeface="Calibri"/>
              </a:rPr>
              <a:t>identified by their index  number </a:t>
            </a:r>
            <a:r>
              <a:rPr sz="1400" dirty="0">
                <a:latin typeface="Calibri"/>
                <a:cs typeface="Calibri"/>
              </a:rPr>
              <a:t>within 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section.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420"/>
              </a:spcBef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Many </a:t>
            </a:r>
            <a:r>
              <a:rPr sz="1400" spc="-5" dirty="0">
                <a:latin typeface="Calibri"/>
                <a:cs typeface="Calibri"/>
              </a:rPr>
              <a:t>methods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UITableView </a:t>
            </a:r>
            <a:r>
              <a:rPr sz="1400" dirty="0">
                <a:latin typeface="Calibri"/>
                <a:cs typeface="Calibri"/>
              </a:rPr>
              <a:t>take</a:t>
            </a:r>
            <a:r>
              <a:rPr sz="1400" dirty="0">
                <a:solidFill>
                  <a:srgbClr val="56BA89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6BA89"/>
                </a:solidFill>
                <a:uFill>
                  <a:solidFill>
                    <a:srgbClr val="56BA89"/>
                  </a:solidFill>
                </a:uFill>
                <a:latin typeface="Calibri"/>
                <a:cs typeface="Calibri"/>
                <a:hlinkClick r:id="rId4"/>
              </a:rPr>
              <a:t>NSIndexPath</a:t>
            </a:r>
            <a:r>
              <a:rPr sz="1400" spc="-5" dirty="0">
                <a:solidFill>
                  <a:srgbClr val="56BA89"/>
                </a:solidFill>
                <a:latin typeface="Calibri"/>
                <a:cs typeface="Calibri"/>
                <a:hlinkClick r:id="rId4"/>
              </a:rPr>
              <a:t> </a:t>
            </a:r>
            <a:r>
              <a:rPr sz="1400" spc="-5" dirty="0">
                <a:latin typeface="Calibri"/>
                <a:cs typeface="Calibri"/>
              </a:rPr>
              <a:t>objects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parameters and return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values.</a:t>
            </a:r>
            <a:endParaRPr sz="1400">
              <a:latin typeface="Calibri"/>
              <a:cs typeface="Calibri"/>
            </a:endParaRPr>
          </a:p>
          <a:p>
            <a:pPr marL="329565" marR="68580" indent="-317500">
              <a:lnSpc>
                <a:spcPct val="125000"/>
              </a:lnSpc>
              <a:buFont typeface="Arial"/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UITableView declares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category on NSIndexPath that enables </a:t>
            </a:r>
            <a:r>
              <a:rPr sz="1400" dirty="0">
                <a:latin typeface="Calibri"/>
                <a:cs typeface="Calibri"/>
              </a:rPr>
              <a:t>you to get </a:t>
            </a:r>
            <a:r>
              <a:rPr sz="1400" spc="-5" dirty="0">
                <a:latin typeface="Calibri"/>
                <a:cs typeface="Calibri"/>
              </a:rPr>
              <a:t>the represented </a:t>
            </a:r>
            <a:r>
              <a:rPr sz="1400" dirty="0">
                <a:latin typeface="Calibri"/>
                <a:cs typeface="Calibri"/>
              </a:rPr>
              <a:t>row </a:t>
            </a:r>
            <a:r>
              <a:rPr sz="1400" spc="-5" dirty="0">
                <a:latin typeface="Calibri"/>
                <a:cs typeface="Calibri"/>
              </a:rPr>
              <a:t>index (</a:t>
            </a:r>
            <a:r>
              <a:rPr sz="1400" u="sng" spc="-5" dirty="0">
                <a:solidFill>
                  <a:srgbClr val="56BA89"/>
                </a:solidFill>
                <a:uFill>
                  <a:solidFill>
                    <a:srgbClr val="56BA89"/>
                  </a:solidFill>
                </a:uFill>
                <a:latin typeface="Calibri"/>
                <a:cs typeface="Calibri"/>
                <a:hlinkClick r:id="rId5"/>
              </a:rPr>
              <a:t>row </a:t>
            </a:r>
            <a:r>
              <a:rPr sz="1400" spc="-5" dirty="0">
                <a:latin typeface="Calibri"/>
                <a:cs typeface="Calibri"/>
              </a:rPr>
              <a:t> property) and section index (</a:t>
            </a:r>
            <a:r>
              <a:rPr sz="1400" u="sng" spc="-5" dirty="0">
                <a:solidFill>
                  <a:srgbClr val="56BA89"/>
                </a:solidFill>
                <a:uFill>
                  <a:solidFill>
                    <a:srgbClr val="56BA89"/>
                  </a:solidFill>
                </a:uFill>
                <a:latin typeface="Calibri"/>
                <a:cs typeface="Calibri"/>
                <a:hlinkClick r:id="rId6"/>
              </a:rPr>
              <a:t>section</a:t>
            </a:r>
            <a:r>
              <a:rPr sz="1400" spc="40" dirty="0">
                <a:solidFill>
                  <a:srgbClr val="56BA89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400" spc="-5" dirty="0">
                <a:latin typeface="Calibri"/>
                <a:cs typeface="Calibri"/>
              </a:rPr>
              <a:t>property)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30810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40" dirty="0"/>
              <a:t>TableView </a:t>
            </a:r>
            <a:r>
              <a:rPr sz="4200" spc="-135" dirty="0"/>
              <a:t>-</a:t>
            </a:r>
            <a:r>
              <a:rPr sz="4200" spc="-785" dirty="0"/>
              <a:t> </a:t>
            </a:r>
            <a:r>
              <a:rPr sz="4200" spc="-755" dirty="0"/>
              <a:t>Contd.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90550" y="1366774"/>
            <a:ext cx="4323715" cy="3285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tableView can be added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viewcontroller as follows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Outlet Declaration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@IBOutlet </a:t>
            </a:r>
            <a:r>
              <a:rPr sz="1400" dirty="0">
                <a:latin typeface="Calibri"/>
                <a:cs typeface="Calibri"/>
              </a:rPr>
              <a:t>weak var </a:t>
            </a:r>
            <a:r>
              <a:rPr sz="1400" spc="-5" dirty="0">
                <a:latin typeface="Calibri"/>
                <a:cs typeface="Calibri"/>
              </a:rPr>
              <a:t>studentsTableView: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UITableView!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spc="-5" dirty="0">
                <a:latin typeface="Calibri"/>
                <a:cs typeface="Calibri"/>
              </a:rPr>
              <a:t>Important Properties of Picker View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Data Source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Delegate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Table View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Style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Separator Style 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Color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4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Reload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Allow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30810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40" dirty="0"/>
              <a:t>TableView </a:t>
            </a:r>
            <a:r>
              <a:rPr sz="4200" spc="-135" dirty="0"/>
              <a:t>-</a:t>
            </a:r>
            <a:r>
              <a:rPr sz="4200" spc="-785" dirty="0"/>
              <a:t> </a:t>
            </a:r>
            <a:r>
              <a:rPr sz="4200" spc="-755" dirty="0"/>
              <a:t>Contd.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90550" y="1099540"/>
            <a:ext cx="7231380" cy="38671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b="1" spc="-5" dirty="0">
                <a:latin typeface="Calibri"/>
                <a:cs typeface="Calibri"/>
              </a:rPr>
              <a:t>Table View </a:t>
            </a:r>
            <a:r>
              <a:rPr sz="1400" b="1" dirty="0">
                <a:latin typeface="Calibri"/>
                <a:cs typeface="Calibri"/>
              </a:rPr>
              <a:t>Data Source</a:t>
            </a:r>
            <a:r>
              <a:rPr sz="1400" b="1" spc="-10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Methods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func tableView(UITableView, </a:t>
            </a:r>
            <a:r>
              <a:rPr sz="1400" dirty="0">
                <a:latin typeface="Calibri"/>
                <a:cs typeface="Calibri"/>
              </a:rPr>
              <a:t>cellForRowAt: </a:t>
            </a:r>
            <a:r>
              <a:rPr sz="1400" spc="-5" dirty="0">
                <a:latin typeface="Calibri"/>
                <a:cs typeface="Calibri"/>
              </a:rPr>
              <a:t>IndexPath)</a:t>
            </a:r>
            <a:endParaRPr sz="1400">
              <a:latin typeface="Calibri"/>
              <a:cs typeface="Calibri"/>
            </a:endParaRPr>
          </a:p>
          <a:p>
            <a:pPr marL="926465" lvl="1" indent="-317500">
              <a:lnSpc>
                <a:spcPct val="100000"/>
              </a:lnSpc>
              <a:spcBef>
                <a:spcPts val="840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Asks </a:t>
            </a:r>
            <a:r>
              <a:rPr sz="1400" spc="-5" dirty="0">
                <a:latin typeface="Calibri"/>
                <a:cs typeface="Calibri"/>
              </a:rPr>
              <a:t>the data </a:t>
            </a:r>
            <a:r>
              <a:rPr sz="1400" dirty="0">
                <a:latin typeface="Calibri"/>
                <a:cs typeface="Calibri"/>
              </a:rPr>
              <a:t>source for a </a:t>
            </a:r>
            <a:r>
              <a:rPr sz="1400" spc="-5" dirty="0">
                <a:latin typeface="Calibri"/>
                <a:cs typeface="Calibri"/>
              </a:rPr>
              <a:t>cell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insert </a:t>
            </a:r>
            <a:r>
              <a:rPr sz="1400" dirty="0">
                <a:latin typeface="Calibri"/>
                <a:cs typeface="Calibri"/>
              </a:rPr>
              <a:t>in a </a:t>
            </a:r>
            <a:r>
              <a:rPr sz="1400" spc="-5" dirty="0">
                <a:latin typeface="Calibri"/>
                <a:cs typeface="Calibri"/>
              </a:rPr>
              <a:t>particular </a:t>
            </a:r>
            <a:r>
              <a:rPr sz="1400" dirty="0">
                <a:latin typeface="Calibri"/>
                <a:cs typeface="Calibri"/>
              </a:rPr>
              <a:t>location </a:t>
            </a:r>
            <a:r>
              <a:rPr sz="1400" spc="-5" dirty="0">
                <a:latin typeface="Calibri"/>
                <a:cs typeface="Calibri"/>
              </a:rPr>
              <a:t>of the table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view..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func numberOfSections(in: UITableView)</a:t>
            </a:r>
            <a:endParaRPr sz="1400">
              <a:latin typeface="Calibri"/>
              <a:cs typeface="Calibri"/>
            </a:endParaRPr>
          </a:p>
          <a:p>
            <a:pPr marL="926465" lvl="1" indent="-317500">
              <a:lnSpc>
                <a:spcPct val="100000"/>
              </a:lnSpc>
              <a:spcBef>
                <a:spcPts val="840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Asks </a:t>
            </a:r>
            <a:r>
              <a:rPr sz="1400" spc="-5" dirty="0">
                <a:latin typeface="Calibri"/>
                <a:cs typeface="Calibri"/>
              </a:rPr>
              <a:t>the data </a:t>
            </a:r>
            <a:r>
              <a:rPr sz="1400" dirty="0">
                <a:latin typeface="Calibri"/>
                <a:cs typeface="Calibri"/>
              </a:rPr>
              <a:t>source to </a:t>
            </a:r>
            <a:r>
              <a:rPr sz="1400" spc="-5" dirty="0">
                <a:latin typeface="Calibri"/>
                <a:cs typeface="Calibri"/>
              </a:rPr>
              <a:t>return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number of sections </a:t>
            </a:r>
            <a:r>
              <a:rPr sz="1400" dirty="0">
                <a:latin typeface="Calibri"/>
                <a:cs typeface="Calibri"/>
              </a:rPr>
              <a:t>in the table view. </a:t>
            </a:r>
            <a:r>
              <a:rPr sz="1400" spc="-5" dirty="0">
                <a:latin typeface="Calibri"/>
                <a:cs typeface="Calibri"/>
              </a:rPr>
              <a:t>Defaults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‘1’.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func tableView(UITableView, numberOfRowsInSection: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Int)</a:t>
            </a:r>
            <a:endParaRPr sz="1400">
              <a:latin typeface="Calibri"/>
              <a:cs typeface="Calibri"/>
            </a:endParaRPr>
          </a:p>
          <a:p>
            <a:pPr marL="926465" lvl="1" indent="-317500">
              <a:lnSpc>
                <a:spcPct val="100000"/>
              </a:lnSpc>
              <a:spcBef>
                <a:spcPts val="840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Tells the data source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return the number </a:t>
            </a:r>
            <a:r>
              <a:rPr sz="1400" dirty="0">
                <a:latin typeface="Calibri"/>
                <a:cs typeface="Calibri"/>
              </a:rPr>
              <a:t>of rows in a given </a:t>
            </a:r>
            <a:r>
              <a:rPr sz="1400" spc="-5" dirty="0">
                <a:latin typeface="Calibri"/>
                <a:cs typeface="Calibri"/>
              </a:rPr>
              <a:t>section </a:t>
            </a:r>
            <a:r>
              <a:rPr sz="1400" dirty="0">
                <a:latin typeface="Calibri"/>
                <a:cs typeface="Calibri"/>
              </a:rPr>
              <a:t>of a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view.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b="1" spc="-5" dirty="0">
                <a:latin typeface="Calibri"/>
                <a:cs typeface="Calibri"/>
              </a:rPr>
              <a:t>Table View </a:t>
            </a:r>
            <a:r>
              <a:rPr sz="1400" b="1" dirty="0">
                <a:latin typeface="Calibri"/>
                <a:cs typeface="Calibri"/>
              </a:rPr>
              <a:t>Delegate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Methods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35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func tableView(UITableView, </a:t>
            </a:r>
            <a:r>
              <a:rPr sz="1400" dirty="0">
                <a:latin typeface="Calibri"/>
                <a:cs typeface="Calibri"/>
              </a:rPr>
              <a:t>heightForRowAt: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IndexPath)</a:t>
            </a:r>
            <a:endParaRPr sz="1400">
              <a:latin typeface="Calibri"/>
              <a:cs typeface="Calibri"/>
            </a:endParaRPr>
          </a:p>
          <a:p>
            <a:pPr marL="926465" lvl="1" indent="-317500">
              <a:lnSpc>
                <a:spcPct val="100000"/>
              </a:lnSpc>
              <a:spcBef>
                <a:spcPts val="840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latin typeface="Calibri"/>
                <a:cs typeface="Calibri"/>
              </a:rPr>
              <a:t>Asks </a:t>
            </a:r>
            <a:r>
              <a:rPr sz="1400" spc="-5" dirty="0">
                <a:latin typeface="Calibri"/>
                <a:cs typeface="Calibri"/>
              </a:rPr>
              <a:t>the delegate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the height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use </a:t>
            </a:r>
            <a:r>
              <a:rPr sz="1400" dirty="0">
                <a:latin typeface="Calibri"/>
                <a:cs typeface="Calibri"/>
              </a:rPr>
              <a:t>for a row in a </a:t>
            </a:r>
            <a:r>
              <a:rPr sz="1400" spc="-5" dirty="0">
                <a:latin typeface="Calibri"/>
                <a:cs typeface="Calibri"/>
              </a:rPr>
              <a:t>specified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location.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844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func tableView(UITableView, </a:t>
            </a:r>
            <a:r>
              <a:rPr sz="1400" dirty="0">
                <a:latin typeface="Calibri"/>
                <a:cs typeface="Calibri"/>
              </a:rPr>
              <a:t>didSelectRowAt: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IndexPath)</a:t>
            </a:r>
            <a:endParaRPr sz="1400">
              <a:latin typeface="Calibri"/>
              <a:cs typeface="Calibri"/>
            </a:endParaRPr>
          </a:p>
          <a:p>
            <a:pPr marL="926465" lvl="1" indent="-317500">
              <a:lnSpc>
                <a:spcPct val="100000"/>
              </a:lnSpc>
              <a:spcBef>
                <a:spcPts val="840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Tells the delegate that the specified </a:t>
            </a:r>
            <a:r>
              <a:rPr sz="1400" dirty="0">
                <a:latin typeface="Calibri"/>
                <a:cs typeface="Calibri"/>
              </a:rPr>
              <a:t>row is </a:t>
            </a:r>
            <a:r>
              <a:rPr sz="1400" spc="-5" dirty="0">
                <a:latin typeface="Calibri"/>
                <a:cs typeface="Calibri"/>
              </a:rPr>
              <a:t>now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selected.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17392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10" dirty="0"/>
              <a:t>ScrollView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0758" y="1278991"/>
            <a:ext cx="8150225" cy="32162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UIScrollView </a:t>
            </a:r>
            <a:r>
              <a:rPr sz="1400" dirty="0">
                <a:latin typeface="Calibri"/>
                <a:cs typeface="Calibri"/>
              </a:rPr>
              <a:t>is a view </a:t>
            </a:r>
            <a:r>
              <a:rPr sz="1400" spc="-5" dirty="0">
                <a:latin typeface="Calibri"/>
                <a:cs typeface="Calibri"/>
              </a:rPr>
              <a:t>that </a:t>
            </a:r>
            <a:r>
              <a:rPr sz="1400" dirty="0">
                <a:latin typeface="Calibri"/>
                <a:cs typeface="Calibri"/>
              </a:rPr>
              <a:t>allows </a:t>
            </a:r>
            <a:r>
              <a:rPr sz="1400" spc="-5" dirty="0">
                <a:latin typeface="Calibri"/>
                <a:cs typeface="Calibri"/>
              </a:rPr>
              <a:t>the scrolling and </a:t>
            </a:r>
            <a:r>
              <a:rPr sz="1400" dirty="0">
                <a:latin typeface="Calibri"/>
                <a:cs typeface="Calibri"/>
              </a:rPr>
              <a:t>zooming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its </a:t>
            </a:r>
            <a:r>
              <a:rPr sz="1400" spc="-5" dirty="0">
                <a:latin typeface="Calibri"/>
                <a:cs typeface="Calibri"/>
              </a:rPr>
              <a:t>contained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views.</a:t>
            </a:r>
            <a:endParaRPr sz="1400">
              <a:latin typeface="Calibri"/>
              <a:cs typeface="Calibri"/>
            </a:endParaRPr>
          </a:p>
          <a:p>
            <a:pPr marL="329565" marR="494030" indent="-317500">
              <a:lnSpc>
                <a:spcPts val="1930"/>
              </a:lnSpc>
              <a:spcBef>
                <a:spcPts val="11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The central notion of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UIScrollView object (or, simply,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scroll </a:t>
            </a:r>
            <a:r>
              <a:rPr sz="1400" dirty="0">
                <a:latin typeface="Calibri"/>
                <a:cs typeface="Calibri"/>
              </a:rPr>
              <a:t>view) is </a:t>
            </a:r>
            <a:r>
              <a:rPr sz="1400" spc="-5" dirty="0">
                <a:latin typeface="Calibri"/>
                <a:cs typeface="Calibri"/>
              </a:rPr>
              <a:t>that </a:t>
            </a:r>
            <a:r>
              <a:rPr sz="1400" dirty="0">
                <a:latin typeface="Calibri"/>
                <a:cs typeface="Calibri"/>
              </a:rPr>
              <a:t>it is a view whose origin is  </a:t>
            </a:r>
            <a:r>
              <a:rPr sz="1400" spc="-5" dirty="0">
                <a:latin typeface="Calibri"/>
                <a:cs typeface="Calibri"/>
              </a:rPr>
              <a:t>adjustable </a:t>
            </a:r>
            <a:r>
              <a:rPr sz="1400" dirty="0">
                <a:latin typeface="Calibri"/>
                <a:cs typeface="Calibri"/>
              </a:rPr>
              <a:t>over </a:t>
            </a:r>
            <a:r>
              <a:rPr sz="1400" spc="-5" dirty="0">
                <a:latin typeface="Calibri"/>
                <a:cs typeface="Calibri"/>
              </a:rPr>
              <a:t>the content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view.</a:t>
            </a:r>
            <a:endParaRPr sz="1400">
              <a:latin typeface="Calibri"/>
              <a:cs typeface="Calibri"/>
            </a:endParaRPr>
          </a:p>
          <a:p>
            <a:pPr marL="329565" marR="5080" indent="-317500">
              <a:lnSpc>
                <a:spcPts val="1930"/>
              </a:lnSpc>
              <a:spcBef>
                <a:spcPts val="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It clips the content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its frame, which </a:t>
            </a:r>
            <a:r>
              <a:rPr sz="1400" dirty="0">
                <a:latin typeface="Calibri"/>
                <a:cs typeface="Calibri"/>
              </a:rPr>
              <a:t>generally </a:t>
            </a:r>
            <a:r>
              <a:rPr sz="1400" spc="-10" dirty="0">
                <a:latin typeface="Calibri"/>
                <a:cs typeface="Calibri"/>
              </a:rPr>
              <a:t>(but </a:t>
            </a:r>
            <a:r>
              <a:rPr sz="1400" spc="-5" dirty="0">
                <a:latin typeface="Calibri"/>
                <a:cs typeface="Calibri"/>
              </a:rPr>
              <a:t>not necessarily) coincides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that of the application’s  main window.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1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scroll </a:t>
            </a:r>
            <a:r>
              <a:rPr sz="1400" dirty="0">
                <a:latin typeface="Calibri"/>
                <a:cs typeface="Calibri"/>
              </a:rPr>
              <a:t>view tracks </a:t>
            </a:r>
            <a:r>
              <a:rPr sz="1400" spc="-5" dirty="0">
                <a:latin typeface="Calibri"/>
                <a:cs typeface="Calibri"/>
              </a:rPr>
              <a:t>the movements of fingers and adjusts the </a:t>
            </a:r>
            <a:r>
              <a:rPr sz="1400" dirty="0">
                <a:latin typeface="Calibri"/>
                <a:cs typeface="Calibri"/>
              </a:rPr>
              <a:t>origin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accordingly.</a:t>
            </a:r>
            <a:endParaRPr sz="1400">
              <a:latin typeface="Calibri"/>
              <a:cs typeface="Calibri"/>
            </a:endParaRPr>
          </a:p>
          <a:p>
            <a:pPr marL="329565" marR="368935" indent="-317500">
              <a:lnSpc>
                <a:spcPct val="114999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scroll view </a:t>
            </a:r>
            <a:r>
              <a:rPr sz="1400" spc="-5" dirty="0">
                <a:latin typeface="Calibri"/>
                <a:cs typeface="Calibri"/>
              </a:rPr>
              <a:t>must know the size of the content </a:t>
            </a:r>
            <a:r>
              <a:rPr sz="1400" dirty="0">
                <a:latin typeface="Calibri"/>
                <a:cs typeface="Calibri"/>
              </a:rPr>
              <a:t>view </a:t>
            </a:r>
            <a:r>
              <a:rPr sz="1400" spc="-5" dirty="0">
                <a:latin typeface="Calibri"/>
                <a:cs typeface="Calibri"/>
              </a:rPr>
              <a:t>so </a:t>
            </a:r>
            <a:r>
              <a:rPr sz="1400" dirty="0">
                <a:latin typeface="Calibri"/>
                <a:cs typeface="Calibri"/>
              </a:rPr>
              <a:t>it knows when to </a:t>
            </a:r>
            <a:r>
              <a:rPr sz="1400" spc="-5" dirty="0">
                <a:latin typeface="Calibri"/>
                <a:cs typeface="Calibri"/>
              </a:rPr>
              <a:t>stop scrolling; by default, </a:t>
            </a:r>
            <a:r>
              <a:rPr sz="1400" dirty="0">
                <a:latin typeface="Calibri"/>
                <a:cs typeface="Calibri"/>
              </a:rPr>
              <a:t>it  </a:t>
            </a:r>
            <a:r>
              <a:rPr sz="1400" spc="-5" dirty="0">
                <a:latin typeface="Calibri"/>
                <a:cs typeface="Calibri"/>
              </a:rPr>
              <a:t>“bounces” back </a:t>
            </a:r>
            <a:r>
              <a:rPr sz="1400" dirty="0">
                <a:latin typeface="Calibri"/>
                <a:cs typeface="Calibri"/>
              </a:rPr>
              <a:t>when </a:t>
            </a:r>
            <a:r>
              <a:rPr sz="1400" spc="-5" dirty="0">
                <a:latin typeface="Calibri"/>
                <a:cs typeface="Calibri"/>
              </a:rPr>
              <a:t>scrolling exceeds the bounds of the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content.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Important Properties</a:t>
            </a:r>
            <a:endParaRPr sz="14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254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Calibri"/>
                <a:cs typeface="Calibri"/>
              </a:rPr>
              <a:t>Content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Size</a:t>
            </a:r>
            <a:endParaRPr sz="14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25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Calibri"/>
                <a:cs typeface="Calibri"/>
              </a:rPr>
              <a:t>Content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Offset</a:t>
            </a:r>
            <a:endParaRPr sz="14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254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Calibri"/>
                <a:cs typeface="Calibri"/>
              </a:rPr>
              <a:t>Delegate</a:t>
            </a:r>
            <a:endParaRPr sz="14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25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Calibri"/>
                <a:cs typeface="Calibri"/>
              </a:rPr>
              <a:t>Paging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18484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70" dirty="0"/>
              <a:t>ImageView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0758" y="1278991"/>
            <a:ext cx="8119109" cy="34620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3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UIImageView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an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object that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displays a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single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image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or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a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sequence of animated images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in your</a:t>
            </a:r>
            <a:r>
              <a:rPr sz="1400" spc="1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interface.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250"/>
              </a:spcBef>
              <a:buClr>
                <a:srgbClr val="000000"/>
              </a:buClr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Image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views let you efficiently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draw any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image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that can be specified using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56BA89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6BA89"/>
                </a:solidFill>
                <a:uFill>
                  <a:solidFill>
                    <a:srgbClr val="56BA89"/>
                  </a:solidFill>
                </a:uFill>
                <a:latin typeface="Calibri"/>
                <a:cs typeface="Calibri"/>
                <a:hlinkClick r:id="rId2"/>
              </a:rPr>
              <a:t>UIImage</a:t>
            </a:r>
            <a:r>
              <a:rPr sz="1400" spc="60" dirty="0">
                <a:solidFill>
                  <a:srgbClr val="56BA89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object.</a:t>
            </a:r>
            <a:endParaRPr sz="1400">
              <a:latin typeface="Calibri"/>
              <a:cs typeface="Calibri"/>
            </a:endParaRPr>
          </a:p>
          <a:p>
            <a:pPr marL="329565" marR="43815" indent="-317500">
              <a:lnSpc>
                <a:spcPct val="114999"/>
              </a:lnSpc>
              <a:spcBef>
                <a:spcPts val="5"/>
              </a:spcBef>
              <a:buClr>
                <a:srgbClr val="000000"/>
              </a:buClr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For example, you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can use the UIImageView class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to display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the contents of many standard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image files,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such 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as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JPEG and PNG</a:t>
            </a:r>
            <a:r>
              <a:rPr sz="1400" spc="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files.</a:t>
            </a:r>
            <a:endParaRPr sz="1400">
              <a:latin typeface="Calibri"/>
              <a:cs typeface="Calibri"/>
            </a:endParaRPr>
          </a:p>
          <a:p>
            <a:pPr marL="329565" marR="337820" indent="-317500">
              <a:lnSpc>
                <a:spcPct val="114999"/>
              </a:lnSpc>
              <a:buClr>
                <a:srgbClr val="000000"/>
              </a:buClr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can configure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image views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programmatically or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in your storyboard file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and change the images they 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display at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runtime.</a:t>
            </a:r>
            <a:endParaRPr sz="1400">
              <a:latin typeface="Calibri"/>
              <a:cs typeface="Calibri"/>
            </a:endParaRPr>
          </a:p>
          <a:p>
            <a:pPr marL="329565" marR="5080" indent="-317500">
              <a:lnSpc>
                <a:spcPct val="114999"/>
              </a:lnSpc>
              <a:buClr>
                <a:srgbClr val="000000"/>
              </a:buClr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For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animated images,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you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can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also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use the methods of this class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start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and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stop the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animation </a:t>
            </a:r>
            <a:r>
              <a:rPr sz="1400" spc="-5" dirty="0">
                <a:solidFill>
                  <a:srgbClr val="333333"/>
                </a:solidFill>
                <a:latin typeface="Calibri"/>
                <a:cs typeface="Calibri"/>
              </a:rPr>
              <a:t>and specify  other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animation</a:t>
            </a:r>
            <a:r>
              <a:rPr sz="140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33333"/>
                </a:solidFill>
                <a:latin typeface="Calibri"/>
                <a:cs typeface="Calibri"/>
              </a:rPr>
              <a:t>parameters.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Important Properties</a:t>
            </a:r>
            <a:endParaRPr sz="14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25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Calibri"/>
                <a:cs typeface="Calibri"/>
              </a:rPr>
              <a:t>Image</a:t>
            </a:r>
            <a:endParaRPr sz="14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254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Calibri"/>
                <a:cs typeface="Calibri"/>
              </a:rPr>
              <a:t>Highlighted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Image</a:t>
            </a:r>
            <a:endParaRPr sz="14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25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Calibri"/>
                <a:cs typeface="Calibri"/>
              </a:rPr>
              <a:t>Content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</a:t>
            </a:r>
            <a:endParaRPr sz="14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254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dirty="0">
                <a:latin typeface="Calibri"/>
                <a:cs typeface="Calibri"/>
              </a:rPr>
              <a:t>Animation</a:t>
            </a:r>
            <a:r>
              <a:rPr sz="1400" spc="-5" dirty="0">
                <a:latin typeface="Calibri"/>
                <a:cs typeface="Calibri"/>
              </a:rPr>
              <a:t> Images</a:t>
            </a:r>
            <a:endParaRPr sz="140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25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dirty="0">
                <a:latin typeface="Calibri"/>
                <a:cs typeface="Calibri"/>
              </a:rPr>
              <a:t>Animation Repeat</a:t>
            </a:r>
            <a:r>
              <a:rPr sz="1400" spc="-5" dirty="0">
                <a:latin typeface="Calibri"/>
                <a:cs typeface="Calibri"/>
              </a:rPr>
              <a:t> Count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15132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90" dirty="0"/>
              <a:t>Database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0758" y="1261189"/>
            <a:ext cx="8185784" cy="2253822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3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database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collection of </a:t>
            </a:r>
            <a:r>
              <a:rPr sz="1400" dirty="0">
                <a:latin typeface="Calibri"/>
                <a:cs typeface="Calibri"/>
              </a:rPr>
              <a:t>information </a:t>
            </a:r>
            <a:r>
              <a:rPr sz="1400" spc="-5" dirty="0">
                <a:latin typeface="Calibri"/>
                <a:cs typeface="Calibri"/>
              </a:rPr>
              <a:t>organized </a:t>
            </a:r>
            <a:r>
              <a:rPr sz="1400" dirty="0">
                <a:latin typeface="Calibri"/>
                <a:cs typeface="Calibri"/>
              </a:rPr>
              <a:t>to provide </a:t>
            </a:r>
            <a:r>
              <a:rPr sz="1400" spc="-5" dirty="0">
                <a:latin typeface="Calibri"/>
                <a:cs typeface="Calibri"/>
              </a:rPr>
              <a:t>efficient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retrieval.</a:t>
            </a: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It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collection </a:t>
            </a:r>
            <a:r>
              <a:rPr sz="1400" dirty="0">
                <a:latin typeface="Calibri"/>
                <a:cs typeface="Calibri"/>
              </a:rPr>
              <a:t>of </a:t>
            </a:r>
            <a:r>
              <a:rPr sz="1400" spc="-5" dirty="0">
                <a:latin typeface="Calibri"/>
                <a:cs typeface="Calibri"/>
              </a:rPr>
              <a:t>data </a:t>
            </a:r>
            <a:r>
              <a:rPr sz="1400" dirty="0">
                <a:latin typeface="Calibri"/>
                <a:cs typeface="Calibri"/>
              </a:rPr>
              <a:t>that is </a:t>
            </a:r>
            <a:r>
              <a:rPr sz="1400" spc="-5" dirty="0">
                <a:latin typeface="Calibri"/>
                <a:cs typeface="Calibri"/>
              </a:rPr>
              <a:t>organized </a:t>
            </a:r>
            <a:r>
              <a:rPr sz="1400" dirty="0">
                <a:latin typeface="Calibri"/>
                <a:cs typeface="Calibri"/>
              </a:rPr>
              <a:t>so that it </a:t>
            </a:r>
            <a:r>
              <a:rPr sz="1400" spc="-5" dirty="0">
                <a:latin typeface="Calibri"/>
                <a:cs typeface="Calibri"/>
              </a:rPr>
              <a:t>can be </a:t>
            </a:r>
            <a:r>
              <a:rPr sz="1400" dirty="0">
                <a:latin typeface="Calibri"/>
                <a:cs typeface="Calibri"/>
              </a:rPr>
              <a:t>easily </a:t>
            </a:r>
            <a:r>
              <a:rPr sz="1400" spc="-5" dirty="0">
                <a:latin typeface="Calibri"/>
                <a:cs typeface="Calibri"/>
              </a:rPr>
              <a:t>accessed, managed and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updated.</a:t>
            </a:r>
            <a:endParaRPr sz="1400" dirty="0">
              <a:latin typeface="Calibri"/>
              <a:cs typeface="Calibri"/>
            </a:endParaRPr>
          </a:p>
          <a:p>
            <a:pPr marL="329565" marR="5080" indent="-317500">
              <a:lnSpc>
                <a:spcPct val="15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database could be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simple </a:t>
            </a:r>
            <a:r>
              <a:rPr sz="1400" dirty="0">
                <a:latin typeface="Calibri"/>
                <a:cs typeface="Calibri"/>
              </a:rPr>
              <a:t>as an </a:t>
            </a:r>
            <a:r>
              <a:rPr sz="1400" spc="-5" dirty="0">
                <a:latin typeface="Calibri"/>
                <a:cs typeface="Calibri"/>
              </a:rPr>
              <a:t>alphabetical arrangement of names </a:t>
            </a:r>
            <a:r>
              <a:rPr sz="1400" dirty="0">
                <a:latin typeface="Calibri"/>
                <a:cs typeface="Calibri"/>
              </a:rPr>
              <a:t>in an </a:t>
            </a:r>
            <a:r>
              <a:rPr sz="1400" spc="-5" dirty="0">
                <a:latin typeface="Calibri"/>
                <a:cs typeface="Calibri"/>
              </a:rPr>
              <a:t>address book or </a:t>
            </a: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complex </a:t>
            </a:r>
            <a:r>
              <a:rPr sz="1400" dirty="0">
                <a:latin typeface="Calibri"/>
                <a:cs typeface="Calibri"/>
              </a:rPr>
              <a:t>as  a </a:t>
            </a:r>
            <a:r>
              <a:rPr sz="1400" spc="-5" dirty="0">
                <a:latin typeface="Calibri"/>
                <a:cs typeface="Calibri"/>
              </a:rPr>
              <a:t>database that provides </a:t>
            </a:r>
            <a:r>
              <a:rPr sz="1400" dirty="0">
                <a:latin typeface="Calibri"/>
                <a:cs typeface="Calibri"/>
              </a:rPr>
              <a:t>information in a </a:t>
            </a:r>
            <a:r>
              <a:rPr sz="1400" spc="-5" dirty="0">
                <a:latin typeface="Calibri"/>
                <a:cs typeface="Calibri"/>
              </a:rPr>
              <a:t>combination of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formats.</a:t>
            </a: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Commonly used mobile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databases</a:t>
            </a:r>
          </a:p>
          <a:p>
            <a:pPr marL="786765" lvl="1" indent="-317500">
              <a:lnSpc>
                <a:spcPct val="100000"/>
              </a:lnSpc>
              <a:spcBef>
                <a:spcPts val="844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Calibri"/>
                <a:cs typeface="Calibri"/>
              </a:rPr>
              <a:t>Core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</a:t>
            </a:r>
            <a:endParaRPr sz="1400" dirty="0">
              <a:latin typeface="Calibri"/>
              <a:cs typeface="Calibri"/>
            </a:endParaRPr>
          </a:p>
          <a:p>
            <a:pPr marL="786765" lvl="1" indent="-317500">
              <a:lnSpc>
                <a:spcPct val="100000"/>
              </a:lnSpc>
              <a:spcBef>
                <a:spcPts val="840"/>
              </a:spcBef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Calibri"/>
                <a:cs typeface="Calibri"/>
              </a:rPr>
              <a:t>SQLit</a:t>
            </a:r>
            <a:r>
              <a:rPr lang="en-US" sz="1400" spc="-5" dirty="0">
                <a:latin typeface="Calibri"/>
                <a:cs typeface="Calibri"/>
              </a:rPr>
              <a:t>e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65" dirty="0"/>
              <a:t>Thank</a:t>
            </a:r>
            <a:r>
              <a:rPr spc="-755" dirty="0"/>
              <a:t> </a:t>
            </a:r>
            <a:r>
              <a:rPr spc="-1040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3465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20" dirty="0"/>
              <a:t>Navigation</a:t>
            </a:r>
            <a:r>
              <a:rPr sz="4200" spc="-515" dirty="0"/>
              <a:t> </a:t>
            </a:r>
            <a:r>
              <a:rPr sz="4200" spc="-645" dirty="0"/>
              <a:t>Controller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278991"/>
            <a:ext cx="3718560" cy="3462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marR="72390" indent="-317500">
              <a:lnSpc>
                <a:spcPct val="115100"/>
              </a:lnSpc>
              <a:spcBef>
                <a:spcPts val="9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A Navigation </a:t>
            </a:r>
            <a:r>
              <a:rPr sz="1400" spc="-5" dirty="0">
                <a:latin typeface="Calibri"/>
                <a:cs typeface="Calibri"/>
              </a:rPr>
              <a:t>Controller </a:t>
            </a:r>
            <a:r>
              <a:rPr sz="1400" dirty="0">
                <a:latin typeface="Calibri"/>
                <a:cs typeface="Calibri"/>
              </a:rPr>
              <a:t>is a </a:t>
            </a:r>
            <a:r>
              <a:rPr sz="1400" spc="-5" dirty="0">
                <a:latin typeface="Calibri"/>
                <a:cs typeface="Calibri"/>
              </a:rPr>
              <a:t>special kind of  </a:t>
            </a:r>
            <a:r>
              <a:rPr sz="1400" dirty="0">
                <a:latin typeface="Calibri"/>
                <a:cs typeface="Calibri"/>
              </a:rPr>
              <a:t>view </a:t>
            </a:r>
            <a:r>
              <a:rPr sz="1400" spc="-5" dirty="0">
                <a:latin typeface="Calibri"/>
                <a:cs typeface="Calibri"/>
              </a:rPr>
              <a:t>controller that manages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stack </a:t>
            </a:r>
            <a:r>
              <a:rPr sz="1400" dirty="0">
                <a:latin typeface="Calibri"/>
                <a:cs typeface="Calibri"/>
              </a:rPr>
              <a:t>of view  </a:t>
            </a:r>
            <a:r>
              <a:rPr sz="1400" spc="-5" dirty="0">
                <a:latin typeface="Calibri"/>
                <a:cs typeface="Calibri"/>
              </a:rPr>
              <a:t>controllers and their corresponding </a:t>
            </a:r>
            <a:r>
              <a:rPr sz="1400" dirty="0">
                <a:latin typeface="Calibri"/>
                <a:cs typeface="Calibri"/>
              </a:rPr>
              <a:t>views. </a:t>
            </a:r>
            <a:r>
              <a:rPr sz="1400" spc="-5" dirty="0">
                <a:latin typeface="Calibri"/>
                <a:cs typeface="Calibri"/>
              </a:rPr>
              <a:t>It's 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ideal </a:t>
            </a:r>
            <a:r>
              <a:rPr sz="1400" dirty="0">
                <a:latin typeface="Calibri"/>
                <a:cs typeface="Calibri"/>
              </a:rPr>
              <a:t>way to display </a:t>
            </a:r>
            <a:r>
              <a:rPr sz="1400" spc="-5" dirty="0">
                <a:latin typeface="Calibri"/>
                <a:cs typeface="Calibri"/>
              </a:rPr>
              <a:t>hierarchical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  <a:p>
            <a:pPr marL="329565" marR="101600" indent="-317500">
              <a:lnSpc>
                <a:spcPts val="1930"/>
              </a:lnSpc>
              <a:spcBef>
                <a:spcPts val="11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Navigation </a:t>
            </a:r>
            <a:r>
              <a:rPr sz="1400" spc="-5" dirty="0">
                <a:latin typeface="Calibri"/>
                <a:cs typeface="Calibri"/>
              </a:rPr>
              <a:t>Controller </a:t>
            </a:r>
            <a:r>
              <a:rPr sz="1400" dirty="0">
                <a:latin typeface="Calibri"/>
                <a:cs typeface="Calibri"/>
              </a:rPr>
              <a:t>is always initialized  with a root view </a:t>
            </a:r>
            <a:r>
              <a:rPr sz="1400" spc="-5" dirty="0">
                <a:latin typeface="Calibri"/>
                <a:cs typeface="Calibri"/>
              </a:rPr>
              <a:t>controller; this </a:t>
            </a:r>
            <a:r>
              <a:rPr sz="1400" dirty="0">
                <a:latin typeface="Calibri"/>
                <a:cs typeface="Calibri"/>
              </a:rPr>
              <a:t>will </a:t>
            </a:r>
            <a:r>
              <a:rPr sz="1400" spc="-5" dirty="0">
                <a:latin typeface="Calibri"/>
                <a:cs typeface="Calibri"/>
              </a:rPr>
              <a:t>be </a:t>
            </a:r>
            <a:r>
              <a:rPr sz="1400" dirty="0">
                <a:latin typeface="Calibri"/>
                <a:cs typeface="Calibri"/>
              </a:rPr>
              <a:t>the  </a:t>
            </a:r>
            <a:r>
              <a:rPr sz="1400" spc="-5" dirty="0">
                <a:latin typeface="Calibri"/>
                <a:cs typeface="Calibri"/>
              </a:rPr>
              <a:t>starting </a:t>
            </a:r>
            <a:r>
              <a:rPr sz="1400" dirty="0">
                <a:latin typeface="Calibri"/>
                <a:cs typeface="Calibri"/>
              </a:rPr>
              <a:t>view at </a:t>
            </a:r>
            <a:r>
              <a:rPr sz="1400" spc="-5" dirty="0">
                <a:latin typeface="Calibri"/>
                <a:cs typeface="Calibri"/>
              </a:rPr>
              <a:t>the bottom of the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stack.</a:t>
            </a:r>
            <a:endParaRPr sz="1400">
              <a:latin typeface="Calibri"/>
              <a:cs typeface="Calibri"/>
            </a:endParaRPr>
          </a:p>
          <a:p>
            <a:pPr marL="329565" marR="95250" indent="-317500" algn="just">
              <a:lnSpc>
                <a:spcPts val="1930"/>
              </a:lnSpc>
              <a:spcBef>
                <a:spcPts val="5"/>
              </a:spcBef>
              <a:buChar char="●"/>
              <a:tabLst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As </a:t>
            </a:r>
            <a:r>
              <a:rPr sz="1400" spc="-5" dirty="0">
                <a:latin typeface="Calibri"/>
                <a:cs typeface="Calibri"/>
              </a:rPr>
              <a:t>the user </a:t>
            </a:r>
            <a:r>
              <a:rPr sz="1400" dirty="0">
                <a:latin typeface="Calibri"/>
                <a:cs typeface="Calibri"/>
              </a:rPr>
              <a:t>presses </a:t>
            </a:r>
            <a:r>
              <a:rPr sz="1400" spc="-5" dirty="0">
                <a:latin typeface="Calibri"/>
                <a:cs typeface="Calibri"/>
              </a:rPr>
              <a:t>buttons </a:t>
            </a:r>
            <a:r>
              <a:rPr sz="1400" dirty="0">
                <a:latin typeface="Calibri"/>
                <a:cs typeface="Calibri"/>
              </a:rPr>
              <a:t>in that view, you  </a:t>
            </a:r>
            <a:r>
              <a:rPr sz="1400" spc="-5" dirty="0">
                <a:latin typeface="Calibri"/>
                <a:cs typeface="Calibri"/>
              </a:rPr>
              <a:t>can then push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new </a:t>
            </a:r>
            <a:r>
              <a:rPr sz="1400" dirty="0">
                <a:latin typeface="Calibri"/>
                <a:cs typeface="Calibri"/>
              </a:rPr>
              <a:t>view </a:t>
            </a:r>
            <a:r>
              <a:rPr sz="1400" spc="-5" dirty="0">
                <a:latin typeface="Calibri"/>
                <a:cs typeface="Calibri"/>
              </a:rPr>
              <a:t>controller onto the  stack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show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new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view.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15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When </a:t>
            </a:r>
            <a:r>
              <a:rPr sz="1400" spc="-5" dirty="0">
                <a:latin typeface="Calibri"/>
                <a:cs typeface="Calibri"/>
              </a:rPr>
              <a:t>the user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done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the new </a:t>
            </a:r>
            <a:r>
              <a:rPr sz="1400" dirty="0">
                <a:latin typeface="Calibri"/>
                <a:cs typeface="Calibri"/>
              </a:rPr>
              <a:t>view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marL="329565" marR="5080">
              <a:lnSpc>
                <a:spcPct val="114999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presses a </a:t>
            </a:r>
            <a:r>
              <a:rPr sz="1400" spc="-5" dirty="0">
                <a:latin typeface="Calibri"/>
                <a:cs typeface="Calibri"/>
              </a:rPr>
              <a:t>button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go back,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then pop that  controller </a:t>
            </a:r>
            <a:r>
              <a:rPr sz="1400" dirty="0">
                <a:latin typeface="Calibri"/>
                <a:cs typeface="Calibri"/>
              </a:rPr>
              <a:t>off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stack to return to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root  view.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8803" y="954024"/>
            <a:ext cx="3657600" cy="3692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715325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20" dirty="0"/>
              <a:t>Navigation</a:t>
            </a:r>
            <a:r>
              <a:rPr sz="4200" spc="-515" dirty="0"/>
              <a:t> </a:t>
            </a:r>
            <a:r>
              <a:rPr sz="4200" spc="-645" dirty="0"/>
              <a:t>Controller</a:t>
            </a:r>
            <a:r>
              <a:rPr lang="en-US" sz="4200" spc="-645" dirty="0"/>
              <a:t> </a:t>
            </a:r>
            <a:r>
              <a:rPr lang="en-US" sz="4200" spc="-645" dirty="0" err="1"/>
              <a:t>contd</a:t>
            </a:r>
            <a:endParaRPr sz="4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37DCB-D68B-4AD5-B0D6-8634C53C81E6}"/>
              </a:ext>
            </a:extLst>
          </p:cNvPr>
          <p:cNvSpPr txBox="1"/>
          <p:nvPr/>
        </p:nvSpPr>
        <p:spPr>
          <a:xfrm>
            <a:off x="914400" y="1200150"/>
            <a:ext cx="6934200" cy="2942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1705610">
              <a:lnSpc>
                <a:spcPct val="114999"/>
              </a:lnSpc>
            </a:pPr>
            <a:r>
              <a:rPr lang="en-US" sz="1800" spc="-5" dirty="0">
                <a:solidFill>
                  <a:srgbClr val="303030"/>
                </a:solidFill>
                <a:latin typeface="Calibri"/>
                <a:cs typeface="Calibri"/>
              </a:rPr>
              <a:t>@IBAction </a:t>
            </a:r>
            <a:r>
              <a:rPr lang="en-US" sz="1800" spc="-5" dirty="0" err="1">
                <a:solidFill>
                  <a:srgbClr val="303030"/>
                </a:solidFill>
                <a:latin typeface="Calibri"/>
                <a:cs typeface="Calibri"/>
              </a:rPr>
              <a:t>func</a:t>
            </a:r>
            <a:r>
              <a:rPr lang="en-US" sz="1800" spc="-5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lang="en-US" sz="1800" spc="-5" dirty="0" err="1">
                <a:solidFill>
                  <a:srgbClr val="303030"/>
                </a:solidFill>
                <a:latin typeface="Calibri"/>
                <a:cs typeface="Calibri"/>
              </a:rPr>
              <a:t>nextBtnAction</a:t>
            </a:r>
            <a:r>
              <a:rPr lang="en-US" sz="1800" spc="-5" dirty="0">
                <a:solidFill>
                  <a:srgbClr val="303030"/>
                </a:solidFill>
                <a:latin typeface="Calibri"/>
                <a:cs typeface="Calibri"/>
              </a:rPr>
              <a:t>(_ sender: </a:t>
            </a:r>
            <a:r>
              <a:rPr lang="en-US" sz="1800" dirty="0">
                <a:solidFill>
                  <a:srgbClr val="303030"/>
                </a:solidFill>
                <a:latin typeface="Calibri"/>
                <a:cs typeface="Calibri"/>
              </a:rPr>
              <a:t>Any)</a:t>
            </a:r>
            <a:r>
              <a:rPr lang="en-US" sz="1800" spc="15" dirty="0">
                <a:solidFill>
                  <a:srgbClr val="303030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303030"/>
                </a:solidFill>
                <a:latin typeface="Calibri"/>
                <a:cs typeface="Calibri"/>
              </a:rPr>
              <a:t>{</a:t>
            </a:r>
            <a:endParaRPr lang="en-US" sz="1800" dirty="0"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var storyboard 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UIStoryboard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UIStoryboard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(name: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AccountStoryboard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, bundle: nil)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var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WelcomeViewController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storyboard.instantiateViewControllerWithIdentifier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WelcomeID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") 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WelcomeViewController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vc.teststring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 = "hello"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self.presentViewController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vc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, animated: true, completion: nil)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en-US" sz="1800" dirty="0">
                <a:solidFill>
                  <a:srgbClr val="303030"/>
                </a:solidFill>
                <a:latin typeface="Calibri"/>
                <a:cs typeface="Calibri"/>
              </a:rPr>
              <a:t>}</a:t>
            </a:r>
            <a:endParaRPr lang="en-US" sz="18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0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25292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90" dirty="0"/>
              <a:t>View</a:t>
            </a:r>
            <a:r>
              <a:rPr sz="4200" spc="-535" dirty="0"/>
              <a:t> </a:t>
            </a:r>
            <a:r>
              <a:rPr sz="4200" spc="-645" dirty="0"/>
              <a:t>Controller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0758" y="1261189"/>
            <a:ext cx="8214995" cy="354647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3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View controllers </a:t>
            </a:r>
            <a:r>
              <a:rPr sz="140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the foundation </a:t>
            </a:r>
            <a:r>
              <a:rPr sz="1400" dirty="0">
                <a:latin typeface="Calibri"/>
                <a:cs typeface="Calibri"/>
              </a:rPr>
              <a:t>of your </a:t>
            </a:r>
            <a:r>
              <a:rPr sz="1400" spc="-5" dirty="0">
                <a:latin typeface="Calibri"/>
                <a:cs typeface="Calibri"/>
              </a:rPr>
              <a:t>app’s internal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structure.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Every app has </a:t>
            </a:r>
            <a:r>
              <a:rPr sz="1400" dirty="0">
                <a:latin typeface="Calibri"/>
                <a:cs typeface="Calibri"/>
              </a:rPr>
              <a:t>at least one view </a:t>
            </a:r>
            <a:r>
              <a:rPr sz="1400" spc="-5" dirty="0">
                <a:latin typeface="Calibri"/>
                <a:cs typeface="Calibri"/>
              </a:rPr>
              <a:t>controller, and most apps </a:t>
            </a:r>
            <a:r>
              <a:rPr sz="1400" dirty="0">
                <a:latin typeface="Calibri"/>
                <a:cs typeface="Calibri"/>
              </a:rPr>
              <a:t>have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several.</a:t>
            </a:r>
            <a:endParaRPr sz="1400">
              <a:latin typeface="Calibri"/>
              <a:cs typeface="Calibri"/>
            </a:endParaRPr>
          </a:p>
          <a:p>
            <a:pPr marL="329565" marR="53975" indent="-317500">
              <a:lnSpc>
                <a:spcPct val="15000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Each </a:t>
            </a:r>
            <a:r>
              <a:rPr sz="1400" dirty="0">
                <a:latin typeface="Calibri"/>
                <a:cs typeface="Calibri"/>
              </a:rPr>
              <a:t>view </a:t>
            </a:r>
            <a:r>
              <a:rPr sz="1400" spc="-5" dirty="0">
                <a:latin typeface="Calibri"/>
                <a:cs typeface="Calibri"/>
              </a:rPr>
              <a:t>controller manages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portion of </a:t>
            </a:r>
            <a:r>
              <a:rPr sz="1400" dirty="0">
                <a:latin typeface="Calibri"/>
                <a:cs typeface="Calibri"/>
              </a:rPr>
              <a:t>your </a:t>
            </a:r>
            <a:r>
              <a:rPr sz="1400" spc="-5" dirty="0">
                <a:latin typeface="Calibri"/>
                <a:cs typeface="Calibri"/>
              </a:rPr>
              <a:t>app’s user interface </a:t>
            </a:r>
            <a:r>
              <a:rPr sz="1400" dirty="0">
                <a:latin typeface="Calibri"/>
                <a:cs typeface="Calibri"/>
              </a:rPr>
              <a:t>as well as </a:t>
            </a:r>
            <a:r>
              <a:rPr sz="1400" spc="-5" dirty="0">
                <a:latin typeface="Calibri"/>
                <a:cs typeface="Calibri"/>
              </a:rPr>
              <a:t>the interactions between that  </a:t>
            </a:r>
            <a:r>
              <a:rPr sz="1400" dirty="0">
                <a:latin typeface="Calibri"/>
                <a:cs typeface="Calibri"/>
              </a:rPr>
              <a:t>interface </a:t>
            </a:r>
            <a:r>
              <a:rPr sz="1400" spc="-5" dirty="0">
                <a:latin typeface="Calibri"/>
                <a:cs typeface="Calibri"/>
              </a:rPr>
              <a:t>and the underlying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84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View </a:t>
            </a:r>
            <a:r>
              <a:rPr sz="1400" spc="-5" dirty="0">
                <a:latin typeface="Calibri"/>
                <a:cs typeface="Calibri"/>
              </a:rPr>
              <a:t>controllers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facilitate transitions between </a:t>
            </a:r>
            <a:r>
              <a:rPr sz="1400" dirty="0">
                <a:latin typeface="Calibri"/>
                <a:cs typeface="Calibri"/>
              </a:rPr>
              <a:t>different parts of your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interface.</a:t>
            </a:r>
            <a:endParaRPr sz="1400">
              <a:latin typeface="Calibri"/>
              <a:cs typeface="Calibri"/>
            </a:endParaRPr>
          </a:p>
          <a:p>
            <a:pPr marL="329565" marR="5080" indent="-317500">
              <a:lnSpc>
                <a:spcPct val="150000"/>
              </a:lnSpc>
              <a:spcBef>
                <a:spcPts val="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Because they play such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important </a:t>
            </a:r>
            <a:r>
              <a:rPr sz="1400" dirty="0">
                <a:latin typeface="Calibri"/>
                <a:cs typeface="Calibri"/>
              </a:rPr>
              <a:t>role in your </a:t>
            </a:r>
            <a:r>
              <a:rPr sz="1400" spc="-5" dirty="0">
                <a:latin typeface="Calibri"/>
                <a:cs typeface="Calibri"/>
              </a:rPr>
              <a:t>app, </a:t>
            </a:r>
            <a:r>
              <a:rPr sz="1400" dirty="0">
                <a:latin typeface="Calibri"/>
                <a:cs typeface="Calibri"/>
              </a:rPr>
              <a:t>view </a:t>
            </a:r>
            <a:r>
              <a:rPr sz="1400" spc="-5" dirty="0">
                <a:latin typeface="Calibri"/>
                <a:cs typeface="Calibri"/>
              </a:rPr>
              <a:t>controllers </a:t>
            </a:r>
            <a:r>
              <a:rPr sz="1400" dirty="0">
                <a:latin typeface="Calibri"/>
                <a:cs typeface="Calibri"/>
              </a:rPr>
              <a:t>are at the </a:t>
            </a:r>
            <a:r>
              <a:rPr sz="1400" spc="-5" dirty="0">
                <a:latin typeface="Calibri"/>
                <a:cs typeface="Calibri"/>
              </a:rPr>
              <a:t>center of </a:t>
            </a:r>
            <a:r>
              <a:rPr sz="1400" dirty="0">
                <a:latin typeface="Calibri"/>
                <a:cs typeface="Calibri"/>
              </a:rPr>
              <a:t>almost everything  you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do.</a:t>
            </a:r>
            <a:endParaRPr sz="1400">
              <a:latin typeface="Calibri"/>
              <a:cs typeface="Calibri"/>
            </a:endParaRPr>
          </a:p>
          <a:p>
            <a:pPr marL="329565" marR="205104" indent="-317500">
              <a:lnSpc>
                <a:spcPts val="2520"/>
              </a:lnSpc>
              <a:spcBef>
                <a:spcPts val="22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56BA89"/>
                </a:solidFill>
                <a:latin typeface="Calibri"/>
                <a:cs typeface="Calibri"/>
              </a:rPr>
              <a:t> </a:t>
            </a:r>
            <a:r>
              <a:rPr sz="1400" u="sng" spc="-5" dirty="0">
                <a:solidFill>
                  <a:srgbClr val="56BA89"/>
                </a:solidFill>
                <a:uFill>
                  <a:solidFill>
                    <a:srgbClr val="56BA89"/>
                  </a:solidFill>
                </a:uFill>
                <a:latin typeface="Calibri"/>
                <a:cs typeface="Calibri"/>
                <a:hlinkClick r:id="rId2"/>
              </a:rPr>
              <a:t>UIViewController</a:t>
            </a:r>
            <a:r>
              <a:rPr sz="1400" spc="-5" dirty="0">
                <a:solidFill>
                  <a:srgbClr val="56BA89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400" spc="-5" dirty="0">
                <a:latin typeface="Calibri"/>
                <a:cs typeface="Calibri"/>
              </a:rPr>
              <a:t>class defines the methods and properties </a:t>
            </a:r>
            <a:r>
              <a:rPr sz="140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managing </a:t>
            </a:r>
            <a:r>
              <a:rPr sz="1400" dirty="0">
                <a:latin typeface="Calibri"/>
                <a:cs typeface="Calibri"/>
              </a:rPr>
              <a:t>your views, </a:t>
            </a:r>
            <a:r>
              <a:rPr sz="1400" spc="-5" dirty="0">
                <a:latin typeface="Calibri"/>
                <a:cs typeface="Calibri"/>
              </a:rPr>
              <a:t>handling events,  transitioning from one viewcontroller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another, and coordinating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other parts of </a:t>
            </a:r>
            <a:r>
              <a:rPr sz="1400" dirty="0">
                <a:latin typeface="Calibri"/>
                <a:cs typeface="Calibri"/>
              </a:rPr>
              <a:t>your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app.</a:t>
            </a:r>
            <a:endParaRPr sz="1400">
              <a:latin typeface="Calibri"/>
              <a:cs typeface="Calibri"/>
            </a:endParaRPr>
          </a:p>
          <a:p>
            <a:pPr marL="329565" marR="256540" indent="-317500">
              <a:lnSpc>
                <a:spcPts val="2520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subclass UIViewController (or one </a:t>
            </a:r>
            <a:r>
              <a:rPr sz="1400" dirty="0">
                <a:latin typeface="Calibri"/>
                <a:cs typeface="Calibri"/>
              </a:rPr>
              <a:t>of its </a:t>
            </a:r>
            <a:r>
              <a:rPr sz="1400" spc="-5" dirty="0">
                <a:latin typeface="Calibri"/>
                <a:cs typeface="Calibri"/>
              </a:rPr>
              <a:t>subclasses) and add the custom code </a:t>
            </a: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need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implement  </a:t>
            </a:r>
            <a:r>
              <a:rPr sz="1400" dirty="0">
                <a:latin typeface="Calibri"/>
                <a:cs typeface="Calibri"/>
              </a:rPr>
              <a:t>your </a:t>
            </a:r>
            <a:r>
              <a:rPr sz="1400" spc="-5" dirty="0">
                <a:latin typeface="Calibri"/>
                <a:cs typeface="Calibri"/>
              </a:rPr>
              <a:t>app’s behavior.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39376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90" dirty="0"/>
              <a:t>View </a:t>
            </a:r>
            <a:r>
              <a:rPr sz="4200" spc="-645" dirty="0"/>
              <a:t>Controller </a:t>
            </a:r>
            <a:r>
              <a:rPr sz="4200" spc="-135" dirty="0"/>
              <a:t>-</a:t>
            </a:r>
            <a:r>
              <a:rPr sz="4200" spc="-710" dirty="0"/>
              <a:t> </a:t>
            </a:r>
            <a:r>
              <a:rPr sz="4200" spc="-755" dirty="0"/>
              <a:t>Contd.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530758" y="1278991"/>
            <a:ext cx="3705225" cy="223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most </a:t>
            </a:r>
            <a:r>
              <a:rPr sz="1400" spc="-5" dirty="0">
                <a:latin typeface="Calibri"/>
                <a:cs typeface="Calibri"/>
              </a:rPr>
              <a:t>important </a:t>
            </a:r>
            <a:r>
              <a:rPr sz="1400" dirty="0">
                <a:latin typeface="Calibri"/>
                <a:cs typeface="Calibri"/>
              </a:rPr>
              <a:t>role </a:t>
            </a:r>
            <a:r>
              <a:rPr sz="1400" spc="-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a view </a:t>
            </a:r>
            <a:r>
              <a:rPr sz="1400" spc="-5" dirty="0">
                <a:latin typeface="Calibri"/>
                <a:cs typeface="Calibri"/>
              </a:rPr>
              <a:t>controller </a:t>
            </a:r>
            <a:r>
              <a:rPr sz="1400" dirty="0">
                <a:latin typeface="Calibri"/>
                <a:cs typeface="Calibri"/>
              </a:rPr>
              <a:t>is  to </a:t>
            </a:r>
            <a:r>
              <a:rPr sz="1400" spc="-5" dirty="0">
                <a:latin typeface="Calibri"/>
                <a:cs typeface="Calibri"/>
              </a:rPr>
              <a:t>manage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hierarchy 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views.</a:t>
            </a:r>
            <a:endParaRPr sz="1400">
              <a:latin typeface="Calibri"/>
              <a:cs typeface="Calibri"/>
            </a:endParaRPr>
          </a:p>
          <a:p>
            <a:pPr marL="329565" marR="240665" indent="-317500">
              <a:lnSpc>
                <a:spcPct val="114999"/>
              </a:lnSpc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Every </a:t>
            </a:r>
            <a:r>
              <a:rPr sz="1400" dirty="0">
                <a:latin typeface="Calibri"/>
                <a:cs typeface="Calibri"/>
              </a:rPr>
              <a:t>view </a:t>
            </a:r>
            <a:r>
              <a:rPr sz="1400" spc="-5" dirty="0">
                <a:latin typeface="Calibri"/>
                <a:cs typeface="Calibri"/>
              </a:rPr>
              <a:t>controller has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single </a:t>
            </a:r>
            <a:r>
              <a:rPr sz="1400" dirty="0">
                <a:latin typeface="Calibri"/>
                <a:cs typeface="Calibri"/>
              </a:rPr>
              <a:t>root view  </a:t>
            </a:r>
            <a:r>
              <a:rPr sz="1400" spc="-5" dirty="0">
                <a:latin typeface="Calibri"/>
                <a:cs typeface="Calibri"/>
              </a:rPr>
              <a:t>that encloses </a:t>
            </a:r>
            <a:r>
              <a:rPr sz="1400" dirty="0">
                <a:latin typeface="Calibri"/>
                <a:cs typeface="Calibri"/>
              </a:rPr>
              <a:t>all </a:t>
            </a:r>
            <a:r>
              <a:rPr sz="1400" spc="-5" dirty="0">
                <a:latin typeface="Calibri"/>
                <a:cs typeface="Calibri"/>
              </a:rPr>
              <a:t>of the </a:t>
            </a:r>
            <a:r>
              <a:rPr sz="1400" dirty="0">
                <a:latin typeface="Calibri"/>
                <a:cs typeface="Calibri"/>
              </a:rPr>
              <a:t>view </a:t>
            </a:r>
            <a:r>
              <a:rPr sz="1400" spc="-5" dirty="0">
                <a:latin typeface="Calibri"/>
                <a:cs typeface="Calibri"/>
              </a:rPr>
              <a:t>controller’s  content.</a:t>
            </a:r>
            <a:endParaRPr sz="1400">
              <a:latin typeface="Calibri"/>
              <a:cs typeface="Calibri"/>
            </a:endParaRPr>
          </a:p>
          <a:p>
            <a:pPr marL="329565" marR="12065" indent="-317500">
              <a:lnSpc>
                <a:spcPts val="1930"/>
              </a:lnSpc>
              <a:spcBef>
                <a:spcPts val="11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To that </a:t>
            </a:r>
            <a:r>
              <a:rPr sz="1400" dirty="0">
                <a:latin typeface="Calibri"/>
                <a:cs typeface="Calibri"/>
              </a:rPr>
              <a:t>root view, you </a:t>
            </a:r>
            <a:r>
              <a:rPr sz="1400" spc="-5" dirty="0">
                <a:latin typeface="Calibri"/>
                <a:cs typeface="Calibri"/>
              </a:rPr>
              <a:t>add the </a:t>
            </a:r>
            <a:r>
              <a:rPr sz="1400" dirty="0">
                <a:latin typeface="Calibri"/>
                <a:cs typeface="Calibri"/>
              </a:rPr>
              <a:t>views you </a:t>
            </a:r>
            <a:r>
              <a:rPr sz="1400" spc="-5" dirty="0">
                <a:latin typeface="Calibri"/>
                <a:cs typeface="Calibri"/>
              </a:rPr>
              <a:t>need  </a:t>
            </a:r>
            <a:r>
              <a:rPr sz="1400" dirty="0">
                <a:latin typeface="Calibri"/>
                <a:cs typeface="Calibri"/>
              </a:rPr>
              <a:t>to display your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content.</a:t>
            </a:r>
            <a:endParaRPr sz="1400">
              <a:latin typeface="Calibri"/>
              <a:cs typeface="Calibri"/>
            </a:endParaRPr>
          </a:p>
          <a:p>
            <a:pPr marL="329565" marR="134620" indent="-317500">
              <a:lnSpc>
                <a:spcPts val="1930"/>
              </a:lnSpc>
              <a:spcBef>
                <a:spcPts val="5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figure illustrates </a:t>
            </a:r>
            <a:r>
              <a:rPr sz="1400" spc="-5" dirty="0">
                <a:latin typeface="Calibri"/>
                <a:cs typeface="Calibri"/>
              </a:rPr>
              <a:t>the built-in relationship  between the </a:t>
            </a:r>
            <a:r>
              <a:rPr sz="1400" dirty="0">
                <a:latin typeface="Calibri"/>
                <a:cs typeface="Calibri"/>
              </a:rPr>
              <a:t>view </a:t>
            </a:r>
            <a:r>
              <a:rPr sz="1400" spc="-5" dirty="0">
                <a:latin typeface="Calibri"/>
                <a:cs typeface="Calibri"/>
              </a:rPr>
              <a:t>controller and </a:t>
            </a:r>
            <a:r>
              <a:rPr sz="1400" dirty="0">
                <a:latin typeface="Calibri"/>
                <a:cs typeface="Calibri"/>
              </a:rPr>
              <a:t>its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views.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5800" y="1299972"/>
            <a:ext cx="4495800" cy="3061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14770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05" dirty="0"/>
              <a:t>TextField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390550" y="1261189"/>
            <a:ext cx="4831080" cy="308038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35"/>
              </a:spcBef>
            </a:pP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text </a:t>
            </a:r>
            <a:r>
              <a:rPr sz="1400" dirty="0">
                <a:latin typeface="Calibri"/>
                <a:cs typeface="Calibri"/>
              </a:rPr>
              <a:t>field is a </a:t>
            </a:r>
            <a:r>
              <a:rPr sz="1400" spc="-5" dirty="0">
                <a:latin typeface="Calibri"/>
                <a:cs typeface="Calibri"/>
              </a:rPr>
              <a:t>UI element that enables the app to </a:t>
            </a:r>
            <a:r>
              <a:rPr sz="1400" dirty="0">
                <a:latin typeface="Calibri"/>
                <a:cs typeface="Calibri"/>
              </a:rPr>
              <a:t>get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input.</a:t>
            </a:r>
            <a:endParaRPr sz="1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Outlet </a:t>
            </a:r>
            <a:r>
              <a:rPr sz="1400" dirty="0">
                <a:latin typeface="Calibri"/>
                <a:cs typeface="Calibri"/>
              </a:rPr>
              <a:t>Declaration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Calibri"/>
                <a:cs typeface="Calibri"/>
              </a:rPr>
              <a:t>@IBOutlet </a:t>
            </a:r>
            <a:r>
              <a:rPr sz="1400" dirty="0">
                <a:latin typeface="Calibri"/>
                <a:cs typeface="Calibri"/>
              </a:rPr>
              <a:t>weak var </a:t>
            </a:r>
            <a:r>
              <a:rPr sz="1400" spc="-5" dirty="0">
                <a:latin typeface="Calibri"/>
                <a:cs typeface="Calibri"/>
              </a:rPr>
              <a:t>emailAddressTxt: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UITextField!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400" spc="-5" dirty="0">
                <a:solidFill>
                  <a:srgbClr val="121213"/>
                </a:solidFill>
                <a:latin typeface="Calibri"/>
                <a:cs typeface="Calibri"/>
              </a:rPr>
              <a:t>Important Properties of Text </a:t>
            </a:r>
            <a:r>
              <a:rPr sz="1400" dirty="0">
                <a:solidFill>
                  <a:srgbClr val="121213"/>
                </a:solidFill>
                <a:latin typeface="Calibri"/>
                <a:cs typeface="Calibri"/>
              </a:rPr>
              <a:t>Field</a:t>
            </a:r>
            <a:r>
              <a:rPr sz="1400" spc="15" dirty="0">
                <a:solidFill>
                  <a:srgbClr val="121213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21213"/>
                </a:solidFill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40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Placeholder text which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shown </a:t>
            </a:r>
            <a:r>
              <a:rPr sz="1400" dirty="0">
                <a:latin typeface="Calibri"/>
                <a:cs typeface="Calibri"/>
              </a:rPr>
              <a:t>when </a:t>
            </a:r>
            <a:r>
              <a:rPr sz="1400" spc="-5" dirty="0">
                <a:latin typeface="Calibri"/>
                <a:cs typeface="Calibri"/>
              </a:rPr>
              <a:t>there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no user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input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Normal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text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latin typeface="Calibri"/>
                <a:cs typeface="Calibri"/>
              </a:rPr>
              <a:t>Auto </a:t>
            </a:r>
            <a:r>
              <a:rPr sz="1400" spc="-5" dirty="0">
                <a:latin typeface="Calibri"/>
                <a:cs typeface="Calibri"/>
              </a:rPr>
              <a:t>correction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type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Keyboard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type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Return </a:t>
            </a:r>
            <a:r>
              <a:rPr sz="1400" dirty="0">
                <a:latin typeface="Calibri"/>
                <a:cs typeface="Calibri"/>
              </a:rPr>
              <a:t>key </a:t>
            </a:r>
            <a:r>
              <a:rPr sz="1400" spc="-5" dirty="0">
                <a:latin typeface="Calibri"/>
                <a:cs typeface="Calibri"/>
              </a:rPr>
              <a:t>type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Alignment</a:t>
            </a:r>
            <a:endParaRPr sz="1400">
              <a:latin typeface="Calibri"/>
              <a:cs typeface="Calibri"/>
            </a:endParaRPr>
          </a:p>
          <a:p>
            <a:pPr marL="469900" indent="-317500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Delegate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35039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00" dirty="0"/>
              <a:t>Textfield </a:t>
            </a:r>
            <a:r>
              <a:rPr sz="4200" spc="-135" dirty="0"/>
              <a:t>-</a:t>
            </a:r>
            <a:r>
              <a:rPr sz="4200" spc="-835" dirty="0"/>
              <a:t> </a:t>
            </a:r>
            <a:r>
              <a:rPr sz="4200" spc="-585" dirty="0"/>
              <a:t>Properties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0758" y="1278991"/>
            <a:ext cx="7944484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You </a:t>
            </a:r>
            <a:r>
              <a:rPr sz="1400" spc="-5" dirty="0">
                <a:latin typeface="Calibri"/>
                <a:cs typeface="Calibri"/>
              </a:rPr>
              <a:t>can change the </a:t>
            </a:r>
            <a:r>
              <a:rPr sz="1400" dirty="0">
                <a:latin typeface="Calibri"/>
                <a:cs typeface="Calibri"/>
              </a:rPr>
              <a:t>text field </a:t>
            </a:r>
            <a:r>
              <a:rPr sz="1400" spc="-5" dirty="0">
                <a:latin typeface="Calibri"/>
                <a:cs typeface="Calibri"/>
              </a:rPr>
              <a:t>properties </a:t>
            </a:r>
            <a:r>
              <a:rPr sz="1400" dirty="0">
                <a:latin typeface="Calibri"/>
                <a:cs typeface="Calibri"/>
              </a:rPr>
              <a:t>in xib in the </a:t>
            </a:r>
            <a:r>
              <a:rPr sz="1400" spc="-5" dirty="0">
                <a:latin typeface="Calibri"/>
                <a:cs typeface="Calibri"/>
              </a:rPr>
              <a:t>attributes </a:t>
            </a:r>
            <a:r>
              <a:rPr sz="1400" dirty="0">
                <a:latin typeface="Calibri"/>
                <a:cs typeface="Calibri"/>
              </a:rPr>
              <a:t>inspector in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utilities area </a:t>
            </a:r>
            <a:r>
              <a:rPr sz="1400" spc="-5" dirty="0">
                <a:latin typeface="Calibri"/>
                <a:cs typeface="Calibri"/>
              </a:rPr>
              <a:t>(right side </a:t>
            </a:r>
            <a:r>
              <a:rPr sz="1400" dirty="0">
                <a:latin typeface="Calibri"/>
                <a:cs typeface="Calibri"/>
              </a:rPr>
              <a:t>of  </a:t>
            </a:r>
            <a:r>
              <a:rPr sz="1400" spc="-5" dirty="0">
                <a:latin typeface="Calibri"/>
                <a:cs typeface="Calibri"/>
              </a:rPr>
              <a:t>the Window).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04844" y="1638300"/>
            <a:ext cx="1676400" cy="3270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8779"/>
            <a:ext cx="339280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00" dirty="0"/>
              <a:t>Textfield </a:t>
            </a:r>
            <a:r>
              <a:rPr sz="4200" spc="-135" dirty="0"/>
              <a:t>-</a:t>
            </a:r>
            <a:r>
              <a:rPr sz="4200" spc="-865" dirty="0"/>
              <a:t> </a:t>
            </a:r>
            <a:r>
              <a:rPr sz="4200" spc="-635" dirty="0"/>
              <a:t>Delegates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530758" y="1278991"/>
            <a:ext cx="8044815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We </a:t>
            </a:r>
            <a:r>
              <a:rPr sz="1400" spc="-5" dirty="0">
                <a:latin typeface="Calibri"/>
                <a:cs typeface="Calibri"/>
              </a:rPr>
              <a:t>can set delegate </a:t>
            </a:r>
            <a:r>
              <a:rPr sz="1400" dirty="0">
                <a:latin typeface="Calibri"/>
                <a:cs typeface="Calibri"/>
              </a:rPr>
              <a:t>in interface </a:t>
            </a:r>
            <a:r>
              <a:rPr sz="1400" spc="-5" dirty="0">
                <a:latin typeface="Calibri"/>
                <a:cs typeface="Calibri"/>
              </a:rPr>
              <a:t>builder by right-clicking on the UIElement and connect </a:t>
            </a:r>
            <a:r>
              <a:rPr sz="1400" dirty="0">
                <a:latin typeface="Calibri"/>
                <a:cs typeface="Calibri"/>
              </a:rPr>
              <a:t>it to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file owner  as shown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below.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8088" y="1749551"/>
            <a:ext cx="4418075" cy="3203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2421</Words>
  <Application>Microsoft Office PowerPoint</Application>
  <PresentationFormat>On-screen Show (16:9)</PresentationFormat>
  <Paragraphs>244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inherit</vt:lpstr>
      <vt:lpstr>Times New Roman</vt:lpstr>
      <vt:lpstr>Trebuchet MS</vt:lpstr>
      <vt:lpstr>Wingdings 3</vt:lpstr>
      <vt:lpstr>Facet</vt:lpstr>
      <vt:lpstr>iOS BASICS</vt:lpstr>
      <vt:lpstr>UI Elements</vt:lpstr>
      <vt:lpstr>Navigation Controller</vt:lpstr>
      <vt:lpstr>Navigation Controller contd</vt:lpstr>
      <vt:lpstr>View Controller</vt:lpstr>
      <vt:lpstr>View Controller - Contd.</vt:lpstr>
      <vt:lpstr>TextField</vt:lpstr>
      <vt:lpstr>Textfield - Properties</vt:lpstr>
      <vt:lpstr>Textfield - Delegates</vt:lpstr>
      <vt:lpstr>Textfield - Delegates - Contd.</vt:lpstr>
      <vt:lpstr>Textfield - Delegates - Contd.</vt:lpstr>
      <vt:lpstr>Label</vt:lpstr>
      <vt:lpstr>Button</vt:lpstr>
      <vt:lpstr>Button Action</vt:lpstr>
      <vt:lpstr>Alert Controller</vt:lpstr>
      <vt:lpstr>Alert Controller - Contd.</vt:lpstr>
      <vt:lpstr>Switch</vt:lpstr>
      <vt:lpstr>Pickers</vt:lpstr>
      <vt:lpstr>Pickers - Contd.</vt:lpstr>
      <vt:lpstr>Pickers - Contd.</vt:lpstr>
      <vt:lpstr>TableView</vt:lpstr>
      <vt:lpstr>TableView - Contd.</vt:lpstr>
      <vt:lpstr>TableView - Contd.</vt:lpstr>
      <vt:lpstr>ScrollView</vt:lpstr>
      <vt:lpstr>ImageView</vt:lpstr>
      <vt:lpstr>Database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iOS BASICS</dc:title>
  <cp:lastModifiedBy>user</cp:lastModifiedBy>
  <cp:revision>2</cp:revision>
  <dcterms:created xsi:type="dcterms:W3CDTF">2020-11-10T07:12:11Z</dcterms:created>
  <dcterms:modified xsi:type="dcterms:W3CDTF">2020-11-10T07:27:27Z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2020-11-10T00:00:00Z</vt:filetime>
  </property>
</Properties>
</file>