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74" r:id="rId6"/>
    <p:sldId id="277" r:id="rId7"/>
    <p:sldId id="273" r:id="rId8"/>
    <p:sldId id="267" r:id="rId9"/>
    <p:sldId id="265" r:id="rId10"/>
    <p:sldId id="276" r:id="rId11"/>
    <p:sldId id="264" r:id="rId12"/>
    <p:sldId id="269" r:id="rId13"/>
    <p:sldId id="270" r:id="rId14"/>
    <p:sldId id="275" r:id="rId15"/>
    <p:sldId id="261" r:id="rId16"/>
    <p:sldId id="262" r:id="rId17"/>
    <p:sldId id="263" r:id="rId18"/>
    <p:sldId id="271" r:id="rId19"/>
    <p:sldId id="278" r:id="rId20"/>
    <p:sldId id="279" r:id="rId21"/>
    <p:sldId id="280" r:id="rId22"/>
    <p:sldId id="281" r:id="rId23"/>
    <p:sldId id="259" r:id="rId24"/>
    <p:sldId id="266"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2" d="100"/>
          <a:sy n="72" d="100"/>
        </p:scale>
        <p:origin x="8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A9AED7-4E53-4F5B-BBD3-E63BD4F08C8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1172111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9AED7-4E53-4F5B-BBD3-E63BD4F08C8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30518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9AED7-4E53-4F5B-BBD3-E63BD4F08C8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B073FC-60FF-4341-892B-08A6A33C616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8390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3A9AED7-4E53-4F5B-BBD3-E63BD4F08C8D}"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2614985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3A9AED7-4E53-4F5B-BBD3-E63BD4F08C8D}"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B073FC-60FF-4341-892B-08A6A33C616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9630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3A9AED7-4E53-4F5B-BBD3-E63BD4F08C8D}"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1940272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A9AED7-4E53-4F5B-BBD3-E63BD4F08C8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822731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A9AED7-4E53-4F5B-BBD3-E63BD4F08C8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349028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A9AED7-4E53-4F5B-BBD3-E63BD4F08C8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148947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9AED7-4E53-4F5B-BBD3-E63BD4F08C8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66579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A9AED7-4E53-4F5B-BBD3-E63BD4F08C8D}"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148779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A9AED7-4E53-4F5B-BBD3-E63BD4F08C8D}"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390685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A9AED7-4E53-4F5B-BBD3-E63BD4F08C8D}"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23504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9AED7-4E53-4F5B-BBD3-E63BD4F08C8D}"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191676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A9AED7-4E53-4F5B-BBD3-E63BD4F08C8D}"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153520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A9AED7-4E53-4F5B-BBD3-E63BD4F08C8D}"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B073FC-60FF-4341-892B-08A6A33C6162}" type="slidenum">
              <a:rPr lang="en-US" smtClean="0"/>
              <a:t>‹#›</a:t>
            </a:fld>
            <a:endParaRPr lang="en-US"/>
          </a:p>
        </p:txBody>
      </p:sp>
    </p:spTree>
    <p:extLst>
      <p:ext uri="{BB962C8B-B14F-4D97-AF65-F5344CB8AC3E}">
        <p14:creationId xmlns:p14="http://schemas.microsoft.com/office/powerpoint/2010/main" val="152578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A9AED7-4E53-4F5B-BBD3-E63BD4F08C8D}" type="datetimeFigureOut">
              <a:rPr lang="en-US" smtClean="0"/>
              <a:t>12/10/2022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1B073FC-60FF-4341-892B-08A6A33C6162}" type="slidenum">
              <a:rPr lang="en-US" smtClean="0"/>
              <a:t>‹#›</a:t>
            </a:fld>
            <a:endParaRPr lang="en-US"/>
          </a:p>
        </p:txBody>
      </p:sp>
    </p:spTree>
    <p:extLst>
      <p:ext uri="{BB962C8B-B14F-4D97-AF65-F5344CB8AC3E}">
        <p14:creationId xmlns:p14="http://schemas.microsoft.com/office/powerpoint/2010/main" val="2485150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publication/314116270imagesteganography.ImageSteganography" TargetMode="External"/><Relationship Id="rId2" Type="http://schemas.openxmlformats.org/officeDocument/2006/relationships/hyperlink" Target="http://www.ijetajournal.org/volume2/issue-5" TargetMode="External"/><Relationship Id="rId1" Type="http://schemas.openxmlformats.org/officeDocument/2006/relationships/slideLayout" Target="../slideLayouts/slideLayout2.xml"/><Relationship Id="rId4" Type="http://schemas.openxmlformats.org/officeDocument/2006/relationships/hyperlink" Target="http://repository.root-me.org/Steganograph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52EA-9C05-1D06-4F38-EA370EE02B14}"/>
              </a:ext>
            </a:extLst>
          </p:cNvPr>
          <p:cNvSpPr>
            <a:spLocks noGrp="1"/>
          </p:cNvSpPr>
          <p:nvPr>
            <p:ph type="ctrTitle"/>
          </p:nvPr>
        </p:nvSpPr>
        <p:spPr>
          <a:xfrm>
            <a:off x="1524000" y="379506"/>
            <a:ext cx="9144000" cy="2387600"/>
          </a:xfrm>
        </p:spPr>
        <p:txBody>
          <a:bodyPr/>
          <a:lstStyle/>
          <a:p>
            <a:r>
              <a:rPr lang="en-US" b="1" dirty="0">
                <a:latin typeface="Aharoni" panose="02010803020104030203" pitchFamily="2" charset="-79"/>
                <a:cs typeface="Aharoni" panose="02010803020104030203" pitchFamily="2" charset="-79"/>
              </a:rPr>
              <a:t>Steganography</a:t>
            </a:r>
          </a:p>
        </p:txBody>
      </p:sp>
      <p:graphicFrame>
        <p:nvGraphicFramePr>
          <p:cNvPr id="4" name="Table 4">
            <a:extLst>
              <a:ext uri="{FF2B5EF4-FFF2-40B4-BE49-F238E27FC236}">
                <a16:creationId xmlns:a16="http://schemas.microsoft.com/office/drawing/2014/main" id="{7A5AE513-9D2C-F46B-E5B4-13F6A794BDB0}"/>
              </a:ext>
            </a:extLst>
          </p:cNvPr>
          <p:cNvGraphicFramePr>
            <a:graphicFrameLocks noGrp="1"/>
          </p:cNvGraphicFramePr>
          <p:nvPr>
            <p:extLst>
              <p:ext uri="{D42A27DB-BD31-4B8C-83A1-F6EECF244321}">
                <p14:modId xmlns:p14="http://schemas.microsoft.com/office/powerpoint/2010/main" val="297781242"/>
              </p:ext>
            </p:extLst>
          </p:nvPr>
        </p:nvGraphicFramePr>
        <p:xfrm>
          <a:off x="2078317" y="3504486"/>
          <a:ext cx="8035365" cy="1828800"/>
        </p:xfrm>
        <a:graphic>
          <a:graphicData uri="http://schemas.openxmlformats.org/drawingml/2006/table">
            <a:tbl>
              <a:tblPr firstRow="1" bandRow="1">
                <a:tableStyleId>{2D5ABB26-0587-4C30-8999-92F81FD0307C}</a:tableStyleId>
              </a:tblPr>
              <a:tblGrid>
                <a:gridCol w="3971365">
                  <a:extLst>
                    <a:ext uri="{9D8B030D-6E8A-4147-A177-3AD203B41FA5}">
                      <a16:colId xmlns:a16="http://schemas.microsoft.com/office/drawing/2014/main" val="4180885743"/>
                    </a:ext>
                  </a:extLst>
                </a:gridCol>
                <a:gridCol w="4064000">
                  <a:extLst>
                    <a:ext uri="{9D8B030D-6E8A-4147-A177-3AD203B41FA5}">
                      <a16:colId xmlns:a16="http://schemas.microsoft.com/office/drawing/2014/main" val="1147277531"/>
                    </a:ext>
                  </a:extLst>
                </a:gridCol>
              </a:tblGrid>
              <a:tr h="488173">
                <a:tc>
                  <a:txBody>
                    <a:bodyPr/>
                    <a:lstStyle/>
                    <a:p>
                      <a:r>
                        <a:rPr lang="en-US" sz="3600" b="1" dirty="0">
                          <a:latin typeface="Tahoma" panose="020B0604030504040204" pitchFamily="34" charset="0"/>
                          <a:ea typeface="Tahoma" panose="020B0604030504040204" pitchFamily="34" charset="0"/>
                          <a:cs typeface="Tahoma" panose="020B0604030504040204" pitchFamily="34" charset="0"/>
                        </a:rPr>
                        <a:t>Submitted by:</a:t>
                      </a:r>
                    </a:p>
                    <a:p>
                      <a:r>
                        <a:rPr lang="en-US" sz="3600" b="1" dirty="0">
                          <a:latin typeface="Tahoma" panose="020B0604030504040204" pitchFamily="34" charset="0"/>
                          <a:ea typeface="Tahoma" panose="020B0604030504040204" pitchFamily="34" charset="0"/>
                          <a:cs typeface="Tahoma" panose="020B0604030504040204" pitchFamily="34" charset="0"/>
                        </a:rPr>
                        <a:t>Srishti Goyal</a:t>
                      </a:r>
                    </a:p>
                  </a:txBody>
                  <a:tcPr/>
                </a:tc>
                <a:tc>
                  <a:txBody>
                    <a:bodyPr/>
                    <a:lstStyle/>
                    <a:p>
                      <a:endParaRPr lang="en-US" dirty="0"/>
                    </a:p>
                  </a:txBody>
                  <a:tcPr/>
                </a:tc>
                <a:extLst>
                  <a:ext uri="{0D108BD9-81ED-4DB2-BD59-A6C34878D82A}">
                    <a16:rowId xmlns:a16="http://schemas.microsoft.com/office/drawing/2014/main" val="3578210242"/>
                  </a:ext>
                </a:extLst>
              </a:tr>
              <a:tr h="370840">
                <a:tc>
                  <a:txBody>
                    <a:bodyPr/>
                    <a:lstStyle/>
                    <a:p>
                      <a:r>
                        <a:rPr lang="en-US" sz="3600" b="1" dirty="0">
                          <a:latin typeface="Tahoma" panose="020B0604030504040204" pitchFamily="34" charset="0"/>
                          <a:ea typeface="Tahoma" panose="020B0604030504040204" pitchFamily="34" charset="0"/>
                          <a:cs typeface="Tahoma" panose="020B0604030504040204" pitchFamily="34" charset="0"/>
                        </a:rPr>
                        <a:t>GU-2020-4246</a:t>
                      </a:r>
                    </a:p>
                  </a:txBody>
                  <a:tcPr/>
                </a:tc>
                <a:tc>
                  <a:txBody>
                    <a:bodyPr/>
                    <a:lstStyle/>
                    <a:p>
                      <a:endParaRPr lang="en-US" dirty="0"/>
                    </a:p>
                  </a:txBody>
                  <a:tcPr/>
                </a:tc>
                <a:extLst>
                  <a:ext uri="{0D108BD9-81ED-4DB2-BD59-A6C34878D82A}">
                    <a16:rowId xmlns:a16="http://schemas.microsoft.com/office/drawing/2014/main" val="3503687633"/>
                  </a:ext>
                </a:extLst>
              </a:tr>
            </a:tbl>
          </a:graphicData>
        </a:graphic>
      </p:graphicFrame>
    </p:spTree>
    <p:extLst>
      <p:ext uri="{BB962C8B-B14F-4D97-AF65-F5344CB8AC3E}">
        <p14:creationId xmlns:p14="http://schemas.microsoft.com/office/powerpoint/2010/main" val="101807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6284-FFFD-E3F5-E6C9-6E1E5E80D702}"/>
              </a:ext>
            </a:extLst>
          </p:cNvPr>
          <p:cNvSpPr>
            <a:spLocks noGrp="1"/>
          </p:cNvSpPr>
          <p:nvPr>
            <p:ph type="title"/>
          </p:nvPr>
        </p:nvSpPr>
        <p:spPr>
          <a:xfrm>
            <a:off x="1811046" y="610857"/>
            <a:ext cx="8911687" cy="1280890"/>
          </a:xfrm>
        </p:spPr>
        <p:txBody>
          <a:bodyPr/>
          <a:lstStyle/>
          <a:p>
            <a:r>
              <a:rPr lang="en-US" b="1" dirty="0"/>
              <a:t>Methods</a:t>
            </a:r>
          </a:p>
        </p:txBody>
      </p:sp>
      <p:sp>
        <p:nvSpPr>
          <p:cNvPr id="3" name="Content Placeholder 2">
            <a:extLst>
              <a:ext uri="{FF2B5EF4-FFF2-40B4-BE49-F238E27FC236}">
                <a16:creationId xmlns:a16="http://schemas.microsoft.com/office/drawing/2014/main" id="{E8A56D6F-0F10-473E-B753-21D4C1825581}"/>
              </a:ext>
            </a:extLst>
          </p:cNvPr>
          <p:cNvSpPr>
            <a:spLocks noGrp="1"/>
          </p:cNvSpPr>
          <p:nvPr>
            <p:ph idx="1"/>
          </p:nvPr>
        </p:nvSpPr>
        <p:spPr>
          <a:xfrm>
            <a:off x="1469267" y="1540189"/>
            <a:ext cx="8915400" cy="3777622"/>
          </a:xfrm>
        </p:spPr>
        <p:txBody>
          <a:bodyPr>
            <a:noAutofit/>
          </a:bodyPr>
          <a:lstStyle/>
          <a:p>
            <a:pPr algn="l"/>
            <a:r>
              <a:rPr lang="en-US" sz="1900" dirty="0">
                <a:latin typeface="Times New Roman" panose="02020603050405020304" pitchFamily="18" charset="0"/>
                <a:cs typeface="Times New Roman" panose="02020603050405020304" pitchFamily="18" charset="0"/>
              </a:rPr>
              <a:t>LSB Substitution method:</a:t>
            </a:r>
          </a:p>
          <a:p>
            <a:pPr marL="0" indent="0" algn="l">
              <a:buNone/>
            </a:pPr>
            <a:r>
              <a:rPr lang="en-US" sz="1900" dirty="0">
                <a:latin typeface="Times New Roman" panose="02020603050405020304" pitchFamily="18" charset="0"/>
                <a:cs typeface="Times New Roman" panose="02020603050405020304" pitchFamily="18" charset="0"/>
              </a:rPr>
              <a:t>Deals with substituting LSB bits of corresponding pixels in image to store the text message or another image as a message.</a:t>
            </a:r>
          </a:p>
          <a:p>
            <a:r>
              <a:rPr lang="en-US" sz="1900" dirty="0">
                <a:latin typeface="Times New Roman" panose="02020603050405020304" pitchFamily="18" charset="0"/>
                <a:cs typeface="Times New Roman" panose="02020603050405020304" pitchFamily="18" charset="0"/>
              </a:rPr>
              <a:t>Block method:</a:t>
            </a:r>
          </a:p>
          <a:p>
            <a:pPr>
              <a:buFont typeface="+mj-lt"/>
              <a:buAutoNum type="arabicPeriod"/>
            </a:pPr>
            <a:r>
              <a:rPr lang="en-US" sz="1900" dirty="0">
                <a:latin typeface="Times New Roman" panose="02020603050405020304" pitchFamily="18" charset="0"/>
                <a:cs typeface="Times New Roman" panose="02020603050405020304" pitchFamily="18" charset="0"/>
              </a:rPr>
              <a:t>Blocks of the image are considered and DCT (Discrete Cosine Transform) is done to break them.</a:t>
            </a:r>
          </a:p>
          <a:p>
            <a:pPr>
              <a:buFont typeface="+mj-lt"/>
              <a:buAutoNum type="arabicPeriod"/>
            </a:pPr>
            <a:r>
              <a:rPr lang="en-US" sz="1900" dirty="0">
                <a:latin typeface="Times New Roman" panose="02020603050405020304" pitchFamily="18" charset="0"/>
                <a:cs typeface="Times New Roman" panose="02020603050405020304" pitchFamily="18" charset="0"/>
              </a:rPr>
              <a:t>Each block is then subdivided into 64 parts (DCT Coefficients).</a:t>
            </a:r>
          </a:p>
          <a:p>
            <a:pPr>
              <a:buFont typeface="+mj-lt"/>
              <a:buAutoNum type="arabicPeriod"/>
            </a:pPr>
            <a:r>
              <a:rPr lang="en-US" sz="1900" dirty="0">
                <a:latin typeface="Times New Roman" panose="02020603050405020304" pitchFamily="18" charset="0"/>
                <a:cs typeface="Times New Roman" panose="02020603050405020304" pitchFamily="18" charset="0"/>
              </a:rPr>
              <a:t>These coefficients are modified i.e. the color gets modified a little by storing some text or another image in it.</a:t>
            </a:r>
          </a:p>
          <a:p>
            <a:r>
              <a:rPr lang="en-US" sz="1900" dirty="0" err="1">
                <a:latin typeface="Times New Roman" panose="02020603050405020304" pitchFamily="18" charset="0"/>
                <a:cs typeface="Times New Roman" panose="02020603050405020304" pitchFamily="18" charset="0"/>
              </a:rPr>
              <a:t>Pallete</a:t>
            </a:r>
            <a:r>
              <a:rPr lang="en-US" sz="1900" dirty="0">
                <a:latin typeface="Times New Roman" panose="02020603050405020304" pitchFamily="18" charset="0"/>
                <a:cs typeface="Times New Roman" panose="02020603050405020304" pitchFamily="18" charset="0"/>
              </a:rPr>
              <a:t> Modification:</a:t>
            </a:r>
          </a:p>
          <a:p>
            <a:pPr marL="0" indent="0">
              <a:buNone/>
            </a:pPr>
            <a:r>
              <a:rPr lang="en-US" sz="1900" dirty="0">
                <a:latin typeface="Times New Roman" panose="02020603050405020304" pitchFamily="18" charset="0"/>
                <a:cs typeface="Times New Roman" panose="02020603050405020304" pitchFamily="18" charset="0"/>
              </a:rPr>
              <a:t>Every image uses a set of color values. Palette modification replaces the unused colors within an image’s color palette with colors that represent the hidden message.</a:t>
            </a:r>
          </a:p>
        </p:txBody>
      </p:sp>
    </p:spTree>
    <p:extLst>
      <p:ext uri="{BB962C8B-B14F-4D97-AF65-F5344CB8AC3E}">
        <p14:creationId xmlns:p14="http://schemas.microsoft.com/office/powerpoint/2010/main" val="320724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389E-27C3-4DB6-0991-270B8EBE1B2F}"/>
              </a:ext>
            </a:extLst>
          </p:cNvPr>
          <p:cNvSpPr>
            <a:spLocks noGrp="1"/>
          </p:cNvSpPr>
          <p:nvPr>
            <p:ph type="title"/>
          </p:nvPr>
        </p:nvSpPr>
        <p:spPr>
          <a:xfrm>
            <a:off x="1864055" y="597606"/>
            <a:ext cx="8911687" cy="1280890"/>
          </a:xfrm>
        </p:spPr>
        <p:txBody>
          <a:bodyPr/>
          <a:lstStyle/>
          <a:p>
            <a:r>
              <a:rPr lang="en-US" b="1" dirty="0"/>
              <a:t>Objectives</a:t>
            </a:r>
          </a:p>
        </p:txBody>
      </p:sp>
      <p:sp>
        <p:nvSpPr>
          <p:cNvPr id="3" name="Content Placeholder 2">
            <a:extLst>
              <a:ext uri="{FF2B5EF4-FFF2-40B4-BE49-F238E27FC236}">
                <a16:creationId xmlns:a16="http://schemas.microsoft.com/office/drawing/2014/main" id="{1E24A7DB-943C-3312-40BC-3F2C10E6DF04}"/>
              </a:ext>
            </a:extLst>
          </p:cNvPr>
          <p:cNvSpPr>
            <a:spLocks noGrp="1"/>
          </p:cNvSpPr>
          <p:nvPr>
            <p:ph idx="1"/>
          </p:nvPr>
        </p:nvSpPr>
        <p:spPr>
          <a:xfrm>
            <a:off x="1303751" y="1736035"/>
            <a:ext cx="8915400" cy="3777622"/>
          </a:xfrm>
        </p:spPr>
        <p:txBody>
          <a:bodyPr>
            <a:normAutofit fontScale="92500"/>
          </a:bodyPr>
          <a:lstStyle/>
          <a:p>
            <a:pPr marL="342900" marR="0" lvl="0" indent="-342900" algn="just">
              <a:lnSpc>
                <a:spcPct val="150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 produce security tools based on steganography techniques.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 explore techniques for hiding data using the encryption module of this project.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 extract techniques for getting secret data using a decryption module.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0650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DD0F63D-7D13-F476-34E1-A2D1B1E23735}"/>
              </a:ext>
            </a:extLst>
          </p:cNvPr>
          <p:cNvGraphicFramePr>
            <a:graphicFrameLocks noGrp="1"/>
          </p:cNvGraphicFramePr>
          <p:nvPr>
            <p:extLst>
              <p:ext uri="{D42A27DB-BD31-4B8C-83A1-F6EECF244321}">
                <p14:modId xmlns:p14="http://schemas.microsoft.com/office/powerpoint/2010/main" val="3785434700"/>
              </p:ext>
            </p:extLst>
          </p:nvPr>
        </p:nvGraphicFramePr>
        <p:xfrm>
          <a:off x="1905000" y="864393"/>
          <a:ext cx="8382000" cy="5129213"/>
        </p:xfrm>
        <a:graphic>
          <a:graphicData uri="http://schemas.openxmlformats.org/drawingml/2006/table">
            <a:tbl>
              <a:tblPr>
                <a:tableStyleId>{69CF1AB2-1976-4502-BF36-3FF5EA218861}</a:tableStyleId>
              </a:tblPr>
              <a:tblGrid>
                <a:gridCol w="4122296">
                  <a:extLst>
                    <a:ext uri="{9D8B030D-6E8A-4147-A177-3AD203B41FA5}">
                      <a16:colId xmlns:a16="http://schemas.microsoft.com/office/drawing/2014/main" val="3392533441"/>
                    </a:ext>
                  </a:extLst>
                </a:gridCol>
                <a:gridCol w="4259704">
                  <a:extLst>
                    <a:ext uri="{9D8B030D-6E8A-4147-A177-3AD203B41FA5}">
                      <a16:colId xmlns:a16="http://schemas.microsoft.com/office/drawing/2014/main" val="1540688165"/>
                    </a:ext>
                  </a:extLst>
                </a:gridCol>
              </a:tblGrid>
              <a:tr h="624960">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Steganography</a:t>
                      </a:r>
                      <a:endParaRPr lang="en-US" sz="2000" b="0" dirty="0">
                        <a:solidFill>
                          <a:schemeClr val="tx1"/>
                        </a:solidFill>
                        <a:latin typeface="Times New Roman" pitchFamily="18" charset="0"/>
                        <a:ea typeface="Calibri"/>
                        <a:cs typeface="Times New Roman" pitchFamily="18" charset="0"/>
                      </a:endParaRPr>
                    </a:p>
                  </a:txBody>
                  <a:tcPr marL="59961" marR="59961" marT="0" marB="0"/>
                </a:tc>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Cryptography</a:t>
                      </a:r>
                      <a:endParaRPr lang="en-US" sz="2000" b="0" dirty="0">
                        <a:solidFill>
                          <a:schemeClr val="tx1"/>
                        </a:solidFill>
                        <a:latin typeface="Times New Roman" pitchFamily="18" charset="0"/>
                        <a:ea typeface="Calibri"/>
                        <a:cs typeface="Times New Roman" pitchFamily="18" charset="0"/>
                      </a:endParaRPr>
                    </a:p>
                  </a:txBody>
                  <a:tcPr marL="59961" marR="59961" marT="0" marB="0"/>
                </a:tc>
                <a:extLst>
                  <a:ext uri="{0D108BD9-81ED-4DB2-BD59-A6C34878D82A}">
                    <a16:rowId xmlns:a16="http://schemas.microsoft.com/office/drawing/2014/main" val="3363427438"/>
                  </a:ext>
                </a:extLst>
              </a:tr>
              <a:tr h="331877">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Unknown message passing</a:t>
                      </a:r>
                      <a:endParaRPr lang="en-US" sz="2000" b="0" dirty="0">
                        <a:solidFill>
                          <a:schemeClr val="tx1"/>
                        </a:solidFill>
                        <a:latin typeface="Times New Roman" pitchFamily="18" charset="0"/>
                        <a:ea typeface="Calibri"/>
                        <a:cs typeface="Times New Roman" pitchFamily="18" charset="0"/>
                      </a:endParaRPr>
                    </a:p>
                  </a:txBody>
                  <a:tcPr marL="59961" marR="59961" marT="0" marB="0"/>
                </a:tc>
                <a:tc>
                  <a:txBody>
                    <a:bodyPr/>
                    <a:lstStyle/>
                    <a:p>
                      <a:pPr marL="0" marR="0" algn="ctr">
                        <a:lnSpc>
                          <a:spcPct val="115000"/>
                        </a:lnSpc>
                        <a:spcBef>
                          <a:spcPts val="0"/>
                        </a:spcBef>
                        <a:spcAft>
                          <a:spcPts val="0"/>
                        </a:spcAft>
                      </a:pPr>
                      <a:r>
                        <a:rPr lang="en-US" sz="2000" b="0">
                          <a:latin typeface="Times New Roman" pitchFamily="18" charset="0"/>
                          <a:cs typeface="Times New Roman" pitchFamily="18" charset="0"/>
                        </a:rPr>
                        <a:t>Known message passing</a:t>
                      </a:r>
                      <a:endParaRPr lang="en-US" sz="2000" b="0">
                        <a:solidFill>
                          <a:schemeClr val="tx1"/>
                        </a:solidFill>
                        <a:latin typeface="Times New Roman" pitchFamily="18" charset="0"/>
                        <a:ea typeface="Calibri"/>
                        <a:cs typeface="Times New Roman" pitchFamily="18" charset="0"/>
                      </a:endParaRPr>
                    </a:p>
                  </a:txBody>
                  <a:tcPr marL="59961" marR="59961" marT="0" marB="0"/>
                </a:tc>
                <a:extLst>
                  <a:ext uri="{0D108BD9-81ED-4DB2-BD59-A6C34878D82A}">
                    <a16:rowId xmlns:a16="http://schemas.microsoft.com/office/drawing/2014/main" val="78827188"/>
                  </a:ext>
                </a:extLst>
              </a:tr>
              <a:tr h="1045920">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Steganography prevents discovery of the very existence of communication</a:t>
                      </a:r>
                      <a:endParaRPr lang="en-US" sz="2000" b="0" dirty="0">
                        <a:solidFill>
                          <a:schemeClr val="tx1"/>
                        </a:solidFill>
                        <a:latin typeface="Times New Roman" pitchFamily="18" charset="0"/>
                        <a:ea typeface="Calibri"/>
                        <a:cs typeface="Times New Roman" pitchFamily="18" charset="0"/>
                      </a:endParaRPr>
                    </a:p>
                  </a:txBody>
                  <a:tcPr marL="59961" marR="59961" marT="0" marB="0"/>
                </a:tc>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Encryption prevents an unauthorized party from discovering the contents of a communication</a:t>
                      </a:r>
                      <a:endParaRPr lang="en-US" sz="2000" b="0" dirty="0">
                        <a:solidFill>
                          <a:schemeClr val="tx1"/>
                        </a:solidFill>
                        <a:latin typeface="Times New Roman" pitchFamily="18" charset="0"/>
                        <a:ea typeface="Calibri"/>
                        <a:cs typeface="Times New Roman" pitchFamily="18" charset="0"/>
                      </a:endParaRPr>
                    </a:p>
                  </a:txBody>
                  <a:tcPr marL="59961" marR="59961" marT="0" marB="0"/>
                </a:tc>
                <a:extLst>
                  <a:ext uri="{0D108BD9-81ED-4DB2-BD59-A6C34878D82A}">
                    <a16:rowId xmlns:a16="http://schemas.microsoft.com/office/drawing/2014/main" val="425304725"/>
                  </a:ext>
                </a:extLst>
              </a:tr>
              <a:tr h="562295">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Little known technology</a:t>
                      </a:r>
                      <a:endParaRPr lang="en-US" sz="2000" b="0" dirty="0">
                        <a:solidFill>
                          <a:schemeClr val="tx1"/>
                        </a:solidFill>
                        <a:latin typeface="Times New Roman" pitchFamily="18" charset="0"/>
                        <a:ea typeface="Calibri"/>
                        <a:cs typeface="Times New Roman" pitchFamily="18" charset="0"/>
                      </a:endParaRPr>
                    </a:p>
                  </a:txBody>
                  <a:tcPr marL="59961" marR="59961" marT="0" marB="0"/>
                </a:tc>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Common technology</a:t>
                      </a:r>
                      <a:endParaRPr lang="en-US" sz="2000" b="0" dirty="0">
                        <a:solidFill>
                          <a:schemeClr val="tx1"/>
                        </a:solidFill>
                        <a:latin typeface="Times New Roman" pitchFamily="18" charset="0"/>
                        <a:ea typeface="Calibri"/>
                        <a:cs typeface="Times New Roman" pitchFamily="18" charset="0"/>
                      </a:endParaRPr>
                    </a:p>
                  </a:txBody>
                  <a:tcPr marL="59961" marR="59961" marT="0" marB="0"/>
                </a:tc>
                <a:extLst>
                  <a:ext uri="{0D108BD9-81ED-4DB2-BD59-A6C34878D82A}">
                    <a16:rowId xmlns:a16="http://schemas.microsoft.com/office/drawing/2014/main" val="3854821883"/>
                  </a:ext>
                </a:extLst>
              </a:tr>
              <a:tr h="687697">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Technology still being develop for certain formats</a:t>
                      </a:r>
                      <a:endParaRPr lang="en-US" sz="2000" b="0" dirty="0">
                        <a:solidFill>
                          <a:schemeClr val="tx1"/>
                        </a:solidFill>
                        <a:latin typeface="Times New Roman" pitchFamily="18" charset="0"/>
                        <a:ea typeface="Calibri"/>
                        <a:cs typeface="Times New Roman" pitchFamily="18" charset="0"/>
                      </a:endParaRPr>
                    </a:p>
                  </a:txBody>
                  <a:tcPr marL="59961" marR="59961" marT="0" marB="0"/>
                </a:tc>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Most of algorithm known by all</a:t>
                      </a:r>
                      <a:endParaRPr lang="en-US" sz="2000" b="0" dirty="0">
                        <a:solidFill>
                          <a:schemeClr val="tx1"/>
                        </a:solidFill>
                        <a:latin typeface="Times New Roman" pitchFamily="18" charset="0"/>
                        <a:ea typeface="Calibri"/>
                        <a:cs typeface="Times New Roman" pitchFamily="18" charset="0"/>
                      </a:endParaRPr>
                    </a:p>
                  </a:txBody>
                  <a:tcPr marL="59961" marR="59961" marT="0" marB="0"/>
                </a:tc>
                <a:extLst>
                  <a:ext uri="{0D108BD9-81ED-4DB2-BD59-A6C34878D82A}">
                    <a16:rowId xmlns:a16="http://schemas.microsoft.com/office/drawing/2014/main" val="1180576303"/>
                  </a:ext>
                </a:extLst>
              </a:tr>
              <a:tr h="1045920">
                <a:tc>
                  <a:txBody>
                    <a:bodyPr/>
                    <a:lstStyle/>
                    <a:p>
                      <a:pPr marL="0" marR="0" algn="ctr">
                        <a:lnSpc>
                          <a:spcPct val="115000"/>
                        </a:lnSpc>
                        <a:spcBef>
                          <a:spcPts val="0"/>
                        </a:spcBef>
                        <a:spcAft>
                          <a:spcPts val="0"/>
                        </a:spcAft>
                      </a:pPr>
                      <a:endParaRPr lang="en-US" sz="2000" b="0" dirty="0">
                        <a:latin typeface="Times New Roman" pitchFamily="18" charset="0"/>
                        <a:cs typeface="Times New Roman" pitchFamily="18" charset="0"/>
                      </a:endParaRPr>
                    </a:p>
                    <a:p>
                      <a:pPr marL="0" marR="0" algn="ctr">
                        <a:lnSpc>
                          <a:spcPct val="115000"/>
                        </a:lnSpc>
                        <a:spcBef>
                          <a:spcPts val="0"/>
                        </a:spcBef>
                        <a:spcAft>
                          <a:spcPts val="0"/>
                        </a:spcAft>
                      </a:pPr>
                      <a:r>
                        <a:rPr lang="en-US" sz="2000" b="0" dirty="0">
                          <a:latin typeface="Times New Roman" pitchFamily="18" charset="0"/>
                          <a:cs typeface="Times New Roman" pitchFamily="18" charset="0"/>
                        </a:rPr>
                        <a:t>Once detected message is known</a:t>
                      </a:r>
                      <a:endParaRPr lang="en-US" sz="2000" b="0" dirty="0">
                        <a:solidFill>
                          <a:schemeClr val="tx1"/>
                        </a:solidFill>
                        <a:latin typeface="Times New Roman" pitchFamily="18" charset="0"/>
                        <a:ea typeface="Calibri"/>
                        <a:cs typeface="Times New Roman" pitchFamily="18" charset="0"/>
                      </a:endParaRPr>
                    </a:p>
                  </a:txBody>
                  <a:tcPr marL="59961" marR="59961" marT="0" marB="0"/>
                </a:tc>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Strong current algorithm are resistant to attacks ,larger expensive computing power is required for cracking</a:t>
                      </a:r>
                      <a:endParaRPr lang="en-US" sz="2000" b="0" dirty="0">
                        <a:solidFill>
                          <a:schemeClr val="tx1"/>
                        </a:solidFill>
                        <a:latin typeface="Times New Roman" pitchFamily="18" charset="0"/>
                        <a:ea typeface="Calibri"/>
                        <a:cs typeface="Times New Roman" pitchFamily="18" charset="0"/>
                      </a:endParaRPr>
                    </a:p>
                  </a:txBody>
                  <a:tcPr marL="59961" marR="59961" marT="0" marB="0"/>
                </a:tc>
                <a:extLst>
                  <a:ext uri="{0D108BD9-81ED-4DB2-BD59-A6C34878D82A}">
                    <a16:rowId xmlns:a16="http://schemas.microsoft.com/office/drawing/2014/main" val="2395877203"/>
                  </a:ext>
                </a:extLst>
              </a:tr>
              <a:tr h="830544">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Steganography does not alter the structure of the secret message</a:t>
                      </a:r>
                      <a:endParaRPr lang="en-US" sz="2000" b="0" dirty="0">
                        <a:solidFill>
                          <a:schemeClr val="tx1"/>
                        </a:solidFill>
                        <a:latin typeface="Times New Roman" pitchFamily="18" charset="0"/>
                        <a:ea typeface="Calibri"/>
                        <a:cs typeface="Times New Roman" pitchFamily="18" charset="0"/>
                      </a:endParaRPr>
                    </a:p>
                  </a:txBody>
                  <a:tcPr marL="59961" marR="59961" marT="0" marB="0"/>
                </a:tc>
                <a:tc>
                  <a:txBody>
                    <a:bodyPr/>
                    <a:lstStyle/>
                    <a:p>
                      <a:pPr marL="0" marR="0" algn="ctr">
                        <a:lnSpc>
                          <a:spcPct val="115000"/>
                        </a:lnSpc>
                        <a:spcBef>
                          <a:spcPts val="0"/>
                        </a:spcBef>
                        <a:spcAft>
                          <a:spcPts val="0"/>
                        </a:spcAft>
                      </a:pPr>
                      <a:r>
                        <a:rPr lang="en-US" sz="2000" b="0" dirty="0">
                          <a:latin typeface="Times New Roman" pitchFamily="18" charset="0"/>
                          <a:cs typeface="Times New Roman" pitchFamily="18" charset="0"/>
                        </a:rPr>
                        <a:t>Cryptography alter the structure of the secret message</a:t>
                      </a:r>
                      <a:endParaRPr lang="en-US" sz="2000" b="0" dirty="0">
                        <a:solidFill>
                          <a:schemeClr val="tx1"/>
                        </a:solidFill>
                        <a:latin typeface="Times New Roman" pitchFamily="18" charset="0"/>
                        <a:ea typeface="Calibri"/>
                        <a:cs typeface="Times New Roman" pitchFamily="18" charset="0"/>
                      </a:endParaRPr>
                    </a:p>
                  </a:txBody>
                  <a:tcPr marL="59961" marR="59961" marT="0" marB="0"/>
                </a:tc>
                <a:extLst>
                  <a:ext uri="{0D108BD9-81ED-4DB2-BD59-A6C34878D82A}">
                    <a16:rowId xmlns:a16="http://schemas.microsoft.com/office/drawing/2014/main" val="326958372"/>
                  </a:ext>
                </a:extLst>
              </a:tr>
            </a:tbl>
          </a:graphicData>
        </a:graphic>
      </p:graphicFrame>
    </p:spTree>
    <p:extLst>
      <p:ext uri="{BB962C8B-B14F-4D97-AF65-F5344CB8AC3E}">
        <p14:creationId xmlns:p14="http://schemas.microsoft.com/office/powerpoint/2010/main" val="180062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3887DC-D87C-564A-7260-5A77D84F24D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7" y="1262616"/>
            <a:ext cx="770572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D79D0A8A-2209-FA57-ABC4-E67B27A54615}"/>
              </a:ext>
            </a:extLst>
          </p:cNvPr>
          <p:cNvSpPr>
            <a:spLocks noGrp="1"/>
          </p:cNvSpPr>
          <p:nvPr>
            <p:ph type="title"/>
          </p:nvPr>
        </p:nvSpPr>
        <p:spPr>
          <a:xfrm>
            <a:off x="1771290" y="246769"/>
            <a:ext cx="8911687" cy="1280890"/>
          </a:xfrm>
        </p:spPr>
        <p:txBody>
          <a:bodyPr/>
          <a:lstStyle/>
          <a:p>
            <a:r>
              <a:rPr lang="en-US" b="1" dirty="0"/>
              <a:t>Crypto and Steganography combined</a:t>
            </a:r>
          </a:p>
        </p:txBody>
      </p:sp>
    </p:spTree>
    <p:extLst>
      <p:ext uri="{BB962C8B-B14F-4D97-AF65-F5344CB8AC3E}">
        <p14:creationId xmlns:p14="http://schemas.microsoft.com/office/powerpoint/2010/main" val="2839505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PT steganography">
            <a:extLst>
              <a:ext uri="{FF2B5EF4-FFF2-40B4-BE49-F238E27FC236}">
                <a16:creationId xmlns:a16="http://schemas.microsoft.com/office/drawing/2014/main" id="{5A7AEBB0-B123-4C65-2308-CDEC4D803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426" y="101875"/>
            <a:ext cx="8872331" cy="6654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3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2AF0-5C7A-431E-3615-C3DE0E38A9C4}"/>
              </a:ext>
            </a:extLst>
          </p:cNvPr>
          <p:cNvSpPr>
            <a:spLocks noGrp="1"/>
          </p:cNvSpPr>
          <p:nvPr>
            <p:ph type="title"/>
          </p:nvPr>
        </p:nvSpPr>
        <p:spPr>
          <a:xfrm>
            <a:off x="1408948" y="1743823"/>
            <a:ext cx="4738130" cy="976312"/>
          </a:xfrm>
        </p:spPr>
        <p:txBody>
          <a:bodyPr>
            <a:normAutofit/>
          </a:bodyPr>
          <a:lstStyle/>
          <a:p>
            <a:r>
              <a:rPr lang="en-US" sz="2800" b="1" dirty="0"/>
              <a:t>Data flow Diagram level 0</a:t>
            </a:r>
          </a:p>
        </p:txBody>
      </p:sp>
      <p:sp>
        <p:nvSpPr>
          <p:cNvPr id="4" name="Text Placeholder 3">
            <a:extLst>
              <a:ext uri="{FF2B5EF4-FFF2-40B4-BE49-F238E27FC236}">
                <a16:creationId xmlns:a16="http://schemas.microsoft.com/office/drawing/2014/main" id="{9DEE66A7-484D-2444-C594-AE60A3F2EB58}"/>
              </a:ext>
            </a:extLst>
          </p:cNvPr>
          <p:cNvSpPr>
            <a:spLocks noGrp="1"/>
          </p:cNvSpPr>
          <p:nvPr>
            <p:ph type="body" sz="half" idx="2"/>
          </p:nvPr>
        </p:nvSpPr>
        <p:spPr>
          <a:xfrm>
            <a:off x="1687039" y="2815438"/>
            <a:ext cx="4181949" cy="4392824"/>
          </a:xfrm>
        </p:spPr>
        <p:txBody>
          <a:bodyPr>
            <a:normAutofit/>
          </a:bodyPr>
          <a:lstStyle/>
          <a:p>
            <a:r>
              <a:rPr lang="en-US" sz="2000" dirty="0"/>
              <a:t>Steganography system takes inputs as a secret text messages as well as cover images and generates stego image</a:t>
            </a:r>
          </a:p>
        </p:txBody>
      </p:sp>
      <p:pic>
        <p:nvPicPr>
          <p:cNvPr id="9" name="Content Placeholder 8">
            <a:extLst>
              <a:ext uri="{FF2B5EF4-FFF2-40B4-BE49-F238E27FC236}">
                <a16:creationId xmlns:a16="http://schemas.microsoft.com/office/drawing/2014/main" id="{D55EA735-25B4-810D-9900-F0756688C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323013" y="1319754"/>
            <a:ext cx="5181600" cy="328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498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B75E-0069-0398-1A2D-86EA0E392503}"/>
              </a:ext>
            </a:extLst>
          </p:cNvPr>
          <p:cNvSpPr>
            <a:spLocks noGrp="1"/>
          </p:cNvSpPr>
          <p:nvPr>
            <p:ph type="title"/>
          </p:nvPr>
        </p:nvSpPr>
        <p:spPr>
          <a:xfrm>
            <a:off x="1192696" y="1958066"/>
            <a:ext cx="4676292" cy="976312"/>
          </a:xfrm>
        </p:spPr>
        <p:txBody>
          <a:bodyPr>
            <a:normAutofit/>
          </a:bodyPr>
          <a:lstStyle/>
          <a:p>
            <a:r>
              <a:rPr lang="en-US" sz="2800" b="1" dirty="0"/>
              <a:t>Data flow diagram level 1</a:t>
            </a:r>
          </a:p>
        </p:txBody>
      </p:sp>
      <p:pic>
        <p:nvPicPr>
          <p:cNvPr id="6" name="Content Placeholder 5">
            <a:extLst>
              <a:ext uri="{FF2B5EF4-FFF2-40B4-BE49-F238E27FC236}">
                <a16:creationId xmlns:a16="http://schemas.microsoft.com/office/drawing/2014/main" id="{8528BB5B-E767-A39A-FA7C-A6D0C06A8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4" y="1939465"/>
            <a:ext cx="5366224" cy="3262723"/>
          </a:xfrm>
        </p:spPr>
      </p:pic>
      <p:sp>
        <p:nvSpPr>
          <p:cNvPr id="4" name="Text Placeholder 3">
            <a:extLst>
              <a:ext uri="{FF2B5EF4-FFF2-40B4-BE49-F238E27FC236}">
                <a16:creationId xmlns:a16="http://schemas.microsoft.com/office/drawing/2014/main" id="{AE963162-29A4-3D3D-6350-E90A4D33AF32}"/>
              </a:ext>
            </a:extLst>
          </p:cNvPr>
          <p:cNvSpPr>
            <a:spLocks noGrp="1"/>
          </p:cNvSpPr>
          <p:nvPr>
            <p:ph type="body" sz="half" idx="2"/>
          </p:nvPr>
        </p:nvSpPr>
        <p:spPr>
          <a:xfrm>
            <a:off x="1729844" y="3070970"/>
            <a:ext cx="4218477" cy="4262436"/>
          </a:xfrm>
        </p:spPr>
        <p:txBody>
          <a:bodyPr>
            <a:normAutofit/>
          </a:bodyPr>
          <a:lstStyle/>
          <a:p>
            <a:r>
              <a:rPr lang="en-US" sz="1800" dirty="0"/>
              <a:t>In DFD Level 1 the main task that is performed is the secret message is added to the image by replacing some of the bits and it is sent to the receiver’s side through E-mail</a:t>
            </a:r>
          </a:p>
        </p:txBody>
      </p:sp>
    </p:spTree>
    <p:extLst>
      <p:ext uri="{BB962C8B-B14F-4D97-AF65-F5344CB8AC3E}">
        <p14:creationId xmlns:p14="http://schemas.microsoft.com/office/powerpoint/2010/main" val="145250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E7E4-1ACC-757F-9C31-735CA86B68A1}"/>
              </a:ext>
            </a:extLst>
          </p:cNvPr>
          <p:cNvSpPr>
            <a:spLocks noGrp="1"/>
          </p:cNvSpPr>
          <p:nvPr>
            <p:ph type="title"/>
          </p:nvPr>
        </p:nvSpPr>
        <p:spPr>
          <a:xfrm>
            <a:off x="1378226" y="1625669"/>
            <a:ext cx="4682415" cy="976312"/>
          </a:xfrm>
        </p:spPr>
        <p:txBody>
          <a:bodyPr>
            <a:normAutofit/>
          </a:bodyPr>
          <a:lstStyle/>
          <a:p>
            <a:r>
              <a:rPr lang="en-US" sz="2800" b="1" dirty="0"/>
              <a:t>Data flow diagram level 2</a:t>
            </a:r>
          </a:p>
        </p:txBody>
      </p:sp>
      <p:pic>
        <p:nvPicPr>
          <p:cNvPr id="6" name="Content Placeholder 5">
            <a:extLst>
              <a:ext uri="{FF2B5EF4-FFF2-40B4-BE49-F238E27FC236}">
                <a16:creationId xmlns:a16="http://schemas.microsoft.com/office/drawing/2014/main" id="{B02745F1-A280-8A82-6F9C-52032EA43D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1967468"/>
            <a:ext cx="5181600" cy="2372201"/>
          </a:xfrm>
        </p:spPr>
      </p:pic>
      <p:sp>
        <p:nvSpPr>
          <p:cNvPr id="4" name="Text Placeholder 3">
            <a:extLst>
              <a:ext uri="{FF2B5EF4-FFF2-40B4-BE49-F238E27FC236}">
                <a16:creationId xmlns:a16="http://schemas.microsoft.com/office/drawing/2014/main" id="{D039BA33-C42B-F592-3F82-899323DCDF79}"/>
              </a:ext>
            </a:extLst>
          </p:cNvPr>
          <p:cNvSpPr>
            <a:spLocks noGrp="1"/>
          </p:cNvSpPr>
          <p:nvPr>
            <p:ph type="body" sz="half" idx="2"/>
          </p:nvPr>
        </p:nvSpPr>
        <p:spPr>
          <a:xfrm>
            <a:off x="1611985" y="2772045"/>
            <a:ext cx="4944341" cy="4262436"/>
          </a:xfrm>
        </p:spPr>
        <p:txBody>
          <a:bodyPr>
            <a:normAutofit/>
          </a:bodyPr>
          <a:lstStyle/>
          <a:p>
            <a:r>
              <a:rPr lang="en-US" sz="1800" dirty="0"/>
              <a:t>Secret text is added to the image by replacing the Least Significant Bit(LSB) in which least significant bits are replaced and a </a:t>
            </a:r>
            <a:r>
              <a:rPr lang="en-US" sz="1800" dirty="0" err="1"/>
              <a:t>stego</a:t>
            </a:r>
            <a:r>
              <a:rPr lang="en-US" sz="1800" dirty="0"/>
              <a:t> file is created </a:t>
            </a:r>
          </a:p>
        </p:txBody>
      </p:sp>
    </p:spTree>
    <p:extLst>
      <p:ext uri="{BB962C8B-B14F-4D97-AF65-F5344CB8AC3E}">
        <p14:creationId xmlns:p14="http://schemas.microsoft.com/office/powerpoint/2010/main" val="2553184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58DA9A-216E-3EB3-B6A2-E52C002B4F5A}"/>
              </a:ext>
            </a:extLst>
          </p:cNvPr>
          <p:cNvSpPr>
            <a:spLocks noGrp="1"/>
          </p:cNvSpPr>
          <p:nvPr>
            <p:ph type="title"/>
          </p:nvPr>
        </p:nvSpPr>
        <p:spPr>
          <a:xfrm>
            <a:off x="1744786" y="425327"/>
            <a:ext cx="8911687" cy="1280890"/>
          </a:xfrm>
        </p:spPr>
        <p:txBody>
          <a:bodyPr/>
          <a:lstStyle/>
          <a:p>
            <a:r>
              <a:rPr lang="en-US" b="1" dirty="0"/>
              <a:t>Advantages and Disadvantages</a:t>
            </a:r>
          </a:p>
        </p:txBody>
      </p:sp>
      <p:sp>
        <p:nvSpPr>
          <p:cNvPr id="4" name="Content Placeholder 3">
            <a:extLst>
              <a:ext uri="{FF2B5EF4-FFF2-40B4-BE49-F238E27FC236}">
                <a16:creationId xmlns:a16="http://schemas.microsoft.com/office/drawing/2014/main" id="{2170B260-A538-D105-F397-505F5BEBEA6E}"/>
              </a:ext>
            </a:extLst>
          </p:cNvPr>
          <p:cNvSpPr>
            <a:spLocks noGrp="1"/>
          </p:cNvSpPr>
          <p:nvPr>
            <p:ph idx="1"/>
          </p:nvPr>
        </p:nvSpPr>
        <p:spPr>
          <a:xfrm>
            <a:off x="1638300" y="1706217"/>
            <a:ext cx="8915400" cy="3777622"/>
          </a:xfrm>
        </p:spPr>
        <p:txBody>
          <a:bodyPr/>
          <a:lstStyle/>
          <a:p>
            <a:pPr eaLnBrk="1" fontAlgn="auto" hangingPunct="1">
              <a:spcAft>
                <a:spcPts val="0"/>
              </a:spcAft>
              <a:buFont typeface="Wingdings 2"/>
              <a:buChar char=""/>
              <a:defRPr/>
            </a:pPr>
            <a:r>
              <a:rPr lang="en-IN" sz="2400" b="1" dirty="0">
                <a:latin typeface="Times New Roman" pitchFamily="18" charset="0"/>
                <a:cs typeface="Times New Roman" pitchFamily="18" charset="0"/>
              </a:rPr>
              <a:t>Advantages:</a:t>
            </a:r>
          </a:p>
          <a:p>
            <a:pPr lvl="1" eaLnBrk="1" fontAlgn="auto" hangingPunct="1">
              <a:spcAft>
                <a:spcPts val="0"/>
              </a:spcAft>
              <a:buFont typeface="Wingdings 2"/>
              <a:buChar char=""/>
              <a:defRPr/>
            </a:pPr>
            <a:r>
              <a:rPr lang="en-IN" sz="2400" dirty="0">
                <a:latin typeface="Times New Roman" pitchFamily="18" charset="0"/>
                <a:cs typeface="Times New Roman" pitchFamily="18" charset="0"/>
              </a:rPr>
              <a:t>No one suspects existence of message</a:t>
            </a:r>
          </a:p>
          <a:p>
            <a:pPr lvl="1" eaLnBrk="1" fontAlgn="auto" hangingPunct="1">
              <a:spcAft>
                <a:spcPts val="0"/>
              </a:spcAft>
              <a:buFont typeface="Wingdings 2"/>
              <a:buChar char=""/>
              <a:defRPr/>
            </a:pPr>
            <a:r>
              <a:rPr lang="en-IN" sz="2400" dirty="0">
                <a:latin typeface="Times New Roman" pitchFamily="18" charset="0"/>
                <a:cs typeface="Times New Roman" pitchFamily="18" charset="0"/>
              </a:rPr>
              <a:t>Highly secure</a:t>
            </a:r>
          </a:p>
          <a:p>
            <a:pPr marL="457200" lvl="1" indent="0" eaLnBrk="1" fontAlgn="auto" hangingPunct="1">
              <a:spcAft>
                <a:spcPts val="0"/>
              </a:spcAft>
              <a:buFont typeface="Wingdings 2"/>
              <a:buNone/>
              <a:defRPr/>
            </a:pPr>
            <a:endParaRPr lang="en-IN" sz="2400" dirty="0">
              <a:latin typeface="Times New Roman" pitchFamily="18" charset="0"/>
              <a:cs typeface="Times New Roman" pitchFamily="18" charset="0"/>
            </a:endParaRPr>
          </a:p>
          <a:p>
            <a:pPr eaLnBrk="1" fontAlgn="auto" hangingPunct="1">
              <a:spcAft>
                <a:spcPts val="0"/>
              </a:spcAft>
              <a:buFont typeface="Wingdings 2"/>
              <a:buChar char=""/>
              <a:defRPr/>
            </a:pPr>
            <a:r>
              <a:rPr lang="en-IN" sz="2400" b="1" dirty="0">
                <a:latin typeface="Times New Roman" pitchFamily="18" charset="0"/>
                <a:cs typeface="Times New Roman" pitchFamily="18" charset="0"/>
              </a:rPr>
              <a:t>Disadvantages:</a:t>
            </a:r>
          </a:p>
          <a:p>
            <a:pPr lvl="1" eaLnBrk="1" fontAlgn="auto" hangingPunct="1">
              <a:spcAft>
                <a:spcPts val="0"/>
              </a:spcAft>
              <a:buFont typeface="Wingdings 2"/>
              <a:buChar char=""/>
              <a:defRPr/>
            </a:pPr>
            <a:r>
              <a:rPr lang="en-IN" sz="2400" dirty="0">
                <a:latin typeface="Times New Roman" pitchFamily="18" charset="0"/>
                <a:cs typeface="Times New Roman" pitchFamily="18" charset="0"/>
              </a:rPr>
              <a:t>It requires a lot of overhead to hide a relatively few bits of information</a:t>
            </a:r>
          </a:p>
          <a:p>
            <a:endParaRPr lang="en-US" dirty="0"/>
          </a:p>
        </p:txBody>
      </p:sp>
    </p:spTree>
    <p:extLst>
      <p:ext uri="{BB962C8B-B14F-4D97-AF65-F5344CB8AC3E}">
        <p14:creationId xmlns:p14="http://schemas.microsoft.com/office/powerpoint/2010/main" val="73632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D68CF3-CF35-3A63-46B1-683250425A45}"/>
              </a:ext>
            </a:extLst>
          </p:cNvPr>
          <p:cNvSpPr>
            <a:spLocks noGrp="1"/>
          </p:cNvSpPr>
          <p:nvPr>
            <p:ph type="title"/>
          </p:nvPr>
        </p:nvSpPr>
        <p:spPr>
          <a:xfrm>
            <a:off x="1744785" y="571102"/>
            <a:ext cx="8911687" cy="1280890"/>
          </a:xfrm>
        </p:spPr>
        <p:txBody>
          <a:bodyPr/>
          <a:lstStyle/>
          <a:p>
            <a:r>
              <a:rPr lang="en-US" b="1" dirty="0"/>
              <a:t>Project Snapshots</a:t>
            </a:r>
          </a:p>
        </p:txBody>
      </p:sp>
      <p:pic>
        <p:nvPicPr>
          <p:cNvPr id="9" name="Content Placeholder 8">
            <a:extLst>
              <a:ext uri="{FF2B5EF4-FFF2-40B4-BE49-F238E27FC236}">
                <a16:creationId xmlns:a16="http://schemas.microsoft.com/office/drawing/2014/main" id="{0AEAE840-7A09-6E29-32E1-C608E8902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35113" y="2129044"/>
            <a:ext cx="4314825" cy="3223800"/>
          </a:xfrm>
          <a:prstGeom prst="rect">
            <a:avLst/>
          </a:prstGeom>
          <a:noFill/>
          <a:ln>
            <a:noFill/>
          </a:ln>
        </p:spPr>
      </p:pic>
      <p:pic>
        <p:nvPicPr>
          <p:cNvPr id="10" name="Content Placeholder 9">
            <a:extLst>
              <a:ext uri="{FF2B5EF4-FFF2-40B4-BE49-F238E27FC236}">
                <a16:creationId xmlns:a16="http://schemas.microsoft.com/office/drawing/2014/main" id="{5281F754-CBF6-F818-82A0-276BEBE7BA3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06817" y="2129044"/>
            <a:ext cx="4613621" cy="3223800"/>
          </a:xfrm>
          <a:prstGeom prst="rect">
            <a:avLst/>
          </a:prstGeom>
          <a:noFill/>
          <a:ln>
            <a:noFill/>
          </a:ln>
        </p:spPr>
      </p:pic>
    </p:spTree>
    <p:extLst>
      <p:ext uri="{BB962C8B-B14F-4D97-AF65-F5344CB8AC3E}">
        <p14:creationId xmlns:p14="http://schemas.microsoft.com/office/powerpoint/2010/main" val="355119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35C7-35C5-F539-B29D-32EF86B7DB8F}"/>
              </a:ext>
            </a:extLst>
          </p:cNvPr>
          <p:cNvSpPr>
            <a:spLocks noGrp="1"/>
          </p:cNvSpPr>
          <p:nvPr>
            <p:ph type="title"/>
          </p:nvPr>
        </p:nvSpPr>
        <p:spPr>
          <a:xfrm>
            <a:off x="1638300" y="176849"/>
            <a:ext cx="8911687" cy="1280890"/>
          </a:xfrm>
        </p:spPr>
        <p:txBody>
          <a:bodyPr/>
          <a:lstStyle/>
          <a:p>
            <a:r>
              <a:rPr lang="en-US" b="1" dirty="0"/>
              <a:t>Contents</a:t>
            </a:r>
          </a:p>
        </p:txBody>
      </p:sp>
      <p:sp>
        <p:nvSpPr>
          <p:cNvPr id="3" name="Content Placeholder 2">
            <a:extLst>
              <a:ext uri="{FF2B5EF4-FFF2-40B4-BE49-F238E27FC236}">
                <a16:creationId xmlns:a16="http://schemas.microsoft.com/office/drawing/2014/main" id="{F75ED846-458A-A045-B613-BA47C9CBFE6C}"/>
              </a:ext>
            </a:extLst>
          </p:cNvPr>
          <p:cNvSpPr>
            <a:spLocks noGrp="1"/>
          </p:cNvSpPr>
          <p:nvPr>
            <p:ph idx="1"/>
          </p:nvPr>
        </p:nvSpPr>
        <p:spPr>
          <a:xfrm>
            <a:off x="1634587" y="956213"/>
            <a:ext cx="8915400" cy="5724938"/>
          </a:xfrm>
        </p:spPr>
        <p:txBody>
          <a:bodyPr>
            <a:normAutofit fontScale="77500" lnSpcReduction="20000"/>
          </a:bodyPr>
          <a:lstStyle/>
          <a:p>
            <a:r>
              <a:rPr lang="en-US" sz="2700" dirty="0">
                <a:latin typeface="Times New Roman" panose="02020603050405020304" pitchFamily="18" charset="0"/>
                <a:cs typeface="Times New Roman" panose="02020603050405020304" pitchFamily="18" charset="0"/>
              </a:rPr>
              <a:t>Introduction</a:t>
            </a:r>
          </a:p>
          <a:p>
            <a:r>
              <a:rPr lang="en-US" sz="2700" dirty="0">
                <a:latin typeface="Times New Roman" panose="02020603050405020304" pitchFamily="18" charset="0"/>
                <a:cs typeface="Times New Roman" panose="02020603050405020304" pitchFamily="18" charset="0"/>
              </a:rPr>
              <a:t>Dissecting Steganography </a:t>
            </a:r>
          </a:p>
          <a:p>
            <a:r>
              <a:rPr lang="en-US" sz="2700" dirty="0">
                <a:latin typeface="Times New Roman" panose="02020603050405020304" pitchFamily="18" charset="0"/>
                <a:cs typeface="Times New Roman" panose="02020603050405020304" pitchFamily="18" charset="0"/>
              </a:rPr>
              <a:t>Block diagram</a:t>
            </a:r>
          </a:p>
          <a:p>
            <a:r>
              <a:rPr lang="en-US" sz="2700" dirty="0">
                <a:latin typeface="Times New Roman" panose="02020603050405020304" pitchFamily="18" charset="0"/>
                <a:cs typeface="Times New Roman" panose="02020603050405020304" pitchFamily="18" charset="0"/>
              </a:rPr>
              <a:t>Types</a:t>
            </a:r>
          </a:p>
          <a:p>
            <a:r>
              <a:rPr lang="en-US" sz="2700" dirty="0">
                <a:latin typeface="Times New Roman" panose="02020603050405020304" pitchFamily="18" charset="0"/>
                <a:cs typeface="Times New Roman" panose="02020603050405020304" pitchFamily="18" charset="0"/>
              </a:rPr>
              <a:t>Features</a:t>
            </a:r>
          </a:p>
          <a:p>
            <a:r>
              <a:rPr lang="en-US" sz="2700" dirty="0">
                <a:latin typeface="Times New Roman" panose="02020603050405020304" pitchFamily="18" charset="0"/>
                <a:cs typeface="Times New Roman" panose="02020603050405020304" pitchFamily="18" charset="0"/>
              </a:rPr>
              <a:t>Methods</a:t>
            </a:r>
          </a:p>
          <a:p>
            <a:r>
              <a:rPr lang="en-US" sz="2700" dirty="0">
                <a:latin typeface="Times New Roman" panose="02020603050405020304" pitchFamily="18" charset="0"/>
                <a:cs typeface="Times New Roman" panose="02020603050405020304" pitchFamily="18" charset="0"/>
              </a:rPr>
              <a:t>Objectives </a:t>
            </a:r>
          </a:p>
          <a:p>
            <a:r>
              <a:rPr lang="en-US" sz="2700" dirty="0">
                <a:latin typeface="Times New Roman" panose="02020603050405020304" pitchFamily="18" charset="0"/>
                <a:cs typeface="Times New Roman" panose="02020603050405020304" pitchFamily="18" charset="0"/>
              </a:rPr>
              <a:t>Steganography vs Cryptography</a:t>
            </a:r>
          </a:p>
          <a:p>
            <a:r>
              <a:rPr lang="en-US" sz="2700" dirty="0">
                <a:latin typeface="Times New Roman" panose="02020603050405020304" pitchFamily="18" charset="0"/>
                <a:cs typeface="Times New Roman" panose="02020603050405020304" pitchFamily="18" charset="0"/>
              </a:rPr>
              <a:t>Combined Crypto and Steganography</a:t>
            </a:r>
          </a:p>
          <a:p>
            <a:r>
              <a:rPr lang="en-US" sz="2700" dirty="0">
                <a:latin typeface="Times New Roman" panose="02020603050405020304" pitchFamily="18" charset="0"/>
                <a:cs typeface="Times New Roman" panose="02020603050405020304" pitchFamily="18" charset="0"/>
              </a:rPr>
              <a:t>Steganalysis</a:t>
            </a:r>
          </a:p>
          <a:p>
            <a:r>
              <a:rPr lang="en-US" sz="2700" dirty="0">
                <a:latin typeface="Times New Roman" panose="02020603050405020304" pitchFamily="18" charset="0"/>
                <a:cs typeface="Times New Roman" panose="02020603050405020304" pitchFamily="18" charset="0"/>
              </a:rPr>
              <a:t>DFD Levels</a:t>
            </a:r>
          </a:p>
          <a:p>
            <a:r>
              <a:rPr lang="en-US" sz="2700" dirty="0">
                <a:latin typeface="Times New Roman" panose="02020603050405020304" pitchFamily="18" charset="0"/>
                <a:cs typeface="Times New Roman" panose="02020603050405020304" pitchFamily="18" charset="0"/>
              </a:rPr>
              <a:t>Advantages and Disadvantages</a:t>
            </a:r>
          </a:p>
          <a:p>
            <a:r>
              <a:rPr lang="en-US" sz="2700" dirty="0">
                <a:latin typeface="Times New Roman" panose="02020603050405020304" pitchFamily="18" charset="0"/>
                <a:cs typeface="Times New Roman" panose="02020603050405020304" pitchFamily="18" charset="0"/>
              </a:rPr>
              <a:t>Uses of Steganography</a:t>
            </a:r>
          </a:p>
          <a:p>
            <a:r>
              <a:rPr lang="en-US" sz="2700" dirty="0">
                <a:latin typeface="Times New Roman" panose="02020603050405020304" pitchFamily="18" charset="0"/>
                <a:cs typeface="Times New Roman" panose="02020603050405020304" pitchFamily="18" charset="0"/>
              </a:rPr>
              <a:t>Conclusion</a:t>
            </a:r>
          </a:p>
          <a:p>
            <a:r>
              <a:rPr lang="en-US" sz="2700" dirty="0">
                <a:latin typeface="Times New Roman" panose="02020603050405020304" pitchFamily="18" charset="0"/>
                <a:cs typeface="Times New Roman" panose="02020603050405020304" pitchFamily="18" charset="0"/>
              </a:rPr>
              <a:t>Bibliography</a:t>
            </a:r>
          </a:p>
          <a:p>
            <a:endParaRPr lang="en-US" dirty="0"/>
          </a:p>
          <a:p>
            <a:endParaRPr lang="en-US" dirty="0"/>
          </a:p>
        </p:txBody>
      </p:sp>
    </p:spTree>
    <p:extLst>
      <p:ext uri="{BB962C8B-B14F-4D97-AF65-F5344CB8AC3E}">
        <p14:creationId xmlns:p14="http://schemas.microsoft.com/office/powerpoint/2010/main" val="3246696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F92169-C4BA-6B38-2DAD-66DAC019D8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2674" y="1916311"/>
            <a:ext cx="4773584" cy="3366114"/>
          </a:xfrm>
          <a:prstGeom prst="rect">
            <a:avLst/>
          </a:prstGeom>
          <a:noFill/>
          <a:ln>
            <a:noFill/>
          </a:ln>
        </p:spPr>
      </p:pic>
      <p:pic>
        <p:nvPicPr>
          <p:cNvPr id="6" name="Content Placeholder 5">
            <a:extLst>
              <a:ext uri="{FF2B5EF4-FFF2-40B4-BE49-F238E27FC236}">
                <a16:creationId xmlns:a16="http://schemas.microsoft.com/office/drawing/2014/main" id="{8DE55FF5-A5D8-FFE5-776F-156A5ED6652F}"/>
              </a:ext>
            </a:extLst>
          </p:cNvPr>
          <p:cNvPicPr>
            <a:picLocks noGrp="1" noChangeAspect="1"/>
          </p:cNvPicPr>
          <p:nvPr>
            <p:ph sz="half" idx="2"/>
          </p:nvPr>
        </p:nvPicPr>
        <p:blipFill>
          <a:blip r:embed="rId3"/>
          <a:stretch>
            <a:fillRect/>
          </a:stretch>
        </p:blipFill>
        <p:spPr>
          <a:xfrm>
            <a:off x="6294783" y="1916309"/>
            <a:ext cx="5205279" cy="3366113"/>
          </a:xfrm>
          <a:prstGeom prst="rect">
            <a:avLst/>
          </a:prstGeom>
        </p:spPr>
      </p:pic>
    </p:spTree>
    <p:extLst>
      <p:ext uri="{BB962C8B-B14F-4D97-AF65-F5344CB8AC3E}">
        <p14:creationId xmlns:p14="http://schemas.microsoft.com/office/powerpoint/2010/main" val="316535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F089FF-CCC6-CBE5-9B45-9C6027BABE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9396" y="1731214"/>
            <a:ext cx="5396604" cy="3777622"/>
          </a:xfrm>
          <a:prstGeom prst="rect">
            <a:avLst/>
          </a:prstGeom>
          <a:noFill/>
          <a:ln>
            <a:noFill/>
          </a:ln>
        </p:spPr>
      </p:pic>
      <p:pic>
        <p:nvPicPr>
          <p:cNvPr id="6" name="Content Placeholder 5">
            <a:extLst>
              <a:ext uri="{FF2B5EF4-FFF2-40B4-BE49-F238E27FC236}">
                <a16:creationId xmlns:a16="http://schemas.microsoft.com/office/drawing/2014/main" id="{CE6FFF63-9F13-55DE-BBC7-83DC2685A9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20493" y="1731214"/>
            <a:ext cx="5749070" cy="3777622"/>
          </a:xfrm>
          <a:prstGeom prst="rect">
            <a:avLst/>
          </a:prstGeom>
          <a:noFill/>
          <a:ln>
            <a:noFill/>
          </a:ln>
        </p:spPr>
      </p:pic>
    </p:spTree>
    <p:extLst>
      <p:ext uri="{BB962C8B-B14F-4D97-AF65-F5344CB8AC3E}">
        <p14:creationId xmlns:p14="http://schemas.microsoft.com/office/powerpoint/2010/main" val="4225378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1624EC-8718-2CBC-5E67-32AA55C97E2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1875" y="1790530"/>
            <a:ext cx="4794878" cy="3642861"/>
          </a:xfrm>
          <a:prstGeom prst="rect">
            <a:avLst/>
          </a:prstGeom>
          <a:noFill/>
          <a:ln>
            <a:noFill/>
          </a:ln>
        </p:spPr>
      </p:pic>
      <p:pic>
        <p:nvPicPr>
          <p:cNvPr id="7" name="Picture 6">
            <a:extLst>
              <a:ext uri="{FF2B5EF4-FFF2-40B4-BE49-F238E27FC236}">
                <a16:creationId xmlns:a16="http://schemas.microsoft.com/office/drawing/2014/main" id="{DD9F69AC-099E-AC29-5748-989F5ACA31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1684" y="1790531"/>
            <a:ext cx="5072927" cy="3835764"/>
          </a:xfrm>
          <a:prstGeom prst="rect">
            <a:avLst/>
          </a:prstGeom>
          <a:noFill/>
          <a:ln>
            <a:noFill/>
          </a:ln>
        </p:spPr>
      </p:pic>
      <p:sp>
        <p:nvSpPr>
          <p:cNvPr id="9" name="Content Placeholder 8">
            <a:extLst>
              <a:ext uri="{FF2B5EF4-FFF2-40B4-BE49-F238E27FC236}">
                <a16:creationId xmlns:a16="http://schemas.microsoft.com/office/drawing/2014/main" id="{11EF3B4E-8D8E-5B3A-8365-AD6363D3100B}"/>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158396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1D6-0B38-B2FC-121C-B288EC21EB17}"/>
              </a:ext>
            </a:extLst>
          </p:cNvPr>
          <p:cNvSpPr>
            <a:spLocks noGrp="1"/>
          </p:cNvSpPr>
          <p:nvPr>
            <p:ph type="title"/>
          </p:nvPr>
        </p:nvSpPr>
        <p:spPr>
          <a:xfrm>
            <a:off x="1766372" y="640675"/>
            <a:ext cx="8911687" cy="1280890"/>
          </a:xfrm>
        </p:spPr>
        <p:txBody>
          <a:bodyPr/>
          <a:lstStyle/>
          <a:p>
            <a:r>
              <a:rPr lang="en-US" b="1" dirty="0"/>
              <a:t>Uses of Steganography</a:t>
            </a:r>
          </a:p>
        </p:txBody>
      </p:sp>
      <p:sp>
        <p:nvSpPr>
          <p:cNvPr id="3" name="Content Placeholder 2">
            <a:extLst>
              <a:ext uri="{FF2B5EF4-FFF2-40B4-BE49-F238E27FC236}">
                <a16:creationId xmlns:a16="http://schemas.microsoft.com/office/drawing/2014/main" id="{AB7BFCF3-600A-32BD-69A0-6E0ACCF4CAE5}"/>
              </a:ext>
            </a:extLst>
          </p:cNvPr>
          <p:cNvSpPr>
            <a:spLocks noGrp="1"/>
          </p:cNvSpPr>
          <p:nvPr>
            <p:ph idx="1"/>
          </p:nvPr>
        </p:nvSpPr>
        <p:spPr>
          <a:xfrm>
            <a:off x="1373256" y="1749286"/>
            <a:ext cx="8915400" cy="3777622"/>
          </a:xfrm>
        </p:spPr>
        <p:txBody>
          <a:bodyPr>
            <a:normAutofit fontScale="92500" lnSpcReduction="20000"/>
          </a:bodyPr>
          <a:lstStyle/>
          <a:p>
            <a:pPr algn="just">
              <a:lnSpc>
                <a:spcPct val="160000"/>
              </a:lnSpc>
              <a:buFont typeface="Arial" panose="020B0604020202020204" pitchFamily="34" charset="0"/>
              <a:buChar char="•"/>
            </a:pPr>
            <a:r>
              <a:rPr lang="en-US" sz="1900" b="0" i="0" dirty="0">
                <a:solidFill>
                  <a:srgbClr val="000000"/>
                </a:solidFill>
                <a:effectLst/>
                <a:latin typeface="+mj-lt"/>
              </a:rPr>
              <a:t>Steganography can be a solution that creates it applicable to send news and data without being censored and without the fear of the messages being prevented and traced back to us.</a:t>
            </a:r>
          </a:p>
          <a:p>
            <a:pPr algn="just">
              <a:lnSpc>
                <a:spcPct val="150000"/>
              </a:lnSpc>
              <a:buFont typeface="Arial" panose="020B0604020202020204" pitchFamily="34" charset="0"/>
              <a:buChar char="•"/>
            </a:pPr>
            <a:r>
              <a:rPr lang="en-US" sz="1900" b="0" i="0" dirty="0">
                <a:solidFill>
                  <a:srgbClr val="000000"/>
                </a:solidFill>
                <a:effectLst/>
                <a:latin typeface="+mj-lt"/>
              </a:rPr>
              <a:t>It is also applicable to simply use steganography to save data on a location. For example, several information sources like private banking information, and some military secrets, can be saved in a cover source.</a:t>
            </a:r>
          </a:p>
          <a:p>
            <a:pPr algn="just">
              <a:lnSpc>
                <a:spcPct val="150000"/>
              </a:lnSpc>
              <a:buFont typeface="Arial" panose="020B0604020202020204" pitchFamily="34" charset="0"/>
              <a:buChar char="•"/>
            </a:pPr>
            <a:r>
              <a:rPr lang="en-US" sz="1900" b="0" i="0" dirty="0">
                <a:solidFill>
                  <a:srgbClr val="000000"/>
                </a:solidFill>
                <a:effectLst/>
                <a:latin typeface="+mj-lt"/>
              </a:rPr>
              <a:t>When it is required to unhide the secret data in the cover source, it can simply reveal the banking information and it will be impossible to validate the existence of the military secrets inside.</a:t>
            </a:r>
          </a:p>
          <a:p>
            <a:pPr marL="0" indent="0" algn="just">
              <a:lnSpc>
                <a:spcPct val="150000"/>
              </a:lnSpc>
              <a:buNone/>
            </a:pPr>
            <a:endParaRPr lang="en-US" b="0" i="0" dirty="0">
              <a:solidFill>
                <a:srgbClr val="000000"/>
              </a:solidFill>
              <a:effectLst/>
              <a:latin typeface="Nunito" panose="020B0604020202020204" pitchFamily="2" charset="0"/>
            </a:endParaRPr>
          </a:p>
          <a:p>
            <a:pPr marL="0" indent="0">
              <a:buNone/>
            </a:pPr>
            <a:endParaRPr lang="en-US" dirty="0"/>
          </a:p>
        </p:txBody>
      </p:sp>
    </p:spTree>
    <p:extLst>
      <p:ext uri="{BB962C8B-B14F-4D97-AF65-F5344CB8AC3E}">
        <p14:creationId xmlns:p14="http://schemas.microsoft.com/office/powerpoint/2010/main" val="214897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F4481-8B23-3C10-3A87-761FA5217FEE}"/>
              </a:ext>
            </a:extLst>
          </p:cNvPr>
          <p:cNvSpPr>
            <a:spLocks noGrp="1"/>
          </p:cNvSpPr>
          <p:nvPr>
            <p:ph type="title"/>
          </p:nvPr>
        </p:nvSpPr>
        <p:spPr>
          <a:xfrm>
            <a:off x="1640156" y="664142"/>
            <a:ext cx="8911687" cy="1280890"/>
          </a:xfrm>
        </p:spPr>
        <p:txBody>
          <a:bodyPr/>
          <a:lstStyle/>
          <a:p>
            <a:r>
              <a:rPr lang="en-US" b="1" dirty="0"/>
              <a:t>Conclusion</a:t>
            </a:r>
          </a:p>
        </p:txBody>
      </p:sp>
      <p:sp>
        <p:nvSpPr>
          <p:cNvPr id="6" name="Content Placeholder 5">
            <a:extLst>
              <a:ext uri="{FF2B5EF4-FFF2-40B4-BE49-F238E27FC236}">
                <a16:creationId xmlns:a16="http://schemas.microsoft.com/office/drawing/2014/main" id="{4297216E-26DF-76EF-5AC7-C65D88E7A30F}"/>
              </a:ext>
            </a:extLst>
          </p:cNvPr>
          <p:cNvSpPr>
            <a:spLocks noGrp="1"/>
          </p:cNvSpPr>
          <p:nvPr>
            <p:ph idx="1"/>
          </p:nvPr>
        </p:nvSpPr>
        <p:spPr>
          <a:xfrm>
            <a:off x="2072377" y="1775791"/>
            <a:ext cx="8915400" cy="3777622"/>
          </a:xfrm>
        </p:spPr>
        <p:txBody>
          <a:bodyPr>
            <a:normAutofit/>
          </a:bodyPr>
          <a:lstStyle/>
          <a:p>
            <a:r>
              <a:rPr lang="en-US" sz="2500" dirty="0">
                <a:latin typeface="Times New Roman" panose="02020603050405020304" pitchFamily="18" charset="0"/>
                <a:cs typeface="Times New Roman" panose="02020603050405020304" pitchFamily="18" charset="0"/>
              </a:rPr>
              <a:t>The ease in use and abundant availability of steganography tools has low enforcement concerned in trafficking of illicit material via web page images, audio, and other transmissions over the Internet.</a:t>
            </a:r>
          </a:p>
          <a:p>
            <a:r>
              <a:rPr lang="en-US" sz="2500" dirty="0">
                <a:latin typeface="Times New Roman" panose="02020603050405020304" pitchFamily="18" charset="0"/>
                <a:cs typeface="Times New Roman" panose="02020603050405020304" pitchFamily="18" charset="0"/>
              </a:rPr>
              <a:t>Where standard cryptography and encryption is outlawed, steganography can be used.</a:t>
            </a:r>
          </a:p>
          <a:p>
            <a:r>
              <a:rPr lang="en-US" sz="2500" dirty="0">
                <a:latin typeface="Times New Roman" panose="02020603050405020304" pitchFamily="18" charset="0"/>
                <a:cs typeface="Times New Roman" panose="02020603050405020304" pitchFamily="18" charset="0"/>
              </a:rPr>
              <a:t>Formerly, just an interest of the military, steganography is gaining popularity among the masses.</a:t>
            </a:r>
          </a:p>
        </p:txBody>
      </p:sp>
    </p:spTree>
    <p:extLst>
      <p:ext uri="{BB962C8B-B14F-4D97-AF65-F5344CB8AC3E}">
        <p14:creationId xmlns:p14="http://schemas.microsoft.com/office/powerpoint/2010/main" val="231216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AE2C-B879-9EF6-0C17-02A652BA6DF8}"/>
              </a:ext>
            </a:extLst>
          </p:cNvPr>
          <p:cNvSpPr>
            <a:spLocks noGrp="1"/>
          </p:cNvSpPr>
          <p:nvPr>
            <p:ph type="title"/>
          </p:nvPr>
        </p:nvSpPr>
        <p:spPr>
          <a:xfrm>
            <a:off x="1956821" y="637362"/>
            <a:ext cx="8911687" cy="1280890"/>
          </a:xfrm>
        </p:spPr>
        <p:txBody>
          <a:bodyPr/>
          <a:lstStyle/>
          <a:p>
            <a:r>
              <a:rPr lang="en-US" b="1" dirty="0"/>
              <a:t>Bibliography</a:t>
            </a:r>
          </a:p>
        </p:txBody>
      </p:sp>
      <p:sp>
        <p:nvSpPr>
          <p:cNvPr id="3" name="Content Placeholder 2">
            <a:extLst>
              <a:ext uri="{FF2B5EF4-FFF2-40B4-BE49-F238E27FC236}">
                <a16:creationId xmlns:a16="http://schemas.microsoft.com/office/drawing/2014/main" id="{544668BF-7BFF-A677-CFDB-5F5DC8FD08BB}"/>
              </a:ext>
            </a:extLst>
          </p:cNvPr>
          <p:cNvSpPr>
            <a:spLocks noGrp="1"/>
          </p:cNvSpPr>
          <p:nvPr>
            <p:ph idx="1"/>
          </p:nvPr>
        </p:nvSpPr>
        <p:spPr>
          <a:xfrm>
            <a:off x="1833838" y="1775792"/>
            <a:ext cx="8915400" cy="3777622"/>
          </a:xfrm>
        </p:spPr>
        <p:txBody>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marR="0">
              <a:lnSpc>
                <a:spcPct val="150000"/>
              </a:lnSpc>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http://www.ijetajournal.org/volume2/issue-5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Design-related research,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marR="0">
              <a:lnSpc>
                <a:spcPct val="150000"/>
              </a:lnSpc>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https://www.researchgate.net/publication/314116270imagesteganography.ImageSteganography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marR="0">
              <a:lnSpc>
                <a:spcPct val="150000"/>
              </a:lnSpc>
              <a:spcBef>
                <a:spcPts val="0"/>
              </a:spcBef>
              <a:spcAft>
                <a:spcPts val="100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http://repository.root-me.org/Steganography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8852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83AD-7B09-D082-5EEA-B55760FF8D01}"/>
              </a:ext>
            </a:extLst>
          </p:cNvPr>
          <p:cNvSpPr>
            <a:spLocks noGrp="1"/>
          </p:cNvSpPr>
          <p:nvPr>
            <p:ph type="title"/>
          </p:nvPr>
        </p:nvSpPr>
        <p:spPr>
          <a:xfrm>
            <a:off x="1824995" y="612732"/>
            <a:ext cx="8911687" cy="1280890"/>
          </a:xfrm>
        </p:spPr>
        <p:txBody>
          <a:bodyPr/>
          <a:lstStyle/>
          <a:p>
            <a:r>
              <a:rPr lang="en-US" b="1" dirty="0"/>
              <a:t>Introduction</a:t>
            </a:r>
          </a:p>
        </p:txBody>
      </p:sp>
      <p:sp>
        <p:nvSpPr>
          <p:cNvPr id="3" name="Content Placeholder 2">
            <a:extLst>
              <a:ext uri="{FF2B5EF4-FFF2-40B4-BE49-F238E27FC236}">
                <a16:creationId xmlns:a16="http://schemas.microsoft.com/office/drawing/2014/main" id="{ECE25AE3-B340-EAB0-47DB-D4CAAF6998A4}"/>
              </a:ext>
            </a:extLst>
          </p:cNvPr>
          <p:cNvSpPr>
            <a:spLocks noGrp="1"/>
          </p:cNvSpPr>
          <p:nvPr>
            <p:ph idx="1"/>
          </p:nvPr>
        </p:nvSpPr>
        <p:spPr>
          <a:xfrm>
            <a:off x="1455317" y="1748078"/>
            <a:ext cx="9281365" cy="3750728"/>
          </a:xfrm>
        </p:spPr>
        <p:txBody>
          <a:bodyPr>
            <a:noAutofit/>
          </a:bodyPr>
          <a:lstStyle/>
          <a:p>
            <a:pPr algn="just">
              <a:lnSpc>
                <a:spcPct val="160000"/>
              </a:lnSpc>
              <a:buFont typeface="Arial" panose="020B0604020202020204" pitchFamily="34" charset="0"/>
              <a:buChar char="•"/>
            </a:pPr>
            <a:r>
              <a:rPr lang="en-US" b="0" i="0" dirty="0">
                <a:solidFill>
                  <a:srgbClr val="666666"/>
                </a:solidFill>
                <a:effectLst/>
                <a:latin typeface="Times New Roman" panose="02020603050405020304" pitchFamily="18" charset="0"/>
                <a:cs typeface="Times New Roman" panose="02020603050405020304" pitchFamily="18" charset="0"/>
              </a:rPr>
              <a:t>Steganography is the technique of hiding secret data within an ordinary, non-secret, file or message in order to avoid detection; the secret data is then extracted at its destination. The use of steganography can be combined with encryption as an extra step for hiding or protecting data.</a:t>
            </a:r>
          </a:p>
          <a:p>
            <a:pPr algn="just">
              <a:lnSpc>
                <a:spcPct val="160000"/>
              </a:lnSpc>
              <a:buFont typeface="Arial" panose="020B0604020202020204" pitchFamily="34" charset="0"/>
              <a:buChar char="•"/>
            </a:pPr>
            <a:r>
              <a:rPr lang="en-US" dirty="0">
                <a:solidFill>
                  <a:srgbClr val="666666"/>
                </a:solidFill>
                <a:latin typeface="Times New Roman" panose="02020603050405020304" pitchFamily="18" charset="0"/>
                <a:cs typeface="Times New Roman" panose="02020603050405020304" pitchFamily="18" charset="0"/>
              </a:rPr>
              <a:t>The word steganography is derived from the Greek words </a:t>
            </a:r>
            <a:r>
              <a:rPr lang="en-US" dirty="0" err="1">
                <a:solidFill>
                  <a:srgbClr val="666666"/>
                </a:solidFill>
                <a:latin typeface="Times New Roman" panose="02020603050405020304" pitchFamily="18" charset="0"/>
                <a:cs typeface="Times New Roman" panose="02020603050405020304" pitchFamily="18" charset="0"/>
              </a:rPr>
              <a:t>steganos</a:t>
            </a:r>
            <a:r>
              <a:rPr lang="en-US" dirty="0">
                <a:solidFill>
                  <a:srgbClr val="666666"/>
                </a:solidFill>
                <a:latin typeface="Times New Roman" panose="02020603050405020304" pitchFamily="18" charset="0"/>
                <a:cs typeface="Times New Roman" panose="02020603050405020304" pitchFamily="18" charset="0"/>
              </a:rPr>
              <a:t> meaning hidden and graph meaning to write.</a:t>
            </a:r>
            <a:r>
              <a:rPr lang="en-US" b="0" i="0" dirty="0">
                <a:solidFill>
                  <a:srgbClr val="666666"/>
                </a:solidFill>
                <a:effectLst/>
                <a:latin typeface="Times New Roman" panose="02020603050405020304" pitchFamily="18" charset="0"/>
                <a:cs typeface="Times New Roman" panose="02020603050405020304" pitchFamily="18" charset="0"/>
              </a:rPr>
              <a:t> </a:t>
            </a:r>
            <a:endParaRPr lang="en-US" dirty="0">
              <a:solidFill>
                <a:srgbClr val="666666"/>
              </a:solidFill>
              <a:latin typeface="Times New Roman" panose="02020603050405020304" pitchFamily="18" charset="0"/>
              <a:cs typeface="Times New Roman" panose="02020603050405020304" pitchFamily="18" charset="0"/>
            </a:endParaRPr>
          </a:p>
          <a:p>
            <a:pPr algn="just">
              <a:lnSpc>
                <a:spcPct val="160000"/>
              </a:lnSpc>
              <a:buFont typeface="Arial" panose="020B0604020202020204" pitchFamily="34" charset="0"/>
              <a:buChar char="•"/>
            </a:pPr>
            <a:r>
              <a:rPr lang="en-US" b="0" i="0" dirty="0">
                <a:solidFill>
                  <a:srgbClr val="666666"/>
                </a:solidFill>
                <a:effectLst/>
                <a:latin typeface="Times New Roman" panose="02020603050405020304" pitchFamily="18" charset="0"/>
                <a:cs typeface="Times New Roman" panose="02020603050405020304" pitchFamily="18" charset="0"/>
              </a:rPr>
              <a:t>Steganography can be used to conceal almost any type of digital content, including text, image, video, or audio content; the data to be hidden can be hidden inside almost any other type of digital content. </a:t>
            </a:r>
          </a:p>
        </p:txBody>
      </p:sp>
    </p:spTree>
    <p:extLst>
      <p:ext uri="{BB962C8B-B14F-4D97-AF65-F5344CB8AC3E}">
        <p14:creationId xmlns:p14="http://schemas.microsoft.com/office/powerpoint/2010/main" val="6912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DBCCF-DDF2-9E20-42D5-2434645A7242}"/>
              </a:ext>
            </a:extLst>
          </p:cNvPr>
          <p:cNvSpPr>
            <a:spLocks noGrp="1"/>
          </p:cNvSpPr>
          <p:nvPr>
            <p:ph idx="1"/>
          </p:nvPr>
        </p:nvSpPr>
        <p:spPr>
          <a:xfrm>
            <a:off x="1452769" y="1341407"/>
            <a:ext cx="8915400" cy="3777622"/>
          </a:xfrm>
        </p:spPr>
        <p:txBody>
          <a:bodyPr/>
          <a:lstStyle/>
          <a:p>
            <a:pPr algn="just">
              <a:lnSpc>
                <a:spcPct val="160000"/>
              </a:lnSpc>
              <a:buFont typeface="Arial" panose="020B0604020202020204" pitchFamily="34" charset="0"/>
              <a:buChar char="•"/>
            </a:pPr>
            <a:r>
              <a:rPr lang="en-US" b="0" i="0" dirty="0">
                <a:solidFill>
                  <a:srgbClr val="666666"/>
                </a:solidFill>
                <a:effectLst/>
                <a:latin typeface="Times New Roman" panose="02020603050405020304" pitchFamily="18" charset="0"/>
                <a:cs typeface="Times New Roman" panose="02020603050405020304" pitchFamily="18" charset="0"/>
              </a:rPr>
              <a:t>The content to be concealed through steganography -- called </a:t>
            </a:r>
            <a:r>
              <a:rPr lang="en-US" b="0" i="1" dirty="0">
                <a:solidFill>
                  <a:srgbClr val="666666"/>
                </a:solidFill>
                <a:effectLst/>
                <a:latin typeface="Times New Roman" panose="02020603050405020304" pitchFamily="18" charset="0"/>
                <a:cs typeface="Times New Roman" panose="02020603050405020304" pitchFamily="18" charset="0"/>
              </a:rPr>
              <a:t>hidden text</a:t>
            </a:r>
            <a:r>
              <a:rPr lang="en-US" b="0" i="0" dirty="0">
                <a:solidFill>
                  <a:srgbClr val="666666"/>
                </a:solidFill>
                <a:effectLst/>
                <a:latin typeface="Times New Roman" panose="02020603050405020304" pitchFamily="18" charset="0"/>
                <a:cs typeface="Times New Roman" panose="02020603050405020304" pitchFamily="18" charset="0"/>
              </a:rPr>
              <a:t> -- is often encrypted before being incorporated into the innocuous-seeming </a:t>
            </a:r>
            <a:r>
              <a:rPr lang="en-US" b="0" i="1" dirty="0">
                <a:solidFill>
                  <a:srgbClr val="666666"/>
                </a:solidFill>
                <a:effectLst/>
                <a:latin typeface="Times New Roman" panose="02020603050405020304" pitchFamily="18" charset="0"/>
                <a:cs typeface="Times New Roman" panose="02020603050405020304" pitchFamily="18" charset="0"/>
              </a:rPr>
              <a:t>cover text</a:t>
            </a:r>
            <a:r>
              <a:rPr lang="en-US" b="0" i="0" dirty="0">
                <a:solidFill>
                  <a:srgbClr val="666666"/>
                </a:solidFill>
                <a:effectLst/>
                <a:latin typeface="Times New Roman" panose="02020603050405020304" pitchFamily="18" charset="0"/>
                <a:cs typeface="Times New Roman" panose="02020603050405020304" pitchFamily="18" charset="0"/>
              </a:rPr>
              <a:t> file or data stream. </a:t>
            </a:r>
          </a:p>
          <a:p>
            <a:pPr algn="just">
              <a:lnSpc>
                <a:spcPct val="160000"/>
              </a:lnSpc>
              <a:buFont typeface="Arial" panose="020B0604020202020204" pitchFamily="34" charset="0"/>
              <a:buChar char="•"/>
            </a:pPr>
            <a:r>
              <a:rPr lang="en-US" dirty="0">
                <a:solidFill>
                  <a:srgbClr val="666666"/>
                </a:solidFill>
                <a:latin typeface="Times New Roman" panose="02020603050405020304" pitchFamily="18" charset="0"/>
                <a:cs typeface="Times New Roman" panose="02020603050405020304" pitchFamily="18" charset="0"/>
              </a:rPr>
              <a:t>Steganography can be used by those wishing to convey a secret message or code.</a:t>
            </a:r>
          </a:p>
          <a:p>
            <a:pPr algn="just">
              <a:lnSpc>
                <a:spcPct val="160000"/>
              </a:lnSpc>
              <a:buFont typeface="Arial" panose="020B0604020202020204" pitchFamily="34" charset="0"/>
              <a:buChar char="•"/>
            </a:pPr>
            <a:endParaRPr lang="en-US" dirty="0">
              <a:solidFill>
                <a:srgbClr val="666666"/>
              </a:solidFill>
              <a:latin typeface="Times New Roman" panose="02020603050405020304" pitchFamily="18" charset="0"/>
              <a:cs typeface="Times New Roman" panose="02020603050405020304" pitchFamily="18" charset="0"/>
            </a:endParaRPr>
          </a:p>
          <a:p>
            <a:endParaRPr lang="en-US" dirty="0"/>
          </a:p>
        </p:txBody>
      </p:sp>
      <p:pic>
        <p:nvPicPr>
          <p:cNvPr id="1028" name="Picture 4" descr="What is steganography? A complete guide to the ancient art of concealing  messages | The Daily Swig">
            <a:extLst>
              <a:ext uri="{FF2B5EF4-FFF2-40B4-BE49-F238E27FC236}">
                <a16:creationId xmlns:a16="http://schemas.microsoft.com/office/drawing/2014/main" id="{D2D732CF-661D-4468-1678-1733BA27E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137" y="3798198"/>
            <a:ext cx="4675116" cy="2337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8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A06A-2D0F-EDB4-516D-62A0BA021D0F}"/>
              </a:ext>
            </a:extLst>
          </p:cNvPr>
          <p:cNvSpPr>
            <a:spLocks noGrp="1"/>
          </p:cNvSpPr>
          <p:nvPr>
            <p:ph type="title"/>
          </p:nvPr>
        </p:nvSpPr>
        <p:spPr>
          <a:xfrm>
            <a:off x="1837551" y="557849"/>
            <a:ext cx="8911687" cy="1280890"/>
          </a:xfrm>
        </p:spPr>
        <p:txBody>
          <a:bodyPr/>
          <a:lstStyle/>
          <a:p>
            <a:r>
              <a:rPr lang="en-US" b="1" dirty="0"/>
              <a:t>Evolution of Steganography</a:t>
            </a:r>
          </a:p>
        </p:txBody>
      </p:sp>
      <p:sp>
        <p:nvSpPr>
          <p:cNvPr id="3" name="Content Placeholder 2">
            <a:extLst>
              <a:ext uri="{FF2B5EF4-FFF2-40B4-BE49-F238E27FC236}">
                <a16:creationId xmlns:a16="http://schemas.microsoft.com/office/drawing/2014/main" id="{8C637345-9B83-943C-227C-0BC9432BACAE}"/>
              </a:ext>
            </a:extLst>
          </p:cNvPr>
          <p:cNvSpPr>
            <a:spLocks noGrp="1"/>
          </p:cNvSpPr>
          <p:nvPr>
            <p:ph idx="1"/>
          </p:nvPr>
        </p:nvSpPr>
        <p:spPr>
          <a:xfrm>
            <a:off x="1442762" y="1692966"/>
            <a:ext cx="8915400" cy="3621156"/>
          </a:xfrm>
        </p:spPr>
        <p:txBody>
          <a:bodyPr/>
          <a:lstStyle/>
          <a:p>
            <a:pPr marL="0" indent="0" algn="l" fontAlgn="base">
              <a:buNone/>
            </a:pPr>
            <a:r>
              <a:rPr lang="en-US" dirty="0">
                <a:solidFill>
                  <a:srgbClr val="000000"/>
                </a:solidFill>
                <a:latin typeface="Times New Roman" panose="02020603050405020304" pitchFamily="18" charset="0"/>
                <a:cs typeface="Times New Roman" panose="02020603050405020304" pitchFamily="18" charset="0"/>
              </a:rPr>
              <a:t>The evolution of steganography involves  the following parameters: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Code breakers</a:t>
            </a:r>
            <a:endParaRPr lang="en-US" b="0" i="0" dirty="0">
              <a:solidFill>
                <a:srgbClr val="555555"/>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Invisible ink</a:t>
            </a:r>
            <a:endParaRPr lang="en-US" b="0" i="0" dirty="0">
              <a:solidFill>
                <a:srgbClr val="555555"/>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Microdots</a:t>
            </a:r>
            <a:endParaRPr lang="en-US" b="0" i="0" dirty="0">
              <a:solidFill>
                <a:srgbClr val="555555"/>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Codebreakers:</a:t>
            </a:r>
            <a:r>
              <a:rPr lang="en-US" b="0" i="0" dirty="0">
                <a:solidFill>
                  <a:srgbClr val="000000"/>
                </a:solidFill>
                <a:effectLst/>
                <a:latin typeface="Times New Roman" panose="02020603050405020304" pitchFamily="18" charset="0"/>
                <a:cs typeface="Times New Roman" panose="02020603050405020304" pitchFamily="18" charset="0"/>
              </a:rPr>
              <a:t> The code breakers explain the battle of codes and ciphers.</a:t>
            </a:r>
            <a:endParaRPr lang="en-US" b="0" i="0" dirty="0">
              <a:solidFill>
                <a:srgbClr val="555555"/>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Invisible ink:</a:t>
            </a:r>
            <a:r>
              <a:rPr lang="en-US" b="0" i="0" dirty="0">
                <a:solidFill>
                  <a:srgbClr val="000000"/>
                </a:solidFill>
                <a:effectLst/>
                <a:latin typeface="Times New Roman" panose="02020603050405020304" pitchFamily="18" charset="0"/>
                <a:cs typeface="Times New Roman" panose="02020603050405020304" pitchFamily="18" charset="0"/>
              </a:rPr>
              <a:t> A general letter may have a different message written in between the lines with the invisible ink and the invisible ink may be milk, vinegar, fruit juice, or urine.</a:t>
            </a:r>
            <a:endParaRPr lang="en-US" b="0" i="0" dirty="0">
              <a:solidFill>
                <a:srgbClr val="555555"/>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Microdots:</a:t>
            </a:r>
            <a:r>
              <a:rPr lang="en-US" b="0" i="0" dirty="0">
                <a:solidFill>
                  <a:srgbClr val="000000"/>
                </a:solidFill>
                <a:effectLst/>
                <a:latin typeface="Times New Roman" panose="02020603050405020304" pitchFamily="18" charset="0"/>
                <a:cs typeface="Times New Roman" panose="02020603050405020304" pitchFamily="18" charset="0"/>
              </a:rPr>
              <a:t> The technology of microdots was developed by the Germans and this applied science also works in the hiding of messages.</a:t>
            </a:r>
            <a:endParaRPr lang="en-US" b="0" i="0" dirty="0">
              <a:solidFill>
                <a:srgbClr val="555555"/>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10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9A68-44FA-2D24-5A79-F28444C1B4A6}"/>
              </a:ext>
            </a:extLst>
          </p:cNvPr>
          <p:cNvSpPr>
            <a:spLocks noGrp="1"/>
          </p:cNvSpPr>
          <p:nvPr>
            <p:ph type="title"/>
          </p:nvPr>
        </p:nvSpPr>
        <p:spPr>
          <a:xfrm>
            <a:off x="1640156" y="571102"/>
            <a:ext cx="8911687" cy="1280890"/>
          </a:xfrm>
        </p:spPr>
        <p:txBody>
          <a:bodyPr/>
          <a:lstStyle/>
          <a:p>
            <a:r>
              <a:rPr lang="en-US" b="1" dirty="0"/>
              <a:t>Block diagram</a:t>
            </a:r>
          </a:p>
        </p:txBody>
      </p:sp>
      <p:pic>
        <p:nvPicPr>
          <p:cNvPr id="5" name="Picture 4">
            <a:extLst>
              <a:ext uri="{FF2B5EF4-FFF2-40B4-BE49-F238E27FC236}">
                <a16:creationId xmlns:a16="http://schemas.microsoft.com/office/drawing/2014/main" id="{4C9AF956-0855-E798-0DB2-7573ECACCFD5}"/>
              </a:ext>
            </a:extLst>
          </p:cNvPr>
          <p:cNvPicPr>
            <a:picLocks noChangeAspect="1"/>
          </p:cNvPicPr>
          <p:nvPr/>
        </p:nvPicPr>
        <p:blipFill>
          <a:blip r:embed="rId2"/>
          <a:stretch>
            <a:fillRect/>
          </a:stretch>
        </p:blipFill>
        <p:spPr>
          <a:xfrm>
            <a:off x="2491131" y="1649375"/>
            <a:ext cx="6944694" cy="4486901"/>
          </a:xfrm>
          <a:prstGeom prst="rect">
            <a:avLst/>
          </a:prstGeom>
        </p:spPr>
      </p:pic>
    </p:spTree>
    <p:extLst>
      <p:ext uri="{BB962C8B-B14F-4D97-AF65-F5344CB8AC3E}">
        <p14:creationId xmlns:p14="http://schemas.microsoft.com/office/powerpoint/2010/main" val="253504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5FEF-78AA-BCD7-21B1-0AF9E58A7E2B}"/>
              </a:ext>
            </a:extLst>
          </p:cNvPr>
          <p:cNvSpPr>
            <a:spLocks noGrp="1"/>
          </p:cNvSpPr>
          <p:nvPr>
            <p:ph type="title"/>
          </p:nvPr>
        </p:nvSpPr>
        <p:spPr>
          <a:xfrm>
            <a:off x="1837551" y="610858"/>
            <a:ext cx="8911687" cy="1280890"/>
          </a:xfrm>
        </p:spPr>
        <p:txBody>
          <a:bodyPr/>
          <a:lstStyle/>
          <a:p>
            <a:r>
              <a:rPr lang="en-US" b="1" dirty="0"/>
              <a:t>Dissecting Steganography</a:t>
            </a:r>
          </a:p>
        </p:txBody>
      </p:sp>
      <p:sp>
        <p:nvSpPr>
          <p:cNvPr id="3" name="Content Placeholder 2">
            <a:extLst>
              <a:ext uri="{FF2B5EF4-FFF2-40B4-BE49-F238E27FC236}">
                <a16:creationId xmlns:a16="http://schemas.microsoft.com/office/drawing/2014/main" id="{274D7397-537A-B955-EC9B-84C8CB890FCB}"/>
              </a:ext>
            </a:extLst>
          </p:cNvPr>
          <p:cNvSpPr>
            <a:spLocks noGrp="1"/>
          </p:cNvSpPr>
          <p:nvPr>
            <p:ph idx="1"/>
          </p:nvPr>
        </p:nvSpPr>
        <p:spPr>
          <a:xfrm>
            <a:off x="1638300" y="1891748"/>
            <a:ext cx="8915400" cy="3777622"/>
          </a:xfrm>
        </p:spPr>
        <p:txBody>
          <a:bodyPr>
            <a:normAutofit lnSpcReduction="10000"/>
          </a:bodyPr>
          <a:lstStyle/>
          <a:p>
            <a:pPr algn="l" fontAlgn="base"/>
            <a:r>
              <a:rPr lang="en-US" sz="2800" b="0" i="0" dirty="0">
                <a:solidFill>
                  <a:srgbClr val="000000"/>
                </a:solidFill>
                <a:effectLst/>
                <a:latin typeface="Times New Roman" panose="02020603050405020304" pitchFamily="18" charset="0"/>
                <a:cs typeface="Times New Roman" panose="02020603050405020304" pitchFamily="18" charset="0"/>
              </a:rPr>
              <a:t>All the color pixels are created with a combination of red, green, and blue mode i.e. RGB mode, and each RGB component has eight bits. If the letters in the ASCII are needed to be represented in the color pixels then the least significant bit which is abbreviated as LSB i.e. the rightmost bit has to be changed. For example, if it is necessary to hide the word ‘digit’ in an image then the LSB of every color is taken and each bit of the word is hidden in its RGB combination.</a:t>
            </a:r>
            <a:endParaRPr lang="en-US" sz="2800" b="0" i="0" dirty="0">
              <a:solidFill>
                <a:srgbClr val="555555"/>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813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DCB1-A339-DCE8-C874-E665D573CDFD}"/>
              </a:ext>
            </a:extLst>
          </p:cNvPr>
          <p:cNvSpPr>
            <a:spLocks noGrp="1"/>
          </p:cNvSpPr>
          <p:nvPr>
            <p:ph type="title"/>
          </p:nvPr>
        </p:nvSpPr>
        <p:spPr>
          <a:xfrm>
            <a:off x="1983325" y="690371"/>
            <a:ext cx="8911687" cy="1280890"/>
          </a:xfrm>
        </p:spPr>
        <p:txBody>
          <a:bodyPr/>
          <a:lstStyle/>
          <a:p>
            <a:r>
              <a:rPr lang="en-US" b="1" dirty="0"/>
              <a:t>Types</a:t>
            </a:r>
          </a:p>
        </p:txBody>
      </p:sp>
      <p:sp>
        <p:nvSpPr>
          <p:cNvPr id="3" name="Content Placeholder 2">
            <a:extLst>
              <a:ext uri="{FF2B5EF4-FFF2-40B4-BE49-F238E27FC236}">
                <a16:creationId xmlns:a16="http://schemas.microsoft.com/office/drawing/2014/main" id="{EDC53FFA-4191-08C2-DDDC-39FEE81EEC32}"/>
              </a:ext>
            </a:extLst>
          </p:cNvPr>
          <p:cNvSpPr>
            <a:spLocks noGrp="1"/>
          </p:cNvSpPr>
          <p:nvPr>
            <p:ph idx="1"/>
          </p:nvPr>
        </p:nvSpPr>
        <p:spPr>
          <a:xfrm>
            <a:off x="1462778" y="1815547"/>
            <a:ext cx="8915400" cy="3777622"/>
          </a:xfrm>
        </p:spPr>
        <p:txBody>
          <a:bodyPr>
            <a:normAutofit/>
          </a:bodyPr>
          <a:lstStyle/>
          <a:p>
            <a:r>
              <a:rPr lang="en-US" sz="3200" dirty="0">
                <a:latin typeface="Times New Roman" panose="02020603050405020304" pitchFamily="18" charset="0"/>
                <a:cs typeface="Times New Roman" panose="02020603050405020304" pitchFamily="18" charset="0"/>
              </a:rPr>
              <a:t> Text steganography</a:t>
            </a:r>
          </a:p>
          <a:p>
            <a:r>
              <a:rPr lang="en-US" sz="3200" dirty="0">
                <a:latin typeface="Times New Roman" panose="02020603050405020304" pitchFamily="18" charset="0"/>
                <a:cs typeface="Times New Roman" panose="02020603050405020304" pitchFamily="18" charset="0"/>
              </a:rPr>
              <a:t> Image steganography</a:t>
            </a:r>
          </a:p>
          <a:p>
            <a:r>
              <a:rPr lang="en-US" sz="3200" dirty="0">
                <a:latin typeface="Times New Roman" panose="02020603050405020304" pitchFamily="18" charset="0"/>
                <a:cs typeface="Times New Roman" panose="02020603050405020304" pitchFamily="18" charset="0"/>
              </a:rPr>
              <a:t> Audio steganography</a:t>
            </a:r>
          </a:p>
          <a:p>
            <a:r>
              <a:rPr lang="en-US" sz="3200" dirty="0">
                <a:latin typeface="Times New Roman" panose="02020603050405020304" pitchFamily="18" charset="0"/>
                <a:cs typeface="Times New Roman" panose="02020603050405020304" pitchFamily="18" charset="0"/>
              </a:rPr>
              <a:t> Video steganography</a:t>
            </a:r>
          </a:p>
        </p:txBody>
      </p:sp>
    </p:spTree>
    <p:extLst>
      <p:ext uri="{BB962C8B-B14F-4D97-AF65-F5344CB8AC3E}">
        <p14:creationId xmlns:p14="http://schemas.microsoft.com/office/powerpoint/2010/main" val="428515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5262-33F3-71F3-AEF3-86026C7EA82D}"/>
              </a:ext>
            </a:extLst>
          </p:cNvPr>
          <p:cNvSpPr>
            <a:spLocks noGrp="1"/>
          </p:cNvSpPr>
          <p:nvPr>
            <p:ph type="title"/>
          </p:nvPr>
        </p:nvSpPr>
        <p:spPr>
          <a:xfrm>
            <a:off x="1640156" y="703623"/>
            <a:ext cx="8911687" cy="1280890"/>
          </a:xfrm>
        </p:spPr>
        <p:txBody>
          <a:bodyPr/>
          <a:lstStyle/>
          <a:p>
            <a:r>
              <a:rPr lang="en-US" b="1" dirty="0"/>
              <a:t>Features</a:t>
            </a:r>
          </a:p>
        </p:txBody>
      </p:sp>
      <p:sp>
        <p:nvSpPr>
          <p:cNvPr id="3" name="Content Placeholder 2">
            <a:extLst>
              <a:ext uri="{FF2B5EF4-FFF2-40B4-BE49-F238E27FC236}">
                <a16:creationId xmlns:a16="http://schemas.microsoft.com/office/drawing/2014/main" id="{1745AB5D-6B8F-57F3-63E3-2338042BEF20}"/>
              </a:ext>
            </a:extLst>
          </p:cNvPr>
          <p:cNvSpPr>
            <a:spLocks noGrp="1"/>
          </p:cNvSpPr>
          <p:nvPr>
            <p:ph idx="1"/>
          </p:nvPr>
        </p:nvSpPr>
        <p:spPr>
          <a:xfrm>
            <a:off x="1465553" y="1838739"/>
            <a:ext cx="8915400" cy="3777622"/>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To produce security tools based on steganography techniques.</a:t>
            </a:r>
          </a:p>
          <a:p>
            <a:pPr marL="342900" marR="0" lvl="0" indent="-342900" algn="just">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To explore techniques for hiding data using the encryption module of this project.</a:t>
            </a:r>
          </a:p>
          <a:p>
            <a:pPr marL="342900" marR="0" lvl="0" indent="-342900" algn="just">
              <a:lnSpc>
                <a:spcPct val="150000"/>
              </a:lnSpc>
              <a:spcBef>
                <a:spcPts val="0"/>
              </a:spcBef>
              <a:spcAft>
                <a:spcPts val="100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To extract techniques for getting secret data using a decryption module.</a:t>
            </a:r>
          </a:p>
          <a:p>
            <a:endParaRPr lang="en-US" dirty="0"/>
          </a:p>
        </p:txBody>
      </p:sp>
    </p:spTree>
    <p:extLst>
      <p:ext uri="{BB962C8B-B14F-4D97-AF65-F5344CB8AC3E}">
        <p14:creationId xmlns:p14="http://schemas.microsoft.com/office/powerpoint/2010/main" val="35471157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157</TotalTime>
  <Words>1023</Words>
  <Application>Microsoft Office PowerPoint</Application>
  <PresentationFormat>Widescreen</PresentationFormat>
  <Paragraphs>103</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Aharoni</vt:lpstr>
      <vt:lpstr>Arial</vt:lpstr>
      <vt:lpstr>Calibri</vt:lpstr>
      <vt:lpstr>Century Gothic</vt:lpstr>
      <vt:lpstr>Nunito</vt:lpstr>
      <vt:lpstr>Symbol</vt:lpstr>
      <vt:lpstr>Tahoma</vt:lpstr>
      <vt:lpstr>Times New Roman</vt:lpstr>
      <vt:lpstr>Wingdings 2</vt:lpstr>
      <vt:lpstr>Wingdings 3</vt:lpstr>
      <vt:lpstr>Wisp</vt:lpstr>
      <vt:lpstr>Steganography</vt:lpstr>
      <vt:lpstr>Contents</vt:lpstr>
      <vt:lpstr>Introduction</vt:lpstr>
      <vt:lpstr>PowerPoint Presentation</vt:lpstr>
      <vt:lpstr>Evolution of Steganography</vt:lpstr>
      <vt:lpstr>Block diagram</vt:lpstr>
      <vt:lpstr>Dissecting Steganography</vt:lpstr>
      <vt:lpstr>Types</vt:lpstr>
      <vt:lpstr>Features</vt:lpstr>
      <vt:lpstr>Methods</vt:lpstr>
      <vt:lpstr>Objectives</vt:lpstr>
      <vt:lpstr>PowerPoint Presentation</vt:lpstr>
      <vt:lpstr>Crypto and Steganography combined</vt:lpstr>
      <vt:lpstr>PowerPoint Presentation</vt:lpstr>
      <vt:lpstr>Data flow Diagram level 0</vt:lpstr>
      <vt:lpstr>Data flow diagram level 1</vt:lpstr>
      <vt:lpstr>Data flow diagram level 2</vt:lpstr>
      <vt:lpstr>Advantages and Disadvantages</vt:lpstr>
      <vt:lpstr>Project Snapshots</vt:lpstr>
      <vt:lpstr>PowerPoint Presentation</vt:lpstr>
      <vt:lpstr>PowerPoint Presentation</vt:lpstr>
      <vt:lpstr>PowerPoint Presentation</vt:lpstr>
      <vt:lpstr>Uses of Steganography</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kaur leen</dc:creator>
  <cp:lastModifiedBy>Srishti Goyal</cp:lastModifiedBy>
  <cp:revision>4</cp:revision>
  <dcterms:created xsi:type="dcterms:W3CDTF">2022-12-03T07:45:52Z</dcterms:created>
  <dcterms:modified xsi:type="dcterms:W3CDTF">2022-12-10T05:33:49Z</dcterms:modified>
</cp:coreProperties>
</file>