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0"/>
  </p:notesMasterIdLst>
  <p:handoutMasterIdLst>
    <p:handoutMasterId r:id="rId21"/>
  </p:handoutMasterIdLst>
  <p:sldIdLst>
    <p:sldId id="277" r:id="rId4"/>
    <p:sldId id="399" r:id="rId5"/>
    <p:sldId id="400" r:id="rId6"/>
    <p:sldId id="408" r:id="rId7"/>
    <p:sldId id="401" r:id="rId8"/>
    <p:sldId id="402" r:id="rId9"/>
    <p:sldId id="403" r:id="rId10"/>
    <p:sldId id="409" r:id="rId11"/>
    <p:sldId id="404" r:id="rId12"/>
    <p:sldId id="411" r:id="rId13"/>
    <p:sldId id="412" r:id="rId14"/>
    <p:sldId id="413" r:id="rId15"/>
    <p:sldId id="405" r:id="rId16"/>
    <p:sldId id="406" r:id="rId17"/>
    <p:sldId id="407" r:id="rId18"/>
    <p:sldId id="41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9" d="100"/>
          <a:sy n="89" d="100"/>
        </p:scale>
        <p:origin x="691"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 </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000664" y="443068"/>
            <a:ext cx="10505536"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mn-lt"/>
              </a:rPr>
              <a:t>ENHANCING IMAGE USING GENERATIVE ADVERSARIAL NETWORK</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811368" y="4314223"/>
            <a:ext cx="5146562" cy="1938992"/>
          </a:xfrm>
          <a:prstGeom prst="rect">
            <a:avLst/>
          </a:prstGeom>
          <a:noFill/>
        </p:spPr>
        <p:txBody>
          <a:bodyPr wrap="square" rtlCol="0">
            <a:spAutoFit/>
          </a:bodyPr>
          <a:lstStyle/>
          <a:p>
            <a:r>
              <a:rPr lang="en-US" sz="2000" b="1" dirty="0"/>
              <a:t>Submitted by: </a:t>
            </a:r>
          </a:p>
          <a:p>
            <a:r>
              <a:rPr lang="en-US" sz="2000" dirty="0"/>
              <a:t>Srishti Gupta                        21BCS6421</a:t>
            </a:r>
          </a:p>
          <a:p>
            <a:r>
              <a:rPr lang="en-US" sz="2000" dirty="0" err="1"/>
              <a:t>Ishpreet</a:t>
            </a:r>
            <a:r>
              <a:rPr lang="en-US" sz="2000" dirty="0"/>
              <a:t> Kaur                       21BCS6424</a:t>
            </a:r>
          </a:p>
          <a:p>
            <a:r>
              <a:rPr lang="en-US" sz="2000" dirty="0"/>
              <a:t>Divyansh Khandelwal         21BCS6493</a:t>
            </a:r>
          </a:p>
          <a:p>
            <a:r>
              <a:rPr lang="en-US" sz="2000" dirty="0"/>
              <a:t>Kartik Verma                        21BCS6262</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Dr. Priyanka Kaushik</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B1AF6-345B-8AD0-E442-B44B8A34C2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D54BCE-8022-7DC3-8BBD-0D559A009CF5}"/>
              </a:ext>
            </a:extLst>
          </p:cNvPr>
          <p:cNvSpPr>
            <a:spLocks noGrp="1"/>
          </p:cNvSpPr>
          <p:nvPr>
            <p:ph type="title"/>
          </p:nvPr>
        </p:nvSpPr>
        <p:spPr/>
        <p:txBody>
          <a:bodyPr/>
          <a:lstStyle/>
          <a:p>
            <a:r>
              <a:rPr lang="en-US" dirty="0"/>
              <a:t>Results and Outputs</a:t>
            </a:r>
          </a:p>
        </p:txBody>
      </p:sp>
      <p:sp>
        <p:nvSpPr>
          <p:cNvPr id="4" name="Slide Number Placeholder 3">
            <a:extLst>
              <a:ext uri="{FF2B5EF4-FFF2-40B4-BE49-F238E27FC236}">
                <a16:creationId xmlns:a16="http://schemas.microsoft.com/office/drawing/2014/main" id="{F632108D-5D28-2C94-54CE-8B05F54DB770}"/>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8" name="Content Placeholder 7">
            <a:extLst>
              <a:ext uri="{FF2B5EF4-FFF2-40B4-BE49-F238E27FC236}">
                <a16:creationId xmlns:a16="http://schemas.microsoft.com/office/drawing/2014/main" id="{468B8B86-D125-6092-5D5A-285F2F43E28A}"/>
              </a:ext>
            </a:extLst>
          </p:cNvPr>
          <p:cNvSpPr>
            <a:spLocks noGrp="1"/>
          </p:cNvSpPr>
          <p:nvPr>
            <p:ph idx="1"/>
          </p:nvPr>
        </p:nvSpPr>
        <p:spPr/>
        <p:txBody>
          <a:bodyPr>
            <a:normAutofit fontScale="85000" lnSpcReduction="10000"/>
          </a:bodyPr>
          <a:lstStyle/>
          <a:p>
            <a:r>
              <a:rPr lang="en-US" b="1" dirty="0"/>
              <a:t>High Accuracy: </a:t>
            </a:r>
            <a:r>
              <a:rPr lang="en-US" dirty="0"/>
              <a:t>The system achieved a strong accuracy rate of approximately 92%, indicating reliable performance in image restoration tasks.</a:t>
            </a:r>
          </a:p>
          <a:p>
            <a:r>
              <a:rPr lang="en-US" b="1" dirty="0"/>
              <a:t>Quantitative Validation: </a:t>
            </a:r>
            <a:r>
              <a:rPr lang="en-US" dirty="0"/>
              <a:t>Evaluations used industry-standard metrics like Peak Signal-to-Noise Ratio (PSNR) and Structural Similarity Index (SSIM), ensuring credibility and precision in results.</a:t>
            </a:r>
          </a:p>
          <a:p>
            <a:r>
              <a:rPr lang="en-US" b="1" dirty="0"/>
              <a:t>Authenticity and Quality Assurance: </a:t>
            </a:r>
            <a:r>
              <a:rPr lang="en-US" dirty="0"/>
              <a:t>The high PSNR and SSIM values confirm that the system preserves the authenticity and visual quality of the images.</a:t>
            </a:r>
          </a:p>
          <a:p>
            <a:r>
              <a:rPr lang="en-US" b="1" dirty="0"/>
              <a:t>Improvement Over Baselines: </a:t>
            </a:r>
            <a:r>
              <a:rPr lang="en-US" dirty="0"/>
              <a:t>Compared to traditional restoration methods, this system demonstrates measurable improvements, showcasing its advanced capability in image enhancement.</a:t>
            </a:r>
          </a:p>
          <a:p>
            <a:r>
              <a:rPr lang="en-US" b="1" dirty="0"/>
              <a:t>Objective Performance Measurement: </a:t>
            </a:r>
            <a:r>
              <a:rPr lang="en-US" dirty="0"/>
              <a:t>Using these metrics provides objective, reproducible evidence of the model's effectiveness in restoring historical images.</a:t>
            </a:r>
            <a:endParaRPr lang="en-IN" dirty="0"/>
          </a:p>
        </p:txBody>
      </p:sp>
    </p:spTree>
    <p:extLst>
      <p:ext uri="{BB962C8B-B14F-4D97-AF65-F5344CB8AC3E}">
        <p14:creationId xmlns:p14="http://schemas.microsoft.com/office/powerpoint/2010/main" val="229932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2190E-DF7D-BFD3-ABA3-BF5B84EAC1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527AA-F224-E37A-1911-5B243DFF3CCC}"/>
              </a:ext>
            </a:extLst>
          </p:cNvPr>
          <p:cNvSpPr>
            <a:spLocks noGrp="1"/>
          </p:cNvSpPr>
          <p:nvPr>
            <p:ph type="title"/>
          </p:nvPr>
        </p:nvSpPr>
        <p:spPr/>
        <p:txBody>
          <a:bodyPr/>
          <a:lstStyle/>
          <a:p>
            <a:r>
              <a:rPr lang="en-US" dirty="0"/>
              <a:t>Results and Outputs</a:t>
            </a:r>
          </a:p>
        </p:txBody>
      </p:sp>
      <p:sp>
        <p:nvSpPr>
          <p:cNvPr id="4" name="Slide Number Placeholder 3">
            <a:extLst>
              <a:ext uri="{FF2B5EF4-FFF2-40B4-BE49-F238E27FC236}">
                <a16:creationId xmlns:a16="http://schemas.microsoft.com/office/drawing/2014/main" id="{AD96EC3B-19A8-D17F-F63C-6DD095AB443F}"/>
              </a:ext>
            </a:extLst>
          </p:cNvPr>
          <p:cNvSpPr>
            <a:spLocks noGrp="1"/>
          </p:cNvSpPr>
          <p:nvPr>
            <p:ph type="sldNum" sz="quarter" idx="12"/>
          </p:nvPr>
        </p:nvSpPr>
        <p:spPr/>
        <p:txBody>
          <a:bodyPr/>
          <a:lstStyle/>
          <a:p>
            <a:fld id="{BDCDBBEF-AA6C-4BA6-85B2-A17D7F280E38}" type="slidenum">
              <a:rPr lang="en-US" smtClean="0"/>
              <a:pPr/>
              <a:t>11</a:t>
            </a:fld>
            <a:endParaRPr lang="en-US" dirty="0"/>
          </a:p>
        </p:txBody>
      </p:sp>
      <p:sp>
        <p:nvSpPr>
          <p:cNvPr id="8" name="Content Placeholder 7">
            <a:extLst>
              <a:ext uri="{FF2B5EF4-FFF2-40B4-BE49-F238E27FC236}">
                <a16:creationId xmlns:a16="http://schemas.microsoft.com/office/drawing/2014/main" id="{1F41C917-F7D1-3483-51F5-8A14744A045F}"/>
              </a:ext>
            </a:extLst>
          </p:cNvPr>
          <p:cNvSpPr>
            <a:spLocks noGrp="1"/>
          </p:cNvSpPr>
          <p:nvPr>
            <p:ph idx="1"/>
          </p:nvPr>
        </p:nvSpPr>
        <p:spPr/>
        <p:txBody>
          <a:bodyPr>
            <a:normAutofit/>
          </a:bodyPr>
          <a:lstStyle/>
          <a:p>
            <a:pPr marL="0" indent="0">
              <a:buNone/>
            </a:pPr>
            <a:r>
              <a:rPr lang="en-US" sz="2400" b="1" dirty="0"/>
              <a:t>Key Implications and Insights:</a:t>
            </a:r>
          </a:p>
          <a:p>
            <a:r>
              <a:rPr lang="en-US" sz="2400" b="1" dirty="0"/>
              <a:t>Cultural and Historical Preservation: </a:t>
            </a:r>
            <a:r>
              <a:rPr lang="en-US" sz="2400" dirty="0"/>
              <a:t>This GAN-based solution plays a vital role in preserving cultural and historical heritage by restoring visual records with high fidelity, ensuring that valuable images are not lost to deterioration.</a:t>
            </a:r>
          </a:p>
          <a:p>
            <a:r>
              <a:rPr lang="en-US" sz="2400" b="1" dirty="0"/>
              <a:t>Minimal Manual Intervention: </a:t>
            </a:r>
            <a:r>
              <a:rPr lang="en-US" sz="2400" dirty="0"/>
              <a:t>The system significantly reduces the need for manual restoration, providing a more efficient and consistent approach to image preservation.</a:t>
            </a:r>
          </a:p>
          <a:p>
            <a:r>
              <a:rPr lang="en-US" sz="2400" b="1" dirty="0"/>
              <a:t>Balance Between Enhancement and Authenticity: </a:t>
            </a:r>
            <a:r>
              <a:rPr lang="en-US" sz="2400" dirty="0"/>
              <a:t>GANs enable a restoration approach that enhances image quality without over-altering, maintaining the integrity of each artifact and respecting its historical context.</a:t>
            </a:r>
          </a:p>
        </p:txBody>
      </p:sp>
    </p:spTree>
    <p:extLst>
      <p:ext uri="{BB962C8B-B14F-4D97-AF65-F5344CB8AC3E}">
        <p14:creationId xmlns:p14="http://schemas.microsoft.com/office/powerpoint/2010/main" val="2489452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76AE-1D5E-3173-20EE-AD5E867432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2B54A0-A1F7-9371-99DD-C293546B6DC1}"/>
              </a:ext>
            </a:extLst>
          </p:cNvPr>
          <p:cNvSpPr>
            <a:spLocks noGrp="1"/>
          </p:cNvSpPr>
          <p:nvPr>
            <p:ph type="title"/>
          </p:nvPr>
        </p:nvSpPr>
        <p:spPr/>
        <p:txBody>
          <a:bodyPr/>
          <a:lstStyle/>
          <a:p>
            <a:r>
              <a:rPr lang="en-US" dirty="0"/>
              <a:t>Results and Outputs</a:t>
            </a:r>
          </a:p>
        </p:txBody>
      </p:sp>
      <p:sp>
        <p:nvSpPr>
          <p:cNvPr id="4" name="Slide Number Placeholder 3">
            <a:extLst>
              <a:ext uri="{FF2B5EF4-FFF2-40B4-BE49-F238E27FC236}">
                <a16:creationId xmlns:a16="http://schemas.microsoft.com/office/drawing/2014/main" id="{A25C3A9E-98FF-881E-6F62-7AC6A7DA82ED}"/>
              </a:ext>
            </a:extLst>
          </p:cNvPr>
          <p:cNvSpPr>
            <a:spLocks noGrp="1"/>
          </p:cNvSpPr>
          <p:nvPr>
            <p:ph type="sldNum" sz="quarter" idx="12"/>
          </p:nvPr>
        </p:nvSpPr>
        <p:spPr/>
        <p:txBody>
          <a:bodyPr/>
          <a:lstStyle/>
          <a:p>
            <a:fld id="{BDCDBBEF-AA6C-4BA6-85B2-A17D7F280E38}" type="slidenum">
              <a:rPr lang="en-US" smtClean="0"/>
              <a:pPr/>
              <a:t>12</a:t>
            </a:fld>
            <a:endParaRPr lang="en-US" dirty="0"/>
          </a:p>
        </p:txBody>
      </p:sp>
      <p:sp>
        <p:nvSpPr>
          <p:cNvPr id="8" name="Content Placeholder 7">
            <a:extLst>
              <a:ext uri="{FF2B5EF4-FFF2-40B4-BE49-F238E27FC236}">
                <a16:creationId xmlns:a16="http://schemas.microsoft.com/office/drawing/2014/main" id="{6682A440-81A9-9182-FAB1-012050537D64}"/>
              </a:ext>
            </a:extLst>
          </p:cNvPr>
          <p:cNvSpPr>
            <a:spLocks noGrp="1"/>
          </p:cNvSpPr>
          <p:nvPr>
            <p:ph idx="1"/>
          </p:nvPr>
        </p:nvSpPr>
        <p:spPr/>
        <p:txBody>
          <a:bodyPr>
            <a:normAutofit/>
          </a:bodyPr>
          <a:lstStyle/>
          <a:p>
            <a:r>
              <a:rPr lang="en-US" sz="2400" b="1" dirty="0"/>
              <a:t>Support for Historians and Archivists: </a:t>
            </a:r>
            <a:r>
              <a:rPr lang="en-US" sz="2400" dirty="0"/>
              <a:t>This tool aids historians, archivists, and preservationists by providing a reliable, automated restoration option, making their work of safeguarding visual history more sustainable.</a:t>
            </a:r>
          </a:p>
          <a:p>
            <a:r>
              <a:rPr lang="en-US" sz="2400" b="1" dirty="0"/>
              <a:t>Potential for Digital Humanities:</a:t>
            </a:r>
            <a:r>
              <a:rPr lang="en-US" sz="2400" dirty="0"/>
              <a:t> By offering clearer, more vibrant access to historical images, this technology supports digital humanities, allowing future generations to engage deeply with restored visual records.</a:t>
            </a:r>
          </a:p>
          <a:p>
            <a:r>
              <a:rPr lang="en-US" sz="2400" b="1" dirty="0"/>
              <a:t>Future of Restoration Standards: </a:t>
            </a:r>
            <a:r>
              <a:rPr lang="en-US" sz="2400" dirty="0"/>
              <a:t>As GAN technologies progress, their use in historical restoration is likely to set new benchmarks for accuracy and authenticity in visual documentation.</a:t>
            </a:r>
            <a:endParaRPr lang="en-IN" sz="2400" dirty="0"/>
          </a:p>
        </p:txBody>
      </p:sp>
    </p:spTree>
    <p:extLst>
      <p:ext uri="{BB962C8B-B14F-4D97-AF65-F5344CB8AC3E}">
        <p14:creationId xmlns:p14="http://schemas.microsoft.com/office/powerpoint/2010/main" val="10421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r>
              <a:rPr lang="en-US" sz="2400" dirty="0">
                <a:effectLst/>
                <a:ea typeface="SimSun" panose="02010600030101010101" pitchFamily="2" charset="-122"/>
                <a:cs typeface="Times New Roman" panose="02020603050405020304" pitchFamily="18" charset="0"/>
              </a:rPr>
              <a:t>In conclusion, this project on enhancing historical images using Generative Adversarial Networks (GANs) demonstrates a remarkable integration of advanced technology with cultural preservation. By leveraging the powerful capabilities of GANs, we have effectively restored old, damaged photographs, breathing new life into these invaluable artifacts and making them accessible to present and future generations. This project has achieved not only visual clarity but has also maintained the historical authenticity of each image, allowing the essence and narrative of these visual records to endure.</a:t>
            </a:r>
            <a:endParaRPr lang="en-IN" sz="2400" dirty="0">
              <a:effectLst/>
              <a:ea typeface="SimSun" panose="02010600030101010101" pitchFamily="2" charset="-122"/>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88046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fontScale="92500" lnSpcReduction="10000"/>
          </a:bodyPr>
          <a:lstStyle/>
          <a:p>
            <a:pPr algn="l">
              <a:buFont typeface="+mj-lt"/>
              <a:buAutoNum type="arabicPeriod"/>
            </a:pPr>
            <a:r>
              <a:rPr lang="en-US" b="1" i="0" dirty="0">
                <a:effectLst/>
              </a:rPr>
              <a:t> </a:t>
            </a:r>
            <a:r>
              <a:rPr lang="en-US" sz="2600" b="1" i="0" dirty="0">
                <a:effectLst/>
              </a:rPr>
              <a:t>Advanced GAN Techniques</a:t>
            </a:r>
            <a:r>
              <a:rPr lang="en-US" sz="2600" b="0" i="0" dirty="0">
                <a:effectLst/>
              </a:rPr>
              <a:t>: Integrate newer GAN architectures and improve training methodologies to enhance the accuracy and quality of historical image restoration.</a:t>
            </a:r>
          </a:p>
          <a:p>
            <a:pPr algn="l">
              <a:buFont typeface="+mj-lt"/>
              <a:buAutoNum type="arabicPeriod"/>
            </a:pPr>
            <a:r>
              <a:rPr lang="en-US" sz="2600" b="1" i="0" dirty="0">
                <a:effectLst/>
              </a:rPr>
              <a:t> Enhanced User Experience</a:t>
            </a:r>
            <a:r>
              <a:rPr lang="en-US" sz="2600" b="0" i="0" dirty="0">
                <a:effectLst/>
              </a:rPr>
              <a:t>: Develop interactive platforms or mobile apps for accessible and user-friendly interaction with restored images.</a:t>
            </a:r>
          </a:p>
          <a:p>
            <a:pPr algn="l">
              <a:buFont typeface="+mj-lt"/>
              <a:buAutoNum type="arabicPeriod"/>
            </a:pPr>
            <a:r>
              <a:rPr lang="en-US" sz="2600" b="1" i="0" dirty="0">
                <a:effectLst/>
              </a:rPr>
              <a:t> Blockchain Integration</a:t>
            </a:r>
            <a:r>
              <a:rPr lang="en-US" sz="2600" b="0" i="0" dirty="0">
                <a:effectLst/>
              </a:rPr>
              <a:t>: Use blockchain to track the provenance of restored images, ensuring secure archiving and data integrity.</a:t>
            </a:r>
          </a:p>
          <a:p>
            <a:pPr algn="l">
              <a:buFont typeface="+mj-lt"/>
              <a:buAutoNum type="arabicPeriod"/>
            </a:pPr>
            <a:r>
              <a:rPr lang="en-US" sz="2600" b="1" i="0" dirty="0">
                <a:effectLst/>
              </a:rPr>
              <a:t> Collaboration with Cultural Institutions</a:t>
            </a:r>
            <a:r>
              <a:rPr lang="en-US" sz="2600" b="0" i="0" dirty="0">
                <a:effectLst/>
              </a:rPr>
              <a:t>: Partner with historians and cultural organizations to enrich the historical context and narratives of restored images.</a:t>
            </a:r>
          </a:p>
          <a:p>
            <a:pPr algn="l">
              <a:buFont typeface="+mj-lt"/>
              <a:buAutoNum type="arabicPeriod"/>
            </a:pPr>
            <a:r>
              <a:rPr lang="en-US" sz="2600" b="1" i="0" dirty="0">
                <a:effectLst/>
              </a:rPr>
              <a:t> Automated Damage Detection</a:t>
            </a:r>
            <a:r>
              <a:rPr lang="en-US" sz="2600" b="0" i="0" dirty="0">
                <a:effectLst/>
              </a:rPr>
              <a:t>: Invest in innovative methods for automated detection and repair of image damage, advancing the project’s preservation capabilities.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5242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0" indent="0">
              <a:buNone/>
            </a:pPr>
            <a:r>
              <a:rPr lang="en-US" sz="2000" dirty="0">
                <a:solidFill>
                  <a:srgbClr val="343541"/>
                </a:solidFill>
                <a:effectLst/>
                <a:ea typeface="SimSun" panose="02010600030101010101" pitchFamily="2" charset="-122"/>
              </a:rPr>
              <a:t>[1] Zhang, H., Goodfellow, I., Metaxas, D. and </a:t>
            </a:r>
            <a:r>
              <a:rPr lang="en-US" sz="2000" dirty="0" err="1">
                <a:solidFill>
                  <a:srgbClr val="343541"/>
                </a:solidFill>
                <a:effectLst/>
                <a:ea typeface="SimSun" panose="02010600030101010101" pitchFamily="2" charset="-122"/>
              </a:rPr>
              <a:t>Odena</a:t>
            </a:r>
            <a:r>
              <a:rPr lang="en-US" sz="2000" dirty="0">
                <a:solidFill>
                  <a:srgbClr val="343541"/>
                </a:solidFill>
                <a:effectLst/>
                <a:ea typeface="SimSun" panose="02010600030101010101" pitchFamily="2" charset="-122"/>
              </a:rPr>
              <a:t>, A., 2019, May. Self-attention generative adversarial networks. In International conference on machine learning (pp. 7354-7363). </a:t>
            </a:r>
            <a:r>
              <a:rPr lang="en-US" sz="2000" dirty="0" err="1">
                <a:solidFill>
                  <a:srgbClr val="343541"/>
                </a:solidFill>
                <a:effectLst/>
                <a:ea typeface="SimSun" panose="02010600030101010101" pitchFamily="2" charset="-122"/>
              </a:rPr>
              <a:t>PMLR.explain</a:t>
            </a:r>
            <a:r>
              <a:rPr lang="en-US" sz="2000" dirty="0">
                <a:solidFill>
                  <a:srgbClr val="343541"/>
                </a:solidFill>
                <a:effectLst/>
                <a:ea typeface="SimSun" panose="02010600030101010101" pitchFamily="2" charset="-122"/>
              </a:rPr>
              <a:t> the technologies and algorithms used  in a paragraph </a:t>
            </a:r>
            <a:endParaRPr lang="en-IN" sz="2000" dirty="0">
              <a:effectLst/>
              <a:ea typeface="Times New Roman" panose="02020603050405020304" pitchFamily="18" charset="0"/>
            </a:endParaRPr>
          </a:p>
          <a:p>
            <a:pPr marL="0" indent="0">
              <a:buNone/>
            </a:pPr>
            <a:r>
              <a:rPr lang="en-US" sz="2000" dirty="0">
                <a:solidFill>
                  <a:srgbClr val="343541"/>
                </a:solidFill>
                <a:effectLst/>
                <a:ea typeface="SimSun" panose="02010600030101010101" pitchFamily="2" charset="-122"/>
              </a:rPr>
              <a:t>[2] Karras, T., Aila, T., Laine, S. and Lehtinen, J., 2017. Progressive growing of </a:t>
            </a:r>
            <a:r>
              <a:rPr lang="en-US" sz="2000" dirty="0" err="1">
                <a:solidFill>
                  <a:srgbClr val="343541"/>
                </a:solidFill>
                <a:effectLst/>
                <a:ea typeface="SimSun" panose="02010600030101010101" pitchFamily="2" charset="-122"/>
              </a:rPr>
              <a:t>gans</a:t>
            </a:r>
            <a:r>
              <a:rPr lang="en-US" sz="2000" dirty="0">
                <a:solidFill>
                  <a:srgbClr val="343541"/>
                </a:solidFill>
                <a:effectLst/>
                <a:ea typeface="SimSun" panose="02010600030101010101" pitchFamily="2" charset="-122"/>
              </a:rPr>
              <a:t> for improved quality, stability, and variation. </a:t>
            </a:r>
            <a:r>
              <a:rPr lang="en-US" sz="2000" dirty="0" err="1">
                <a:solidFill>
                  <a:srgbClr val="343541"/>
                </a:solidFill>
                <a:effectLst/>
                <a:ea typeface="SimSun" panose="02010600030101010101" pitchFamily="2" charset="-122"/>
              </a:rPr>
              <a:t>arXiv</a:t>
            </a:r>
            <a:r>
              <a:rPr lang="en-US" sz="2000" dirty="0">
                <a:solidFill>
                  <a:srgbClr val="343541"/>
                </a:solidFill>
                <a:effectLst/>
                <a:ea typeface="SimSun" panose="02010600030101010101" pitchFamily="2" charset="-122"/>
              </a:rPr>
              <a:t> preprint arXiv:1710.10196.* </a:t>
            </a:r>
            <a:endParaRPr lang="en-IN" sz="2000" dirty="0">
              <a:effectLst/>
              <a:ea typeface="Times New Roman" panose="02020603050405020304" pitchFamily="18" charset="0"/>
            </a:endParaRPr>
          </a:p>
          <a:p>
            <a:pPr marL="0" indent="0">
              <a:buNone/>
            </a:pPr>
            <a:r>
              <a:rPr lang="en-US" sz="2000" dirty="0">
                <a:solidFill>
                  <a:srgbClr val="343541"/>
                </a:solidFill>
                <a:effectLst/>
                <a:ea typeface="SimSun" panose="02010600030101010101" pitchFamily="2" charset="-122"/>
              </a:rPr>
              <a:t>[3] Lim, B., Son, S., Kim, H., Nah, S. and Mu Lee, K., 2017. Enhanced deep residual networks for single image super resolution. In Proceedings of the IEEE conference on computer vision and pattern recognition workshops (pp. 136-144). </a:t>
            </a:r>
            <a:endParaRPr lang="en-IN" sz="2000" dirty="0">
              <a:effectLst/>
              <a:ea typeface="Times New Roman" panose="02020603050405020304" pitchFamily="18" charset="0"/>
            </a:endParaRPr>
          </a:p>
          <a:p>
            <a:pPr marL="0" indent="0">
              <a:buNone/>
            </a:pPr>
            <a:r>
              <a:rPr lang="en-US" sz="2000" dirty="0">
                <a:solidFill>
                  <a:srgbClr val="343541"/>
                </a:solidFill>
                <a:effectLst/>
                <a:ea typeface="SimSun" panose="02010600030101010101" pitchFamily="2" charset="-122"/>
              </a:rPr>
              <a:t>[4] Johnson, J., </a:t>
            </a:r>
            <a:r>
              <a:rPr lang="en-US" sz="2000" dirty="0" err="1">
                <a:solidFill>
                  <a:srgbClr val="343541"/>
                </a:solidFill>
                <a:effectLst/>
                <a:ea typeface="SimSun" panose="02010600030101010101" pitchFamily="2" charset="-122"/>
              </a:rPr>
              <a:t>Alahi</a:t>
            </a:r>
            <a:r>
              <a:rPr lang="en-US" sz="2000" dirty="0">
                <a:solidFill>
                  <a:srgbClr val="343541"/>
                </a:solidFill>
                <a:effectLst/>
                <a:ea typeface="SimSun" panose="02010600030101010101" pitchFamily="2" charset="-122"/>
              </a:rPr>
              <a:t>, A. and Fei-Fei, L., 2016. Perceptual losses for real-time style transfer and super-resolution. In Computer Vision–ECCV 2016: 14th European Conference, Amsterdam, </a:t>
            </a:r>
            <a:r>
              <a:rPr lang="en-US" sz="2000" dirty="0" err="1">
                <a:solidFill>
                  <a:srgbClr val="343541"/>
                </a:solidFill>
                <a:effectLst/>
                <a:ea typeface="SimSun" panose="02010600030101010101" pitchFamily="2" charset="-122"/>
              </a:rPr>
              <a:t>TheNetherlands</a:t>
            </a:r>
            <a:r>
              <a:rPr lang="en-US" sz="2000" dirty="0">
                <a:solidFill>
                  <a:srgbClr val="343541"/>
                </a:solidFill>
                <a:effectLst/>
                <a:ea typeface="SimSun" panose="02010600030101010101" pitchFamily="2" charset="-122"/>
              </a:rPr>
              <a:t>, October 11-14, 2016, Proceedings, Part II 14 (pp. 694-711). Springer International Publishing</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1225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62126-4448-1603-E7AB-58A1E180C3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F438EE-8E4C-A987-75CF-10746D134D1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C8BD118-16CC-E76D-E47F-0181D87D4449}"/>
              </a:ext>
            </a:extLst>
          </p:cNvPr>
          <p:cNvSpPr>
            <a:spLocks noGrp="1"/>
          </p:cNvSpPr>
          <p:nvPr>
            <p:ph idx="1"/>
          </p:nvPr>
        </p:nvSpPr>
        <p:spPr/>
        <p:txBody>
          <a:bodyPr>
            <a:normAutofit/>
          </a:bodyPr>
          <a:lstStyle/>
          <a:p>
            <a:pPr marL="0" indent="0">
              <a:buNone/>
            </a:pPr>
            <a:r>
              <a:rPr lang="en-US" sz="2000" dirty="0">
                <a:solidFill>
                  <a:srgbClr val="343541"/>
                </a:solidFill>
                <a:effectLst/>
                <a:ea typeface="SimSun" panose="02010600030101010101" pitchFamily="2" charset="-122"/>
              </a:rPr>
              <a:t>[5] Huang, G., Liu, Z., Van Der </a:t>
            </a:r>
            <a:r>
              <a:rPr lang="en-US" sz="2000" dirty="0" err="1">
                <a:solidFill>
                  <a:srgbClr val="343541"/>
                </a:solidFill>
                <a:effectLst/>
                <a:ea typeface="SimSun" panose="02010600030101010101" pitchFamily="2" charset="-122"/>
              </a:rPr>
              <a:t>Maaten</a:t>
            </a:r>
            <a:r>
              <a:rPr lang="en-US" sz="2000" dirty="0">
                <a:solidFill>
                  <a:srgbClr val="343541"/>
                </a:solidFill>
                <a:effectLst/>
                <a:ea typeface="SimSun" panose="02010600030101010101" pitchFamily="2" charset="-122"/>
              </a:rPr>
              <a:t>, L. and Weinberger, K.Q., 2017. Densely connected convolutional networks. In Proceedings of  the IEEE conference on computer vision and pattern recognition(pp. 4700-4708). </a:t>
            </a:r>
            <a:endParaRPr lang="en-IN" sz="2000" dirty="0">
              <a:effectLst/>
              <a:ea typeface="Times New Roman" panose="02020603050405020304" pitchFamily="18" charset="0"/>
            </a:endParaRPr>
          </a:p>
          <a:p>
            <a:pPr marL="0" indent="0">
              <a:buNone/>
            </a:pPr>
            <a:r>
              <a:rPr lang="en-US" sz="2000" dirty="0">
                <a:solidFill>
                  <a:srgbClr val="000000"/>
                </a:solidFill>
                <a:effectLst/>
                <a:ea typeface="SimSun" panose="02010600030101010101" pitchFamily="2" charset="-122"/>
              </a:rPr>
              <a:t>[6] Zhu, J.Y., Park, T., Isola, P. and </a:t>
            </a:r>
            <a:r>
              <a:rPr lang="en-US" sz="2000" dirty="0" err="1">
                <a:solidFill>
                  <a:srgbClr val="000000"/>
                </a:solidFill>
                <a:effectLst/>
                <a:ea typeface="SimSun" panose="02010600030101010101" pitchFamily="2" charset="-122"/>
              </a:rPr>
              <a:t>Efros</a:t>
            </a:r>
            <a:r>
              <a:rPr lang="en-US" sz="2000" dirty="0">
                <a:solidFill>
                  <a:srgbClr val="000000"/>
                </a:solidFill>
                <a:effectLst/>
                <a:ea typeface="SimSun" panose="02010600030101010101" pitchFamily="2" charset="-122"/>
              </a:rPr>
              <a:t>, A.A., 2017. Unpaired image-to-image translation using cycle-consistent adversarial  networks. In Proceedings of the IEEE international conference on computer vision (pp. 2223-2232). </a:t>
            </a:r>
            <a:endParaRPr lang="en-IN" sz="2000" dirty="0">
              <a:effectLst/>
              <a:ea typeface="Times New Roman" panose="02020603050405020304" pitchFamily="18" charset="0"/>
            </a:endParaRPr>
          </a:p>
          <a:p>
            <a:pPr marL="0" indent="0">
              <a:buNone/>
            </a:pPr>
            <a:r>
              <a:rPr lang="en-US" sz="2000" dirty="0">
                <a:solidFill>
                  <a:srgbClr val="000000"/>
                </a:solidFill>
                <a:effectLst/>
                <a:ea typeface="SimSun" panose="02010600030101010101" pitchFamily="2" charset="-122"/>
              </a:rPr>
              <a:t>[7] Wang, T.C., Liu, M.Y., Zhu, J.Y., Tao, A., Kautz, J. and Catanzaro, B., 2018. High-resolution image synthesis and semantic manipulation with conditional </a:t>
            </a:r>
            <a:r>
              <a:rPr lang="en-US" sz="2000" dirty="0" err="1">
                <a:solidFill>
                  <a:srgbClr val="000000"/>
                </a:solidFill>
                <a:effectLst/>
                <a:ea typeface="SimSun" panose="02010600030101010101" pitchFamily="2" charset="-122"/>
              </a:rPr>
              <a:t>gans</a:t>
            </a:r>
            <a:r>
              <a:rPr lang="en-US" sz="2000" dirty="0">
                <a:solidFill>
                  <a:srgbClr val="000000"/>
                </a:solidFill>
                <a:effectLst/>
                <a:ea typeface="SimSun" panose="02010600030101010101" pitchFamily="2" charset="-122"/>
              </a:rPr>
              <a:t>. In Proceedings of the IEEE conference on computer vision and pattern recognition (pp. 8798-8807). </a:t>
            </a:r>
            <a:endParaRPr lang="en-IN" sz="2000" dirty="0">
              <a:effectLst/>
              <a:ea typeface="Times New Roman" panose="02020603050405020304" pitchFamily="18" charset="0"/>
            </a:endParaRPr>
          </a:p>
          <a:p>
            <a:pPr marL="0" indent="0">
              <a:buNone/>
            </a:pPr>
            <a:r>
              <a:rPr lang="en-US" sz="2000" dirty="0">
                <a:solidFill>
                  <a:srgbClr val="000000"/>
                </a:solidFill>
                <a:effectLst/>
                <a:ea typeface="SimSun" panose="02010600030101010101" pitchFamily="2" charset="-122"/>
              </a:rPr>
              <a:t>[8] Goodfellow, I., Mirza, M., Xiao, D., Courville, A., &amp; Bengio, Y. (2014). An empirical investigation of catastrophic forgetting in gradient-based neural </a:t>
            </a:r>
            <a:r>
              <a:rPr lang="en-US" sz="2000" dirty="0" err="1">
                <a:solidFill>
                  <a:srgbClr val="000000"/>
                </a:solidFill>
                <a:effectLst/>
                <a:ea typeface="SimSun" panose="02010600030101010101" pitchFamily="2" charset="-122"/>
              </a:rPr>
              <a:t>networks.arXiv</a:t>
            </a:r>
            <a:r>
              <a:rPr lang="en-US" sz="2000" dirty="0">
                <a:solidFill>
                  <a:srgbClr val="000000"/>
                </a:solidFill>
                <a:effectLst/>
                <a:ea typeface="SimSun" panose="02010600030101010101" pitchFamily="2" charset="-122"/>
              </a:rPr>
              <a:t> preprint arXiv:1312.6211. </a:t>
            </a:r>
            <a:endParaRPr lang="en-IN" sz="2000" dirty="0">
              <a:effectLst/>
              <a:ea typeface="Times New Roman" panose="02020603050405020304" pitchFamily="18" charset="0"/>
            </a:endParaRPr>
          </a:p>
          <a:p>
            <a:pPr marL="0" indent="0">
              <a:buNone/>
            </a:pPr>
            <a:r>
              <a:rPr lang="en-US" sz="2000" dirty="0">
                <a:solidFill>
                  <a:srgbClr val="000000"/>
                </a:solidFill>
                <a:effectLst/>
                <a:ea typeface="SimSun" panose="02010600030101010101" pitchFamily="2" charset="-122"/>
              </a:rPr>
              <a:t>[9] Mirza, M., &amp; </a:t>
            </a:r>
            <a:r>
              <a:rPr lang="en-US" sz="2000" dirty="0" err="1">
                <a:solidFill>
                  <a:srgbClr val="000000"/>
                </a:solidFill>
                <a:effectLst/>
                <a:ea typeface="SimSun" panose="02010600030101010101" pitchFamily="2" charset="-122"/>
              </a:rPr>
              <a:t>Osindero</a:t>
            </a:r>
            <a:r>
              <a:rPr lang="en-US" sz="2000" dirty="0">
                <a:solidFill>
                  <a:srgbClr val="000000"/>
                </a:solidFill>
                <a:effectLst/>
                <a:ea typeface="SimSun" panose="02010600030101010101" pitchFamily="2" charset="-122"/>
              </a:rPr>
              <a:t>, S. (2014). Conditional generative adversarial nets. </a:t>
            </a:r>
            <a:r>
              <a:rPr lang="en-US" sz="2000" dirty="0" err="1">
                <a:solidFill>
                  <a:srgbClr val="000000"/>
                </a:solidFill>
                <a:effectLst/>
                <a:ea typeface="SimSun" panose="02010600030101010101" pitchFamily="2" charset="-122"/>
              </a:rPr>
              <a:t>arXiv</a:t>
            </a:r>
            <a:r>
              <a:rPr lang="en-US" sz="2000" dirty="0">
                <a:solidFill>
                  <a:srgbClr val="000000"/>
                </a:solidFill>
                <a:effectLst/>
                <a:ea typeface="SimSun" panose="02010600030101010101" pitchFamily="2" charset="-122"/>
              </a:rPr>
              <a:t> preprint arXiv:1411.1784. </a:t>
            </a:r>
            <a:endParaRPr lang="en-IN" sz="2000" dirty="0">
              <a:effectLst/>
              <a:ea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76E42BD8-D52D-3BA9-F618-FE35569D066B}"/>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412286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838200" y="1759789"/>
            <a:ext cx="10515600" cy="4417174"/>
          </a:xfrm>
        </p:spPr>
        <p:txBody>
          <a:bodyPr/>
          <a:lstStyle/>
          <a:p>
            <a:pPr marL="0" indent="0">
              <a:buNone/>
            </a:pPr>
            <a:r>
              <a:rPr lang="en-US" b="0" i="0" dirty="0">
                <a:effectLst/>
              </a:rPr>
              <a:t>Preserving historical images is crucial for maintaining our connection to the past, yet many of these invaluable records have deteriorated over time. Aging, environmental factors, and poor storage conditions lead to fading, scratches, and other damage that threaten the visual and historical integrity of these artifacts. This project aims to address these challenges by leveraging Generative Adversarial Networks (GANs) to restore and enhance historical images effectively.</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FC193-BF64-5384-1834-4916A9CE8F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9D82AD-F5B7-8CE3-5518-C9C460A780E4}"/>
              </a:ext>
            </a:extLst>
          </p:cNvPr>
          <p:cNvSpPr>
            <a:spLocks noGrp="1"/>
          </p:cNvSpPr>
          <p:nvPr>
            <p:ph type="title"/>
          </p:nvPr>
        </p:nvSpPr>
        <p:spPr/>
        <p:txBody>
          <a:bodyPr/>
          <a:lstStyle/>
          <a:p>
            <a:r>
              <a:rPr lang="en-US" dirty="0"/>
              <a:t>Introduction to Project</a:t>
            </a:r>
          </a:p>
        </p:txBody>
      </p:sp>
      <p:sp>
        <p:nvSpPr>
          <p:cNvPr id="3" name="Content Placeholder 2">
            <a:extLst>
              <a:ext uri="{FF2B5EF4-FFF2-40B4-BE49-F238E27FC236}">
                <a16:creationId xmlns:a16="http://schemas.microsoft.com/office/drawing/2014/main" id="{3C4FFCC1-E45A-5EBE-EB07-722C02B2A688}"/>
              </a:ext>
            </a:extLst>
          </p:cNvPr>
          <p:cNvSpPr>
            <a:spLocks noGrp="1"/>
          </p:cNvSpPr>
          <p:nvPr>
            <p:ph idx="1"/>
          </p:nvPr>
        </p:nvSpPr>
        <p:spPr>
          <a:xfrm>
            <a:off x="838200" y="1759789"/>
            <a:ext cx="10515600" cy="4417174"/>
          </a:xfrm>
        </p:spPr>
        <p:txBody>
          <a:bodyPr>
            <a:normAutofit fontScale="85000" lnSpcReduction="10000"/>
          </a:bodyPr>
          <a:lstStyle/>
          <a:p>
            <a:pPr marL="0" indent="0" algn="l">
              <a:buNone/>
            </a:pPr>
            <a:r>
              <a:rPr lang="en-US" b="0" i="0" dirty="0">
                <a:effectLst/>
              </a:rPr>
              <a:t>The project focuses on building a robust image restoration system designed to:</a:t>
            </a:r>
          </a:p>
          <a:p>
            <a:pPr algn="l">
              <a:buFont typeface="+mj-lt"/>
              <a:buAutoNum type="arabicPeriod"/>
            </a:pPr>
            <a:r>
              <a:rPr lang="en-US" b="1" i="0" dirty="0">
                <a:effectLst/>
              </a:rPr>
              <a:t> Enhance Image Quality</a:t>
            </a:r>
            <a:r>
              <a:rPr lang="en-US" b="0" i="0" dirty="0">
                <a:effectLst/>
              </a:rPr>
              <a:t>: Using GAN models to reduce noise, correct color, and reconstruct damaged areas, restoring images closer to their original quality.</a:t>
            </a:r>
          </a:p>
          <a:p>
            <a:pPr algn="l">
              <a:buFont typeface="+mj-lt"/>
              <a:buAutoNum type="arabicPeriod"/>
            </a:pPr>
            <a:r>
              <a:rPr lang="en-US" b="1" i="0" dirty="0">
                <a:effectLst/>
              </a:rPr>
              <a:t> Preserve Historical Context</a:t>
            </a:r>
            <a:r>
              <a:rPr lang="en-US" b="0" i="0" dirty="0">
                <a:effectLst/>
              </a:rPr>
              <a:t>: Ensuring restored images retain their historical authenticity and accuracy, with color schemes, textures, and features closely aligned with the era in which they were created.</a:t>
            </a:r>
          </a:p>
          <a:p>
            <a:pPr algn="l">
              <a:buFont typeface="+mj-lt"/>
              <a:buAutoNum type="arabicPeriod"/>
            </a:pPr>
            <a:r>
              <a:rPr lang="en-US" b="1" i="0" dirty="0">
                <a:effectLst/>
              </a:rPr>
              <a:t> Automate and Scale Restoration</a:t>
            </a:r>
            <a:r>
              <a:rPr lang="en-US" b="0" i="0" dirty="0">
                <a:effectLst/>
              </a:rPr>
              <a:t>: Providing a scalable solution for archivists, historians, and cultural institutions to restore large volumes of images efficiently.</a:t>
            </a:r>
          </a:p>
          <a:p>
            <a:pPr marL="0" indent="0" algn="l">
              <a:buNone/>
            </a:pPr>
            <a:r>
              <a:rPr lang="en-US" b="0" i="0" dirty="0">
                <a:effectLst/>
              </a:rPr>
              <a:t>By digitizing these artifacts and applying advanced AI-driven techniques, this project makes historical images accessible to future generations, allowing the public, researchers, and historians to explore, analyze, and appreciate them in their restored form.</a:t>
            </a:r>
          </a:p>
          <a:p>
            <a:pPr marL="0" indent="0">
              <a:buNone/>
            </a:pPr>
            <a:endParaRPr lang="en-US" dirty="0"/>
          </a:p>
        </p:txBody>
      </p:sp>
      <p:sp>
        <p:nvSpPr>
          <p:cNvPr id="4" name="Slide Number Placeholder 3">
            <a:extLst>
              <a:ext uri="{FF2B5EF4-FFF2-40B4-BE49-F238E27FC236}">
                <a16:creationId xmlns:a16="http://schemas.microsoft.com/office/drawing/2014/main" id="{8E1AB103-580D-F0EF-6EEF-08BDC4E69591}"/>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029551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1483742"/>
            <a:ext cx="10515600" cy="4872607"/>
          </a:xfrm>
        </p:spPr>
        <p:txBody>
          <a:bodyPr>
            <a:normAutofit fontScale="70000" lnSpcReduction="20000"/>
          </a:bodyPr>
          <a:lstStyle/>
          <a:p>
            <a:pPr marL="0" indent="0" algn="l">
              <a:buNone/>
            </a:pPr>
            <a:r>
              <a:rPr lang="en-US" sz="3400" b="0" i="0" dirty="0">
                <a:effectLst/>
              </a:rPr>
              <a:t>The preservation of historical images is vital for maintaining cultural heritage, yet these images are often subject to significant degradation due to aging, environmental factors, and improper storage. This degradation poses several challenges for historians, archivists, and researchers:</a:t>
            </a:r>
          </a:p>
          <a:p>
            <a:pPr algn="l">
              <a:buFont typeface="+mj-lt"/>
              <a:buAutoNum type="arabicPeriod"/>
            </a:pPr>
            <a:r>
              <a:rPr lang="en-US" sz="3400" b="1" i="0" dirty="0">
                <a:effectLst/>
              </a:rPr>
              <a:t> Visual Decay</a:t>
            </a:r>
            <a:r>
              <a:rPr lang="en-US" sz="3400" b="0" i="0" dirty="0">
                <a:effectLst/>
              </a:rPr>
              <a:t>: Historical images frequently suffer from fading, discoloration, scratches, and physical damage, which diminishes their quality and obscures details critical for historical analysis.</a:t>
            </a:r>
          </a:p>
          <a:p>
            <a:pPr algn="l">
              <a:buFont typeface="+mj-lt"/>
              <a:buAutoNum type="arabicPeriod"/>
            </a:pPr>
            <a:r>
              <a:rPr lang="en-US" sz="3400" b="1" i="0" dirty="0">
                <a:effectLst/>
              </a:rPr>
              <a:t> Loss of Context</a:t>
            </a:r>
            <a:r>
              <a:rPr lang="en-US" sz="3400" b="0" i="0" dirty="0">
                <a:effectLst/>
              </a:rPr>
              <a:t>: Without restoration, the authentic visual representation and cultural context of these images are compromised, leading to a potential misinterpretation of historical events or settings.</a:t>
            </a:r>
          </a:p>
          <a:p>
            <a:pPr algn="l">
              <a:buFont typeface="+mj-lt"/>
              <a:buAutoNum type="arabicPeriod"/>
            </a:pPr>
            <a:r>
              <a:rPr lang="en-US" sz="3400" b="1" i="0" dirty="0">
                <a:effectLst/>
              </a:rPr>
              <a:t> Labor-Intensive Restoration</a:t>
            </a:r>
            <a:r>
              <a:rPr lang="en-US" sz="3400" b="0" i="0" dirty="0">
                <a:effectLst/>
              </a:rPr>
              <a:t>: Traditional restoration methods are time-consuming and require specialized expertise, making it difficult for institutions to restore large volumes of images efficiently.</a:t>
            </a:r>
          </a:p>
          <a:p>
            <a:pPr algn="l">
              <a:buFont typeface="+mj-lt"/>
              <a:buAutoNum type="arabicPeriod"/>
            </a:pPr>
            <a:r>
              <a:rPr lang="en-US" sz="3400" b="1" i="0" dirty="0">
                <a:effectLst/>
              </a:rPr>
              <a:t> Limited Accessibility</a:t>
            </a:r>
            <a:r>
              <a:rPr lang="en-US" sz="3400" b="0" i="0" dirty="0">
                <a:effectLst/>
              </a:rPr>
              <a:t>: Without scalable restoration, damaged historical images remain inaccessible or challenging to interpret for the general public, hindering their appreciation and educational value.</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a:xfrm>
            <a:off x="838200" y="1613140"/>
            <a:ext cx="10515600" cy="4563823"/>
          </a:xfrm>
        </p:spPr>
        <p:txBody>
          <a:bodyPr>
            <a:normAutofit fontScale="85000" lnSpcReduction="20000"/>
          </a:bodyPr>
          <a:lstStyle/>
          <a:p>
            <a:pPr algn="l">
              <a:buFont typeface="+mj-lt"/>
              <a:buAutoNum type="arabicPeriod"/>
            </a:pPr>
            <a:r>
              <a:rPr lang="en-US" b="1" i="0" dirty="0">
                <a:effectLst/>
                <a:latin typeface="ui-sans-serif"/>
              </a:rPr>
              <a:t> </a:t>
            </a:r>
            <a:r>
              <a:rPr lang="en-US" b="1" i="0" dirty="0">
                <a:effectLst/>
              </a:rPr>
              <a:t>Restore Visual Quality</a:t>
            </a:r>
            <a:r>
              <a:rPr lang="en-US" b="0" i="0" dirty="0">
                <a:effectLst/>
              </a:rPr>
              <a:t>: Enhance the clarity, sharpness, and overall visual appeal of historical images by reducing noise, repairing damage, and improving details through GAN-based image restoration.</a:t>
            </a:r>
          </a:p>
          <a:p>
            <a:pPr algn="l">
              <a:buFont typeface="+mj-lt"/>
              <a:buAutoNum type="arabicPeriod"/>
            </a:pPr>
            <a:r>
              <a:rPr lang="en-US" b="1" i="0" dirty="0">
                <a:effectLst/>
              </a:rPr>
              <a:t> Preserve Historical Accuracy</a:t>
            </a:r>
            <a:r>
              <a:rPr lang="en-US" b="0" i="0" dirty="0">
                <a:effectLst/>
              </a:rPr>
              <a:t>: Ensure that the restoration process maintains the historical and cultural context, keeping the restored images true to their original look and feel.</a:t>
            </a:r>
          </a:p>
          <a:p>
            <a:pPr algn="l">
              <a:buFont typeface="+mj-lt"/>
              <a:buAutoNum type="arabicPeriod"/>
            </a:pPr>
            <a:r>
              <a:rPr lang="en-US" b="1" i="0" dirty="0">
                <a:effectLst/>
              </a:rPr>
              <a:t> Automate and Scale Restoration</a:t>
            </a:r>
            <a:r>
              <a:rPr lang="en-US" b="0" i="0" dirty="0">
                <a:effectLst/>
              </a:rPr>
              <a:t>: Develop an efficient, automated solution capable of processing large volumes of images, making it feasible for institutions to restore extensive historical archives.</a:t>
            </a:r>
          </a:p>
          <a:p>
            <a:pPr algn="l">
              <a:buFont typeface="+mj-lt"/>
              <a:buAutoNum type="arabicPeriod"/>
            </a:pPr>
            <a:r>
              <a:rPr lang="en-US" b="1" i="0" dirty="0">
                <a:effectLst/>
              </a:rPr>
              <a:t> Improve Accessibility</a:t>
            </a:r>
            <a:r>
              <a:rPr lang="en-US" b="0" i="0" dirty="0">
                <a:effectLst/>
              </a:rPr>
              <a:t>: Create high-quality, restored images that can be easily shared and accessed by the public, historians, and researchers, increasing the reach and educational value of these historical artifacts.</a:t>
            </a:r>
          </a:p>
          <a:p>
            <a:pPr algn="l">
              <a:buFont typeface="+mj-lt"/>
              <a:buAutoNum type="arabicPeriod"/>
            </a:pPr>
            <a:r>
              <a:rPr lang="en-US" b="1" i="0" dirty="0">
                <a:effectLst/>
              </a:rPr>
              <a:t> Enable User Feedback Integration</a:t>
            </a:r>
            <a:r>
              <a:rPr lang="en-US" b="0" i="0" dirty="0">
                <a:effectLst/>
              </a:rPr>
              <a:t>: Facilitate user feedback to continuously improve restoration algorithms, enhancing both technical performance and historical accuracy over time.</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5" name="image1.jpeg">
            <a:extLst>
              <a:ext uri="{FF2B5EF4-FFF2-40B4-BE49-F238E27FC236}">
                <a16:creationId xmlns:a16="http://schemas.microsoft.com/office/drawing/2014/main" id="{6E246718-FE2B-3945-08CB-829C86D887A5}"/>
              </a:ext>
            </a:extLst>
          </p:cNvPr>
          <p:cNvPicPr>
            <a:picLocks noGrp="1" noChangeAspect="1"/>
          </p:cNvPicPr>
          <p:nvPr>
            <p:ph idx="1"/>
          </p:nvPr>
        </p:nvPicPr>
        <p:blipFill>
          <a:blip r:embed="rId2" cstate="print"/>
          <a:stretch>
            <a:fillRect/>
          </a:stretch>
        </p:blipFill>
        <p:spPr>
          <a:xfrm>
            <a:off x="6800356" y="297280"/>
            <a:ext cx="2352270" cy="6424195"/>
          </a:xfrm>
          <a:prstGeom prst="rect">
            <a:avLst/>
          </a:prstGeom>
        </p:spPr>
      </p:pic>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9440D-82A1-C432-BD7C-86C604E536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CFB416-A841-8357-8546-5AB4901C4A85}"/>
              </a:ext>
            </a:extLst>
          </p:cNvPr>
          <p:cNvSpPr>
            <a:spLocks noGrp="1"/>
          </p:cNvSpPr>
          <p:nvPr>
            <p:ph type="title"/>
          </p:nvPr>
        </p:nvSpPr>
        <p:spPr/>
        <p:txBody>
          <a:bodyPr/>
          <a:lstStyle/>
          <a:p>
            <a:r>
              <a:rPr lang="en-US" dirty="0"/>
              <a:t>Methodology used</a:t>
            </a:r>
          </a:p>
        </p:txBody>
      </p:sp>
      <p:sp>
        <p:nvSpPr>
          <p:cNvPr id="4" name="Slide Number Placeholder 3">
            <a:extLst>
              <a:ext uri="{FF2B5EF4-FFF2-40B4-BE49-F238E27FC236}">
                <a16:creationId xmlns:a16="http://schemas.microsoft.com/office/drawing/2014/main" id="{D3C1B904-481E-E6A8-5074-51C0A0ACE218}"/>
              </a:ext>
            </a:extLst>
          </p:cNvPr>
          <p:cNvSpPr>
            <a:spLocks noGrp="1"/>
          </p:cNvSpPr>
          <p:nvPr>
            <p:ph type="sldNum" sz="quarter" idx="12"/>
          </p:nvPr>
        </p:nvSpPr>
        <p:spPr/>
        <p:txBody>
          <a:bodyPr/>
          <a:lstStyle/>
          <a:p>
            <a:fld id="{BDCDBBEF-AA6C-4BA6-85B2-A17D7F280E38}" type="slidenum">
              <a:rPr lang="en-US" smtClean="0"/>
              <a:pPr/>
              <a:t>8</a:t>
            </a:fld>
            <a:endParaRPr lang="en-US"/>
          </a:p>
        </p:txBody>
      </p:sp>
      <p:sp>
        <p:nvSpPr>
          <p:cNvPr id="6" name="Content Placeholder 5">
            <a:extLst>
              <a:ext uri="{FF2B5EF4-FFF2-40B4-BE49-F238E27FC236}">
                <a16:creationId xmlns:a16="http://schemas.microsoft.com/office/drawing/2014/main" id="{08152A60-D8B3-045F-F930-1818BC5113EE}"/>
              </a:ext>
            </a:extLst>
          </p:cNvPr>
          <p:cNvSpPr>
            <a:spLocks noGrp="1"/>
          </p:cNvSpPr>
          <p:nvPr>
            <p:ph idx="1"/>
          </p:nvPr>
        </p:nvSpPr>
        <p:spPr/>
        <p:txBody>
          <a:bodyPr>
            <a:normAutofit fontScale="92500"/>
          </a:bodyPr>
          <a:lstStyle/>
          <a:p>
            <a:r>
              <a:rPr lang="en-IN" b="1" dirty="0"/>
              <a:t>Pretrained Model Loading: </a:t>
            </a:r>
            <a:r>
              <a:rPr lang="en-IN" dirty="0"/>
              <a:t>Load the GFPGAN model </a:t>
            </a:r>
            <a:r>
              <a:rPr lang="en-IN" i="1" dirty="0"/>
              <a:t>(GFPGANv1.3.pth) </a:t>
            </a:r>
            <a:r>
              <a:rPr lang="en-IN" dirty="0"/>
              <a:t>from GitHub to perform image restoration.</a:t>
            </a:r>
          </a:p>
          <a:p>
            <a:r>
              <a:rPr lang="en-IN" b="1" dirty="0"/>
              <a:t>Image Processing: </a:t>
            </a:r>
            <a:r>
              <a:rPr lang="en-IN" dirty="0"/>
              <a:t>Process input images like </a:t>
            </a:r>
            <a:r>
              <a:rPr lang="en-IN" i="1" dirty="0"/>
              <a:t>nani.jpg </a:t>
            </a:r>
            <a:r>
              <a:rPr lang="en-IN" dirty="0"/>
              <a:t>and </a:t>
            </a:r>
            <a:r>
              <a:rPr lang="en-IN" i="1" dirty="0"/>
              <a:t>the-beatles.jpg </a:t>
            </a:r>
            <a:r>
              <a:rPr lang="en-IN" dirty="0"/>
              <a:t>with GFPGAN, saving the restored results in </a:t>
            </a:r>
            <a:r>
              <a:rPr lang="en-IN" i="1" dirty="0"/>
              <a:t>results/</a:t>
            </a:r>
            <a:r>
              <a:rPr lang="en-IN" i="1" dirty="0" err="1"/>
              <a:t>restored_imgs</a:t>
            </a:r>
            <a:r>
              <a:rPr lang="en-IN" dirty="0"/>
              <a:t>.</a:t>
            </a:r>
          </a:p>
          <a:p>
            <a:r>
              <a:rPr lang="en-IN" b="1" dirty="0"/>
              <a:t>Face Restoration:</a:t>
            </a:r>
            <a:r>
              <a:rPr lang="en-IN" dirty="0"/>
              <a:t> Restore cropped face images from </a:t>
            </a:r>
            <a:r>
              <a:rPr lang="en-IN" i="1" dirty="0"/>
              <a:t>results/</a:t>
            </a:r>
            <a:r>
              <a:rPr lang="en-IN" i="1" dirty="0" err="1"/>
              <a:t>cropped_faces</a:t>
            </a:r>
            <a:r>
              <a:rPr lang="en-IN" i="1" dirty="0"/>
              <a:t> </a:t>
            </a:r>
            <a:r>
              <a:rPr lang="en-IN" dirty="0"/>
              <a:t>and save them in </a:t>
            </a:r>
            <a:r>
              <a:rPr lang="en-IN" i="1" dirty="0"/>
              <a:t>results/</a:t>
            </a:r>
            <a:r>
              <a:rPr lang="en-IN" i="1" dirty="0" err="1"/>
              <a:t>restored_faces</a:t>
            </a:r>
            <a:r>
              <a:rPr lang="en-IN" dirty="0"/>
              <a:t>.</a:t>
            </a:r>
          </a:p>
          <a:p>
            <a:r>
              <a:rPr lang="en-IN" b="1" dirty="0"/>
              <a:t>File Compression: </a:t>
            </a:r>
            <a:r>
              <a:rPr lang="en-IN" dirty="0"/>
              <a:t>Compress all restored images into a zip file </a:t>
            </a:r>
            <a:r>
              <a:rPr lang="en-IN" i="1" dirty="0"/>
              <a:t>(results.zip) </a:t>
            </a:r>
            <a:r>
              <a:rPr lang="en-IN" dirty="0"/>
              <a:t>for easy storage and sharing.</a:t>
            </a:r>
          </a:p>
          <a:p>
            <a:r>
              <a:rPr lang="en-IN" b="1" dirty="0"/>
              <a:t>Image Display: </a:t>
            </a:r>
            <a:r>
              <a:rPr lang="en-IN" dirty="0"/>
              <a:t>Use OpenCV and Matplotlib to display both original and restored images within the </a:t>
            </a:r>
            <a:r>
              <a:rPr lang="en-IN" dirty="0" err="1"/>
              <a:t>Colab</a:t>
            </a:r>
            <a:r>
              <a:rPr lang="en-IN" dirty="0"/>
              <a:t> environment.</a:t>
            </a:r>
          </a:p>
        </p:txBody>
      </p:sp>
    </p:spTree>
    <p:extLst>
      <p:ext uri="{BB962C8B-B14F-4D97-AF65-F5344CB8AC3E}">
        <p14:creationId xmlns:p14="http://schemas.microsoft.com/office/powerpoint/2010/main" val="4264804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5" name="Content Placeholder 4">
            <a:extLst>
              <a:ext uri="{FF2B5EF4-FFF2-40B4-BE49-F238E27FC236}">
                <a16:creationId xmlns:a16="http://schemas.microsoft.com/office/drawing/2014/main" id="{22246018-89B0-5B5A-7846-A7443BD9A7A1}"/>
              </a:ext>
            </a:extLst>
          </p:cNvPr>
          <p:cNvPicPr>
            <a:picLocks noGrp="1" noChangeAspect="1"/>
          </p:cNvPicPr>
          <p:nvPr>
            <p:ph idx="1"/>
          </p:nvPr>
        </p:nvPicPr>
        <p:blipFill>
          <a:blip r:embed="rId2"/>
          <a:stretch>
            <a:fillRect/>
          </a:stretch>
        </p:blipFill>
        <p:spPr>
          <a:xfrm>
            <a:off x="838200" y="3776522"/>
            <a:ext cx="4613694" cy="2191660"/>
          </a:xfrm>
          <a:prstGeom prst="rect">
            <a:avLst/>
          </a:prstGeom>
          <a:noFill/>
          <a:ln>
            <a:noFill/>
          </a:ln>
        </p:spPr>
      </p:pic>
      <p:pic>
        <p:nvPicPr>
          <p:cNvPr id="6" name="Picture 5">
            <a:extLst>
              <a:ext uri="{FF2B5EF4-FFF2-40B4-BE49-F238E27FC236}">
                <a16:creationId xmlns:a16="http://schemas.microsoft.com/office/drawing/2014/main" id="{45E12D63-CA38-518F-AF44-D1ABF49BB0D5}"/>
              </a:ext>
            </a:extLst>
          </p:cNvPr>
          <p:cNvPicPr>
            <a:picLocks noChangeAspect="1"/>
          </p:cNvPicPr>
          <p:nvPr/>
        </p:nvPicPr>
        <p:blipFill>
          <a:blip r:embed="rId3"/>
          <a:stretch>
            <a:fillRect/>
          </a:stretch>
        </p:blipFill>
        <p:spPr>
          <a:xfrm>
            <a:off x="838199" y="1561539"/>
            <a:ext cx="4613693" cy="2213737"/>
          </a:xfrm>
          <a:prstGeom prst="rect">
            <a:avLst/>
          </a:prstGeom>
          <a:noFill/>
          <a:ln>
            <a:noFill/>
          </a:ln>
        </p:spPr>
      </p:pic>
      <p:sp>
        <p:nvSpPr>
          <p:cNvPr id="7" name="TextBox 6">
            <a:extLst>
              <a:ext uri="{FF2B5EF4-FFF2-40B4-BE49-F238E27FC236}">
                <a16:creationId xmlns:a16="http://schemas.microsoft.com/office/drawing/2014/main" id="{D6CEB2C8-C354-9AD8-98F4-3686CF5FED9C}"/>
              </a:ext>
            </a:extLst>
          </p:cNvPr>
          <p:cNvSpPr txBox="1"/>
          <p:nvPr/>
        </p:nvSpPr>
        <p:spPr>
          <a:xfrm>
            <a:off x="6096000" y="1561539"/>
            <a:ext cx="5118340" cy="4154984"/>
          </a:xfrm>
          <a:prstGeom prst="rect">
            <a:avLst/>
          </a:prstGeom>
          <a:noFill/>
        </p:spPr>
        <p:txBody>
          <a:bodyPr wrap="square" rtlCol="0">
            <a:spAutoFit/>
          </a:bodyPr>
          <a:lstStyle/>
          <a:p>
            <a:r>
              <a:rPr lang="en-US" sz="2400" dirty="0">
                <a:effectLst/>
                <a:ea typeface="Times New Roman" panose="02020603050405020304" pitchFamily="18" charset="0"/>
              </a:rPr>
              <a:t>The proposed system, employing advanced Generative Adversarial Networks (GANs), has proven exceptionally effective in the challenging task of enhancing and restoring aged and damaged historical images. This approach addresses critical issues related to image degradation, including scratches, discoloration, fading, and physical wear, offering a powerful tool for cultural preservation. </a:t>
            </a:r>
            <a:endParaRPr lang="en-IN" sz="2400" dirty="0"/>
          </a:p>
        </p:txBody>
      </p:sp>
    </p:spTree>
    <p:extLst>
      <p:ext uri="{BB962C8B-B14F-4D97-AF65-F5344CB8AC3E}">
        <p14:creationId xmlns:p14="http://schemas.microsoft.com/office/powerpoint/2010/main" val="40036627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6170</TotalTime>
  <Words>1788</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SimSun</vt:lpstr>
      <vt:lpstr>Arial</vt:lpstr>
      <vt:lpstr>Calibri</vt:lpstr>
      <vt:lpstr>Calibri Light</vt:lpstr>
      <vt:lpstr>Casper</vt:lpstr>
      <vt:lpstr>Times New Roman</vt:lpstr>
      <vt:lpstr>ui-sans-serif</vt:lpstr>
      <vt:lpstr>1_Office Theme</vt:lpstr>
      <vt:lpstr>2_Office Theme</vt:lpstr>
      <vt:lpstr>Contents Slide Master</vt:lpstr>
      <vt:lpstr>PowerPoint Presentation</vt:lpstr>
      <vt:lpstr>Outline</vt:lpstr>
      <vt:lpstr>Introduction to Project</vt:lpstr>
      <vt:lpstr>Introduction to Project</vt:lpstr>
      <vt:lpstr>Problem Formulation</vt:lpstr>
      <vt:lpstr>Objectives of the Work</vt:lpstr>
      <vt:lpstr>Methodology used</vt:lpstr>
      <vt:lpstr>Methodology used</vt:lpstr>
      <vt:lpstr>Results and Outputs</vt:lpstr>
      <vt:lpstr>Results and Outputs</vt:lpstr>
      <vt:lpstr>Results and Outputs</vt:lpstr>
      <vt:lpstr>Results and Outputs</vt:lpstr>
      <vt:lpstr>Conclusion</vt:lpstr>
      <vt:lpstr>Future Scope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SRISHTI GUPTA</cp:lastModifiedBy>
  <cp:revision>493</cp:revision>
  <dcterms:created xsi:type="dcterms:W3CDTF">2019-01-09T10:33:58Z</dcterms:created>
  <dcterms:modified xsi:type="dcterms:W3CDTF">2024-11-13T18:25:18Z</dcterms:modified>
</cp:coreProperties>
</file>