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1" r:id="rId6"/>
    <p:sldId id="264" r:id="rId7"/>
    <p:sldId id="265" r:id="rId8"/>
    <p:sldId id="266" r:id="rId9"/>
    <p:sldId id="268" r:id="rId10"/>
    <p:sldId id="269" r:id="rId11"/>
    <p:sldId id="279" r:id="rId12"/>
    <p:sldId id="280" r:id="rId13"/>
    <p:sldId id="278" r:id="rId14"/>
    <p:sldId id="281" r:id="rId15"/>
    <p:sldId id="274" r:id="rId16"/>
    <p:sldId id="275" r:id="rId17"/>
    <p:sldId id="276" r:id="rId18"/>
  </p:sldIdLst>
  <p:sldSz cx="18288000" cy="10287000"/>
  <p:notesSz cx="6858000" cy="9144000"/>
  <p:embeddedFontLst>
    <p:embeddedFont>
      <p:font typeface="Nunito" panose="020B0604020202020204" charset="0"/>
      <p:regular r:id="rId20"/>
    </p:embeddedFont>
    <p:embeddedFont>
      <p:font typeface="Calibri" panose="020F0502020204030204" pitchFamily="34" charset="0"/>
      <p:regular r:id="rId21"/>
      <p:bold r:id="rId22"/>
      <p:italic r:id="rId23"/>
      <p:boldItalic r:id="rId24"/>
    </p:embeddedFont>
    <p:embeddedFont>
      <p:font typeface="Canva Sans" panose="020B0604020202020204" charset="0"/>
      <p:regular r:id="rId25"/>
    </p:embeddedFont>
    <p:embeddedFont>
      <p:font typeface="Canva Sans Bold" panose="020B0604020202020204" charset="0"/>
      <p:regular r:id="rId26"/>
    </p:embeddedFont>
    <p:embeddedFont>
      <p:font typeface="Nunito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78"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BC93A-B58F-44B8-AC96-9E89214B519B}" type="datetimeFigureOut">
              <a:rPr lang="en-IN" smtClean="0"/>
              <a:t>16-07-2024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4E23A-B7F9-49C9-BF71-74F3ECA2CCC4}" type="slidenum">
              <a:rPr lang="en-IN" smtClean="0"/>
              <a:t>‹#›</a:t>
            </a:fld>
            <a:endParaRPr lang="en-IN"/>
          </a:p>
        </p:txBody>
      </p:sp>
    </p:spTree>
    <p:extLst>
      <p:ext uri="{BB962C8B-B14F-4D97-AF65-F5344CB8AC3E}">
        <p14:creationId xmlns:p14="http://schemas.microsoft.com/office/powerpoint/2010/main" val="307517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B4A4E23A-B7F9-49C9-BF71-74F3ECA2CCC4}" type="slidenum">
              <a:rPr lang="en-IN" smtClean="0"/>
              <a:t>15</a:t>
            </a:fld>
            <a:endParaRPr lang="en-IN"/>
          </a:p>
        </p:txBody>
      </p:sp>
    </p:spTree>
    <p:extLst>
      <p:ext uri="{BB962C8B-B14F-4D97-AF65-F5344CB8AC3E}">
        <p14:creationId xmlns:p14="http://schemas.microsoft.com/office/powerpoint/2010/main" val="251125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3567" y="-485524"/>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0" y="8288921"/>
            <a:ext cx="19974273" cy="1910488"/>
            <a:chOff x="0" y="0"/>
            <a:chExt cx="5260714" cy="547094"/>
          </a:xfrm>
        </p:grpSpPr>
        <p:sp>
          <p:nvSpPr>
            <p:cNvPr id="6" name="Freeform 6"/>
            <p:cNvSpPr/>
            <p:nvPr/>
          </p:nvSpPr>
          <p:spPr>
            <a:xfrm>
              <a:off x="0" y="0"/>
              <a:ext cx="5260714" cy="547094"/>
            </a:xfrm>
            <a:custGeom>
              <a:avLst/>
              <a:gdLst/>
              <a:ahLst/>
              <a:cxnLst/>
              <a:rect l="l" t="t" r="r" b="b"/>
              <a:pathLst>
                <a:path w="5260714" h="547094">
                  <a:moveTo>
                    <a:pt x="0" y="0"/>
                  </a:moveTo>
                  <a:lnTo>
                    <a:pt x="5260714" y="0"/>
                  </a:lnTo>
                  <a:lnTo>
                    <a:pt x="5260714" y="547094"/>
                  </a:lnTo>
                  <a:lnTo>
                    <a:pt x="0" y="547094"/>
                  </a:lnTo>
                  <a:close/>
                </a:path>
              </a:pathLst>
            </a:custGeom>
            <a:solidFill>
              <a:srgbClr val="F1F2F2"/>
            </a:solidFill>
          </p:spPr>
        </p:sp>
        <p:sp>
          <p:nvSpPr>
            <p:cNvPr id="7" name="TextBox 7"/>
            <p:cNvSpPr txBox="1"/>
            <p:nvPr/>
          </p:nvSpPr>
          <p:spPr>
            <a:xfrm>
              <a:off x="0" y="-38100"/>
              <a:ext cx="5260714" cy="585194"/>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71570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518991" y="222342"/>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3" name="TextBox 13"/>
          <p:cNvSpPr txBox="1"/>
          <p:nvPr/>
        </p:nvSpPr>
        <p:spPr>
          <a:xfrm>
            <a:off x="1751462" y="2464609"/>
            <a:ext cx="15649373" cy="4885953"/>
          </a:xfrm>
          <a:prstGeom prst="rect">
            <a:avLst/>
          </a:prstGeom>
        </p:spPr>
        <p:txBody>
          <a:bodyPr lIns="0" tIns="0" rIns="0" bIns="0" rtlCol="0" anchor="t">
            <a:spAutoFit/>
          </a:bodyPr>
          <a:lstStyle/>
          <a:p>
            <a:pPr algn="ctr">
              <a:lnSpc>
                <a:spcPts val="12652"/>
              </a:lnSpc>
            </a:pPr>
            <a:r>
              <a:rPr lang="en-US" sz="9037" dirty="0" smtClean="0">
                <a:solidFill>
                  <a:srgbClr val="000000"/>
                </a:solidFill>
                <a:latin typeface="Fredoka Bold"/>
              </a:rPr>
              <a:t>IMPLEMENTING QSVM ON ACTUAL QUANTUM DEVICES</a:t>
            </a:r>
            <a:endParaRPr lang="en-US" sz="9037" dirty="0">
              <a:solidFill>
                <a:srgbClr val="000000"/>
              </a:solidFill>
              <a:latin typeface="Fredoka Bold"/>
            </a:endParaRPr>
          </a:p>
        </p:txBody>
      </p:sp>
      <p:sp>
        <p:nvSpPr>
          <p:cNvPr id="14" name="TextBox 14"/>
          <p:cNvSpPr txBox="1"/>
          <p:nvPr/>
        </p:nvSpPr>
        <p:spPr>
          <a:xfrm>
            <a:off x="12676392" y="8357184"/>
            <a:ext cx="3859054" cy="1384301"/>
          </a:xfrm>
          <a:prstGeom prst="rect">
            <a:avLst/>
          </a:prstGeom>
        </p:spPr>
        <p:txBody>
          <a:bodyPr lIns="0" tIns="0" rIns="0" bIns="0" rtlCol="0" anchor="t">
            <a:spAutoFit/>
          </a:bodyPr>
          <a:lstStyle/>
          <a:p>
            <a:pPr algn="l">
              <a:lnSpc>
                <a:spcPts val="5599"/>
              </a:lnSpc>
            </a:pPr>
            <a:r>
              <a:rPr lang="en-US" sz="3999">
                <a:solidFill>
                  <a:srgbClr val="000000"/>
                </a:solidFill>
                <a:latin typeface="Canva Sans Bold"/>
              </a:rPr>
              <a:t>Submitted to </a:t>
            </a:r>
          </a:p>
          <a:p>
            <a:pPr algn="l">
              <a:lnSpc>
                <a:spcPts val="5599"/>
              </a:lnSpc>
              <a:spcBef>
                <a:spcPct val="0"/>
              </a:spcBef>
            </a:pPr>
            <a:r>
              <a:rPr lang="en-US" sz="3999">
                <a:solidFill>
                  <a:srgbClr val="000000"/>
                </a:solidFill>
                <a:latin typeface="Canva Sans Bold"/>
              </a:rPr>
              <a:t>Dr. Ripul Ghosh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4291027" y="551158"/>
            <a:ext cx="9705946" cy="1730229"/>
            <a:chOff x="0" y="0"/>
            <a:chExt cx="2556299" cy="455698"/>
          </a:xfrm>
        </p:grpSpPr>
        <p:sp>
          <p:nvSpPr>
            <p:cNvPr id="6" name="Freeform 6"/>
            <p:cNvSpPr/>
            <p:nvPr/>
          </p:nvSpPr>
          <p:spPr>
            <a:xfrm>
              <a:off x="0" y="0"/>
              <a:ext cx="2556299" cy="455698"/>
            </a:xfrm>
            <a:custGeom>
              <a:avLst/>
              <a:gdLst/>
              <a:ahLst/>
              <a:cxnLst/>
              <a:rect l="l" t="t" r="r" b="b"/>
              <a:pathLst>
                <a:path w="2556299" h="455698">
                  <a:moveTo>
                    <a:pt x="0" y="0"/>
                  </a:moveTo>
                  <a:lnTo>
                    <a:pt x="2556299" y="0"/>
                  </a:lnTo>
                  <a:lnTo>
                    <a:pt x="2556299"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556299"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7" name="TextBox 17"/>
          <p:cNvSpPr txBox="1"/>
          <p:nvPr/>
        </p:nvSpPr>
        <p:spPr>
          <a:xfrm>
            <a:off x="2726302" y="933450"/>
            <a:ext cx="12443163" cy="870394"/>
          </a:xfrm>
          <a:prstGeom prst="rect">
            <a:avLst/>
          </a:prstGeom>
        </p:spPr>
        <p:txBody>
          <a:bodyPr lIns="0" tIns="0" rIns="0" bIns="0" rtlCol="0" anchor="t">
            <a:spAutoFit/>
          </a:bodyPr>
          <a:lstStyle/>
          <a:p>
            <a:pPr algn="ctr">
              <a:lnSpc>
                <a:spcPts val="7150"/>
              </a:lnSpc>
            </a:pPr>
            <a:r>
              <a:rPr lang="en-US" sz="5107">
                <a:solidFill>
                  <a:srgbClr val="000000"/>
                </a:solidFill>
                <a:latin typeface="Fredoka Bold"/>
              </a:rPr>
              <a:t>IMPLEMENTATION DETAILS</a:t>
            </a:r>
          </a:p>
        </p:txBody>
      </p:sp>
      <p:pic>
        <p:nvPicPr>
          <p:cNvPr id="18" name="Picture 17"/>
          <p:cNvPicPr>
            <a:picLocks noChangeAspect="1"/>
          </p:cNvPicPr>
          <p:nvPr/>
        </p:nvPicPr>
        <p:blipFill>
          <a:blip r:embed="rId9"/>
          <a:stretch>
            <a:fillRect/>
          </a:stretch>
        </p:blipFill>
        <p:spPr>
          <a:xfrm>
            <a:off x="39438" y="2533081"/>
            <a:ext cx="12348104" cy="4130840"/>
          </a:xfrm>
          <a:prstGeom prst="rect">
            <a:avLst/>
          </a:prstGeom>
        </p:spPr>
      </p:pic>
      <p:pic>
        <p:nvPicPr>
          <p:cNvPr id="19" name="Picture 18"/>
          <p:cNvPicPr>
            <a:picLocks noChangeAspect="1"/>
          </p:cNvPicPr>
          <p:nvPr/>
        </p:nvPicPr>
        <p:blipFill rotWithShape="1">
          <a:blip r:embed="rId10">
            <a:extLst>
              <a:ext uri="{28A0092B-C50C-407E-A947-70E740481C1C}">
                <a14:useLocalDpi xmlns:a14="http://schemas.microsoft.com/office/drawing/2010/main" val="0"/>
              </a:ext>
            </a:extLst>
          </a:blip>
          <a:srcRect l="3853" t="1423" r="5776"/>
          <a:stretch/>
        </p:blipFill>
        <p:spPr>
          <a:xfrm>
            <a:off x="10903434" y="4397996"/>
            <a:ext cx="6593655" cy="4270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4291027" y="551158"/>
            <a:ext cx="9705946" cy="1730229"/>
            <a:chOff x="0" y="0"/>
            <a:chExt cx="2556299" cy="455698"/>
          </a:xfrm>
        </p:grpSpPr>
        <p:sp>
          <p:nvSpPr>
            <p:cNvPr id="6" name="Freeform 6"/>
            <p:cNvSpPr/>
            <p:nvPr/>
          </p:nvSpPr>
          <p:spPr>
            <a:xfrm>
              <a:off x="0" y="0"/>
              <a:ext cx="2556299" cy="455698"/>
            </a:xfrm>
            <a:custGeom>
              <a:avLst/>
              <a:gdLst/>
              <a:ahLst/>
              <a:cxnLst/>
              <a:rect l="l" t="t" r="r" b="b"/>
              <a:pathLst>
                <a:path w="2556299" h="455698">
                  <a:moveTo>
                    <a:pt x="0" y="0"/>
                  </a:moveTo>
                  <a:lnTo>
                    <a:pt x="2556299" y="0"/>
                  </a:lnTo>
                  <a:lnTo>
                    <a:pt x="2556299"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556299"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7" name="TextBox 17"/>
          <p:cNvSpPr txBox="1"/>
          <p:nvPr/>
        </p:nvSpPr>
        <p:spPr>
          <a:xfrm>
            <a:off x="2726302" y="933450"/>
            <a:ext cx="12443163" cy="870394"/>
          </a:xfrm>
          <a:prstGeom prst="rect">
            <a:avLst/>
          </a:prstGeom>
        </p:spPr>
        <p:txBody>
          <a:bodyPr lIns="0" tIns="0" rIns="0" bIns="0" rtlCol="0" anchor="t">
            <a:spAutoFit/>
          </a:bodyPr>
          <a:lstStyle/>
          <a:p>
            <a:pPr algn="ctr">
              <a:lnSpc>
                <a:spcPts val="7150"/>
              </a:lnSpc>
            </a:pPr>
            <a:r>
              <a:rPr lang="en-US" sz="5107">
                <a:solidFill>
                  <a:srgbClr val="000000"/>
                </a:solidFill>
                <a:latin typeface="Fredoka Bold"/>
              </a:rPr>
              <a:t>IMPLEMENTATION DETAILS</a:t>
            </a:r>
          </a:p>
        </p:txBody>
      </p:sp>
      <p:pic>
        <p:nvPicPr>
          <p:cNvPr id="13" name="Picture 12"/>
          <p:cNvPicPr>
            <a:picLocks noChangeAspect="1"/>
          </p:cNvPicPr>
          <p:nvPr/>
        </p:nvPicPr>
        <p:blipFill>
          <a:blip r:embed="rId9"/>
          <a:stretch>
            <a:fillRect/>
          </a:stretch>
        </p:blipFill>
        <p:spPr>
          <a:xfrm>
            <a:off x="211779" y="2498289"/>
            <a:ext cx="9915845" cy="3661869"/>
          </a:xfrm>
          <a:prstGeom prst="rect">
            <a:avLst/>
          </a:prstGeom>
        </p:spPr>
      </p:pic>
      <p:pic>
        <p:nvPicPr>
          <p:cNvPr id="15" name="Picture 14"/>
          <p:cNvPicPr>
            <a:picLocks noChangeAspect="1"/>
          </p:cNvPicPr>
          <p:nvPr/>
        </p:nvPicPr>
        <p:blipFill rotWithShape="1">
          <a:blip r:embed="rId10">
            <a:extLst>
              <a:ext uri="{28A0092B-C50C-407E-A947-70E740481C1C}">
                <a14:useLocalDpi xmlns:a14="http://schemas.microsoft.com/office/drawing/2010/main" val="0"/>
              </a:ext>
            </a:extLst>
          </a:blip>
          <a:srcRect l="2435" r="3776"/>
          <a:stretch/>
        </p:blipFill>
        <p:spPr>
          <a:xfrm>
            <a:off x="10300841" y="3473140"/>
            <a:ext cx="7775381" cy="5096363"/>
          </a:xfrm>
          <a:prstGeom prst="rect">
            <a:avLst/>
          </a:prstGeom>
        </p:spPr>
      </p:pic>
    </p:spTree>
    <p:extLst>
      <p:ext uri="{BB962C8B-B14F-4D97-AF65-F5344CB8AC3E}">
        <p14:creationId xmlns:p14="http://schemas.microsoft.com/office/powerpoint/2010/main" val="94948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4291027" y="551158"/>
            <a:ext cx="9705946" cy="1730229"/>
            <a:chOff x="0" y="0"/>
            <a:chExt cx="2556299" cy="455698"/>
          </a:xfrm>
        </p:grpSpPr>
        <p:sp>
          <p:nvSpPr>
            <p:cNvPr id="6" name="Freeform 6"/>
            <p:cNvSpPr/>
            <p:nvPr/>
          </p:nvSpPr>
          <p:spPr>
            <a:xfrm>
              <a:off x="0" y="0"/>
              <a:ext cx="2556299" cy="455698"/>
            </a:xfrm>
            <a:custGeom>
              <a:avLst/>
              <a:gdLst/>
              <a:ahLst/>
              <a:cxnLst/>
              <a:rect l="l" t="t" r="r" b="b"/>
              <a:pathLst>
                <a:path w="2556299" h="455698">
                  <a:moveTo>
                    <a:pt x="0" y="0"/>
                  </a:moveTo>
                  <a:lnTo>
                    <a:pt x="2556299" y="0"/>
                  </a:lnTo>
                  <a:lnTo>
                    <a:pt x="2556299"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556299"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7" name="TextBox 17"/>
          <p:cNvSpPr txBox="1"/>
          <p:nvPr/>
        </p:nvSpPr>
        <p:spPr>
          <a:xfrm>
            <a:off x="2726302" y="933450"/>
            <a:ext cx="12443163" cy="870394"/>
          </a:xfrm>
          <a:prstGeom prst="rect">
            <a:avLst/>
          </a:prstGeom>
        </p:spPr>
        <p:txBody>
          <a:bodyPr lIns="0" tIns="0" rIns="0" bIns="0" rtlCol="0" anchor="t">
            <a:spAutoFit/>
          </a:bodyPr>
          <a:lstStyle/>
          <a:p>
            <a:pPr algn="ctr">
              <a:lnSpc>
                <a:spcPts val="7150"/>
              </a:lnSpc>
            </a:pPr>
            <a:r>
              <a:rPr lang="en-US" sz="5107">
                <a:solidFill>
                  <a:srgbClr val="000000"/>
                </a:solidFill>
                <a:latin typeface="Fredoka Bold"/>
              </a:rPr>
              <a:t>IMPLEMENTATION DETAILS</a:t>
            </a: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046" y="2735289"/>
            <a:ext cx="9939656" cy="3797904"/>
          </a:xfrm>
          <a:prstGeom prst="rect">
            <a:avLst/>
          </a:prstGeom>
        </p:spPr>
      </p:pic>
      <p:pic>
        <p:nvPicPr>
          <p:cNvPr id="15" name="Picture 14"/>
          <p:cNvPicPr>
            <a:picLocks noChangeAspect="1"/>
          </p:cNvPicPr>
          <p:nvPr/>
        </p:nvPicPr>
        <p:blipFill rotWithShape="1">
          <a:blip r:embed="rId10">
            <a:extLst>
              <a:ext uri="{28A0092B-C50C-407E-A947-70E740481C1C}">
                <a14:useLocalDpi xmlns:a14="http://schemas.microsoft.com/office/drawing/2010/main" val="0"/>
              </a:ext>
            </a:extLst>
          </a:blip>
          <a:srcRect l="1911" t="1358" r="2589"/>
          <a:stretch/>
        </p:blipFill>
        <p:spPr>
          <a:xfrm>
            <a:off x="10487207" y="3130154"/>
            <a:ext cx="7800793" cy="5048742"/>
          </a:xfrm>
          <a:prstGeom prst="rect">
            <a:avLst/>
          </a:prstGeom>
        </p:spPr>
      </p:pic>
    </p:spTree>
    <p:extLst>
      <p:ext uri="{BB962C8B-B14F-4D97-AF65-F5344CB8AC3E}">
        <p14:creationId xmlns:p14="http://schemas.microsoft.com/office/powerpoint/2010/main" val="31951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4291027" y="551158"/>
            <a:ext cx="9705946" cy="1730229"/>
            <a:chOff x="0" y="0"/>
            <a:chExt cx="2556299" cy="455698"/>
          </a:xfrm>
        </p:grpSpPr>
        <p:sp>
          <p:nvSpPr>
            <p:cNvPr id="6" name="Freeform 6"/>
            <p:cNvSpPr/>
            <p:nvPr/>
          </p:nvSpPr>
          <p:spPr>
            <a:xfrm>
              <a:off x="0" y="0"/>
              <a:ext cx="2556299" cy="455698"/>
            </a:xfrm>
            <a:custGeom>
              <a:avLst/>
              <a:gdLst/>
              <a:ahLst/>
              <a:cxnLst/>
              <a:rect l="l" t="t" r="r" b="b"/>
              <a:pathLst>
                <a:path w="2556299" h="455698">
                  <a:moveTo>
                    <a:pt x="0" y="0"/>
                  </a:moveTo>
                  <a:lnTo>
                    <a:pt x="2556299" y="0"/>
                  </a:lnTo>
                  <a:lnTo>
                    <a:pt x="2556299"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556299"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7" name="TextBox 17"/>
          <p:cNvSpPr txBox="1"/>
          <p:nvPr/>
        </p:nvSpPr>
        <p:spPr>
          <a:xfrm>
            <a:off x="2726302" y="933450"/>
            <a:ext cx="12443163" cy="870394"/>
          </a:xfrm>
          <a:prstGeom prst="rect">
            <a:avLst/>
          </a:prstGeom>
        </p:spPr>
        <p:txBody>
          <a:bodyPr lIns="0" tIns="0" rIns="0" bIns="0" rtlCol="0" anchor="t">
            <a:spAutoFit/>
          </a:bodyPr>
          <a:lstStyle/>
          <a:p>
            <a:pPr algn="ctr">
              <a:lnSpc>
                <a:spcPts val="7150"/>
              </a:lnSpc>
            </a:pPr>
            <a:r>
              <a:rPr lang="en-US" sz="5107">
                <a:solidFill>
                  <a:srgbClr val="000000"/>
                </a:solidFill>
                <a:latin typeface="Fredoka Bold"/>
              </a:rPr>
              <a:t>IMPLEMENTATION DETAILS</a:t>
            </a:r>
          </a:p>
        </p:txBody>
      </p:sp>
      <p:pic>
        <p:nvPicPr>
          <p:cNvPr id="13" name="Picture 12"/>
          <p:cNvPicPr>
            <a:picLocks noChangeAspect="1"/>
          </p:cNvPicPr>
          <p:nvPr/>
        </p:nvPicPr>
        <p:blipFill>
          <a:blip r:embed="rId9"/>
          <a:stretch>
            <a:fillRect/>
          </a:stretch>
        </p:blipFill>
        <p:spPr>
          <a:xfrm>
            <a:off x="277798" y="2687884"/>
            <a:ext cx="10125012" cy="3724853"/>
          </a:xfrm>
          <a:prstGeom prst="rect">
            <a:avLst/>
          </a:prstGeom>
        </p:spPr>
      </p:pic>
      <p:pic>
        <p:nvPicPr>
          <p:cNvPr id="15" name="Picture 14"/>
          <p:cNvPicPr>
            <a:picLocks noChangeAspect="1"/>
          </p:cNvPicPr>
          <p:nvPr/>
        </p:nvPicPr>
        <p:blipFill rotWithShape="1">
          <a:blip r:embed="rId10">
            <a:extLst>
              <a:ext uri="{28A0092B-C50C-407E-A947-70E740481C1C}">
                <a14:useLocalDpi xmlns:a14="http://schemas.microsoft.com/office/drawing/2010/main" val="0"/>
              </a:ext>
            </a:extLst>
          </a:blip>
          <a:srcRect l="2482" t="1619" r="3802" b="1365"/>
          <a:stretch/>
        </p:blipFill>
        <p:spPr>
          <a:xfrm>
            <a:off x="10219200" y="3310109"/>
            <a:ext cx="8035204" cy="5106136"/>
          </a:xfrm>
          <a:prstGeom prst="rect">
            <a:avLst/>
          </a:prstGeom>
        </p:spPr>
      </p:pic>
    </p:spTree>
    <p:extLst>
      <p:ext uri="{BB962C8B-B14F-4D97-AF65-F5344CB8AC3E}">
        <p14:creationId xmlns:p14="http://schemas.microsoft.com/office/powerpoint/2010/main" val="20558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4291027" y="551158"/>
            <a:ext cx="9705946" cy="1730229"/>
            <a:chOff x="0" y="0"/>
            <a:chExt cx="2556299" cy="455698"/>
          </a:xfrm>
        </p:grpSpPr>
        <p:sp>
          <p:nvSpPr>
            <p:cNvPr id="6" name="Freeform 6"/>
            <p:cNvSpPr/>
            <p:nvPr/>
          </p:nvSpPr>
          <p:spPr>
            <a:xfrm>
              <a:off x="0" y="0"/>
              <a:ext cx="2556299" cy="455698"/>
            </a:xfrm>
            <a:custGeom>
              <a:avLst/>
              <a:gdLst/>
              <a:ahLst/>
              <a:cxnLst/>
              <a:rect l="l" t="t" r="r" b="b"/>
              <a:pathLst>
                <a:path w="2556299" h="455698">
                  <a:moveTo>
                    <a:pt x="0" y="0"/>
                  </a:moveTo>
                  <a:lnTo>
                    <a:pt x="2556299" y="0"/>
                  </a:lnTo>
                  <a:lnTo>
                    <a:pt x="2556299"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556299"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7" name="TextBox 17"/>
          <p:cNvSpPr txBox="1"/>
          <p:nvPr/>
        </p:nvSpPr>
        <p:spPr>
          <a:xfrm>
            <a:off x="2726302" y="933450"/>
            <a:ext cx="12443163" cy="870394"/>
          </a:xfrm>
          <a:prstGeom prst="rect">
            <a:avLst/>
          </a:prstGeom>
        </p:spPr>
        <p:txBody>
          <a:bodyPr lIns="0" tIns="0" rIns="0" bIns="0" rtlCol="0" anchor="t">
            <a:spAutoFit/>
          </a:bodyPr>
          <a:lstStyle/>
          <a:p>
            <a:pPr algn="ctr">
              <a:lnSpc>
                <a:spcPts val="7150"/>
              </a:lnSpc>
            </a:pPr>
            <a:r>
              <a:rPr lang="en-US" sz="5107">
                <a:solidFill>
                  <a:srgbClr val="000000"/>
                </a:solidFill>
                <a:latin typeface="Fredoka Bold"/>
              </a:rPr>
              <a:t>IMPLEMENTATION DETAILS</a:t>
            </a:r>
          </a:p>
        </p:txBody>
      </p:sp>
      <p:pic>
        <p:nvPicPr>
          <p:cNvPr id="16" name="Picture 15"/>
          <p:cNvPicPr>
            <a:picLocks noChangeAspect="1"/>
          </p:cNvPicPr>
          <p:nvPr/>
        </p:nvPicPr>
        <p:blipFill>
          <a:blip r:embed="rId9"/>
          <a:stretch>
            <a:fillRect/>
          </a:stretch>
        </p:blipFill>
        <p:spPr>
          <a:xfrm>
            <a:off x="313893" y="2846581"/>
            <a:ext cx="9390305" cy="3421726"/>
          </a:xfrm>
          <a:prstGeom prst="rect">
            <a:avLst/>
          </a:prstGeom>
        </p:spPr>
      </p:pic>
      <p:pic>
        <p:nvPicPr>
          <p:cNvPr id="18" name="Picture 17"/>
          <p:cNvPicPr>
            <a:picLocks noChangeAspect="1"/>
          </p:cNvPicPr>
          <p:nvPr/>
        </p:nvPicPr>
        <p:blipFill rotWithShape="1">
          <a:blip r:embed="rId10">
            <a:extLst>
              <a:ext uri="{28A0092B-C50C-407E-A947-70E740481C1C}">
                <a14:useLocalDpi xmlns:a14="http://schemas.microsoft.com/office/drawing/2010/main" val="0"/>
              </a:ext>
            </a:extLst>
          </a:blip>
          <a:srcRect l="1625" r="2988" b="961"/>
          <a:stretch/>
        </p:blipFill>
        <p:spPr>
          <a:xfrm>
            <a:off x="10207014" y="3264755"/>
            <a:ext cx="7611121" cy="4940781"/>
          </a:xfrm>
          <a:prstGeom prst="rect">
            <a:avLst/>
          </a:prstGeom>
        </p:spPr>
      </p:pic>
    </p:spTree>
    <p:extLst>
      <p:ext uri="{BB962C8B-B14F-4D97-AF65-F5344CB8AC3E}">
        <p14:creationId xmlns:p14="http://schemas.microsoft.com/office/powerpoint/2010/main" val="108710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73505" y="0"/>
            <a:ext cx="17140990" cy="1054288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853" t="1423" r="5776"/>
          <a:stretch/>
        </p:blipFill>
        <p:spPr>
          <a:xfrm>
            <a:off x="9525000" y="1562100"/>
            <a:ext cx="7647624"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4402644" y="551158"/>
            <a:ext cx="9705946" cy="1730229"/>
            <a:chOff x="0" y="0"/>
            <a:chExt cx="2556299" cy="455698"/>
          </a:xfrm>
        </p:grpSpPr>
        <p:sp>
          <p:nvSpPr>
            <p:cNvPr id="6" name="Freeform 6"/>
            <p:cNvSpPr/>
            <p:nvPr/>
          </p:nvSpPr>
          <p:spPr>
            <a:xfrm>
              <a:off x="0" y="0"/>
              <a:ext cx="2556299" cy="455698"/>
            </a:xfrm>
            <a:custGeom>
              <a:avLst/>
              <a:gdLst/>
              <a:ahLst/>
              <a:cxnLst/>
              <a:rect l="l" t="t" r="r" b="b"/>
              <a:pathLst>
                <a:path w="2556299" h="455698">
                  <a:moveTo>
                    <a:pt x="0" y="0"/>
                  </a:moveTo>
                  <a:lnTo>
                    <a:pt x="2556299" y="0"/>
                  </a:lnTo>
                  <a:lnTo>
                    <a:pt x="2556299"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556299"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3" name="TextBox 13"/>
          <p:cNvSpPr txBox="1"/>
          <p:nvPr/>
        </p:nvSpPr>
        <p:spPr>
          <a:xfrm>
            <a:off x="4402644" y="933450"/>
            <a:ext cx="9200557" cy="870394"/>
          </a:xfrm>
          <a:prstGeom prst="rect">
            <a:avLst/>
          </a:prstGeom>
        </p:spPr>
        <p:txBody>
          <a:bodyPr lIns="0" tIns="0" rIns="0" bIns="0" rtlCol="0" anchor="t">
            <a:spAutoFit/>
          </a:bodyPr>
          <a:lstStyle/>
          <a:p>
            <a:pPr algn="ctr">
              <a:lnSpc>
                <a:spcPts val="7150"/>
              </a:lnSpc>
            </a:pPr>
            <a:r>
              <a:rPr lang="en-US" sz="5107">
                <a:solidFill>
                  <a:srgbClr val="000000"/>
                </a:solidFill>
                <a:latin typeface="Fredoka Bold"/>
              </a:rPr>
              <a:t>QUANTUM USE CASES</a:t>
            </a:r>
          </a:p>
        </p:txBody>
      </p:sp>
      <p:sp>
        <p:nvSpPr>
          <p:cNvPr id="15" name="Freeform 15"/>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6" name="TextBox 16"/>
          <p:cNvSpPr txBox="1"/>
          <p:nvPr/>
        </p:nvSpPr>
        <p:spPr>
          <a:xfrm>
            <a:off x="459445" y="3167057"/>
            <a:ext cx="17314205" cy="5296322"/>
          </a:xfrm>
          <a:prstGeom prst="rect">
            <a:avLst/>
          </a:prstGeom>
        </p:spPr>
        <p:txBody>
          <a:bodyPr lIns="0" tIns="0" rIns="0" bIns="0" rtlCol="0" anchor="t">
            <a:spAutoFit/>
          </a:bodyPr>
          <a:lstStyle/>
          <a:p>
            <a:pPr marL="1024883" lvl="1" indent="-571500">
              <a:lnSpc>
                <a:spcPts val="5879"/>
              </a:lnSpc>
              <a:buFont typeface="Arial" panose="020B0604020202020204" pitchFamily="34" charset="0"/>
              <a:buChar char="•"/>
            </a:pPr>
            <a:r>
              <a:rPr lang="en-US" sz="4400" b="1" dirty="0" smtClean="0"/>
              <a:t>Medical Diagnosis</a:t>
            </a:r>
            <a:r>
              <a:rPr lang="en-US" sz="4400" dirty="0"/>
              <a:t>:</a:t>
            </a:r>
            <a:r>
              <a:rPr lang="en-US" sz="4400" dirty="0" smtClean="0"/>
              <a:t> </a:t>
            </a:r>
            <a:r>
              <a:rPr lang="en-US" sz="4400" dirty="0"/>
              <a:t>such as genetic information or medical images, to classify and predict diseases more accurately</a:t>
            </a:r>
            <a:endParaRPr lang="en-US" sz="4199" dirty="0">
              <a:solidFill>
                <a:srgbClr val="000000"/>
              </a:solidFill>
              <a:latin typeface="Canva Sans"/>
            </a:endParaRPr>
          </a:p>
          <a:p>
            <a:pPr marL="906767" lvl="1" indent="-453384">
              <a:lnSpc>
                <a:spcPts val="5879"/>
              </a:lnSpc>
              <a:buFont typeface="Arial"/>
              <a:buChar char="•"/>
            </a:pPr>
            <a:r>
              <a:rPr lang="en-US" sz="4400" b="1" dirty="0" smtClean="0"/>
              <a:t>Cybersecurity:</a:t>
            </a:r>
            <a:r>
              <a:rPr lang="en-US" sz="4400" dirty="0" smtClean="0"/>
              <a:t> </a:t>
            </a:r>
            <a:r>
              <a:rPr lang="en-US" sz="4400" dirty="0"/>
              <a:t>In finance, QSVMs </a:t>
            </a:r>
            <a:r>
              <a:rPr lang="en-US" sz="4400" dirty="0" smtClean="0"/>
              <a:t>can detect </a:t>
            </a:r>
            <a:r>
              <a:rPr lang="en-US" sz="4400" dirty="0"/>
              <a:t>f</a:t>
            </a:r>
            <a:r>
              <a:rPr lang="en-US" sz="4400" dirty="0" smtClean="0"/>
              <a:t>raudulent </a:t>
            </a:r>
            <a:r>
              <a:rPr lang="en-US" sz="4400" dirty="0"/>
              <a:t>transactions by analyzing large volumes of transaction data to identify unusual </a:t>
            </a:r>
            <a:r>
              <a:rPr lang="en-US" sz="4400" dirty="0" smtClean="0"/>
              <a:t>patterns.</a:t>
            </a:r>
            <a:endParaRPr lang="en-US" sz="4199" dirty="0">
              <a:solidFill>
                <a:srgbClr val="000000"/>
              </a:solidFill>
              <a:latin typeface="Canva Sans"/>
            </a:endParaRPr>
          </a:p>
          <a:p>
            <a:pPr marL="1024883" lvl="1" indent="-571500">
              <a:lnSpc>
                <a:spcPts val="5879"/>
              </a:lnSpc>
              <a:buFont typeface="Arial" panose="020B0604020202020204" pitchFamily="34" charset="0"/>
              <a:buChar char="•"/>
            </a:pPr>
            <a:r>
              <a:rPr lang="en-US" sz="4400" b="1" dirty="0" smtClean="0"/>
              <a:t>Drug Discovery:</a:t>
            </a:r>
            <a:r>
              <a:rPr lang="en-US" sz="4400" dirty="0" smtClean="0"/>
              <a:t> </a:t>
            </a:r>
            <a:r>
              <a:rPr lang="en-US" sz="4400" dirty="0"/>
              <a:t>QSVMs could be used to classify and analyze molecular structures, aiding in the discovery of new </a:t>
            </a:r>
            <a:r>
              <a:rPr lang="en-US" sz="4400" dirty="0" smtClean="0"/>
              <a:t>drugs.</a:t>
            </a:r>
            <a:endParaRPr lang="en-US" sz="4199" dirty="0">
              <a:solidFill>
                <a:srgbClr val="000000"/>
              </a:solidFill>
              <a:latin typeface="Canva Sans"/>
            </a:endParaRPr>
          </a:p>
          <a:p>
            <a:pPr algn="l">
              <a:lnSpc>
                <a:spcPts val="5879"/>
              </a:lnSpc>
              <a:spcBef>
                <a:spcPct val="0"/>
              </a:spcBef>
            </a:pPr>
            <a:endParaRPr lang="en-US" sz="4199" dirty="0">
              <a:solidFill>
                <a:srgbClr val="000000"/>
              </a:solidFill>
              <a:latin typeface="Canv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466032"/>
            <a:ext cx="19974273" cy="1933748"/>
            <a:chOff x="0" y="0"/>
            <a:chExt cx="5260714" cy="509300"/>
          </a:xfrm>
        </p:grpSpPr>
        <p:sp>
          <p:nvSpPr>
            <p:cNvPr id="6" name="Freeform 6"/>
            <p:cNvSpPr/>
            <p:nvPr/>
          </p:nvSpPr>
          <p:spPr>
            <a:xfrm>
              <a:off x="0" y="0"/>
              <a:ext cx="5260714" cy="509300"/>
            </a:xfrm>
            <a:custGeom>
              <a:avLst/>
              <a:gdLst/>
              <a:ahLst/>
              <a:cxnLst/>
              <a:rect l="l" t="t" r="r" b="b"/>
              <a:pathLst>
                <a:path w="5260714" h="509300">
                  <a:moveTo>
                    <a:pt x="0" y="0"/>
                  </a:moveTo>
                  <a:lnTo>
                    <a:pt x="5260714" y="0"/>
                  </a:lnTo>
                  <a:lnTo>
                    <a:pt x="5260714" y="509300"/>
                  </a:lnTo>
                  <a:lnTo>
                    <a:pt x="0" y="509300"/>
                  </a:lnTo>
                  <a:close/>
                </a:path>
              </a:pathLst>
            </a:custGeom>
            <a:solidFill>
              <a:srgbClr val="F1F2F2"/>
            </a:solidFill>
          </p:spPr>
        </p:sp>
        <p:sp>
          <p:nvSpPr>
            <p:cNvPr id="7" name="TextBox 7"/>
            <p:cNvSpPr txBox="1"/>
            <p:nvPr/>
          </p:nvSpPr>
          <p:spPr>
            <a:xfrm>
              <a:off x="0" y="-38100"/>
              <a:ext cx="5260714" cy="5474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3269473" y="3350317"/>
            <a:ext cx="11749054"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Bold"/>
              </a:rPr>
              <a:t>THANK YOU</a:t>
            </a:r>
          </a:p>
        </p:txBody>
      </p:sp>
      <p:sp>
        <p:nvSpPr>
          <p:cNvPr id="11" name="TextBox 11"/>
          <p:cNvSpPr txBox="1"/>
          <p:nvPr/>
        </p:nvSpPr>
        <p:spPr>
          <a:xfrm>
            <a:off x="4190453" y="5808443"/>
            <a:ext cx="9907094" cy="1282402"/>
          </a:xfrm>
          <a:prstGeom prst="rect">
            <a:avLst/>
          </a:prstGeom>
        </p:spPr>
        <p:txBody>
          <a:bodyPr lIns="0" tIns="0" rIns="0" bIns="0" rtlCol="0" anchor="t">
            <a:spAutoFit/>
          </a:bodyPr>
          <a:lstStyle/>
          <a:p>
            <a:pPr algn="ctr">
              <a:lnSpc>
                <a:spcPts val="5040"/>
              </a:lnSpc>
            </a:pPr>
            <a:r>
              <a:rPr lang="en-US" sz="3600" dirty="0">
                <a:solidFill>
                  <a:srgbClr val="000000"/>
                </a:solidFill>
                <a:latin typeface="Nunito Bold"/>
              </a:rPr>
              <a:t>Presentation by:</a:t>
            </a:r>
          </a:p>
          <a:p>
            <a:pPr algn="ctr">
              <a:lnSpc>
                <a:spcPts val="5040"/>
              </a:lnSpc>
            </a:pPr>
            <a:r>
              <a:rPr lang="en-US" sz="3600" dirty="0" smtClean="0">
                <a:solidFill>
                  <a:srgbClr val="000000"/>
                </a:solidFill>
                <a:latin typeface="Nunito Bold"/>
              </a:rPr>
              <a:t>SRISHTI GUPTA </a:t>
            </a:r>
            <a:endParaRPr lang="en-US" sz="3600" dirty="0">
              <a:solidFill>
                <a:srgbClr val="000000"/>
              </a:solidFill>
              <a:latin typeface="Nunito Bold"/>
            </a:endParaRPr>
          </a:p>
        </p:txBody>
      </p:sp>
      <p:sp>
        <p:nvSpPr>
          <p:cNvPr id="13" name="Freeform 13"/>
          <p:cNvSpPr/>
          <p:nvPr/>
        </p:nvSpPr>
        <p:spPr>
          <a:xfrm>
            <a:off x="351560" y="124543"/>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919762"/>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Canva Sans"/>
                </a:rPr>
                <a:t>f</a:t>
              </a:r>
            </a:p>
          </p:txBody>
        </p:sp>
      </p:grpSp>
      <p:grpSp>
        <p:nvGrpSpPr>
          <p:cNvPr id="8" name="Group 8"/>
          <p:cNvGrpSpPr/>
          <p:nvPr/>
        </p:nvGrpSpPr>
        <p:grpSpPr>
          <a:xfrm>
            <a:off x="4543721" y="687305"/>
            <a:ext cx="9872578" cy="1730229"/>
            <a:chOff x="0" y="0"/>
            <a:chExt cx="2600185" cy="455698"/>
          </a:xfrm>
        </p:grpSpPr>
        <p:sp>
          <p:nvSpPr>
            <p:cNvPr id="9" name="Freeform 9"/>
            <p:cNvSpPr/>
            <p:nvPr/>
          </p:nvSpPr>
          <p:spPr>
            <a:xfrm>
              <a:off x="0" y="0"/>
              <a:ext cx="2600185" cy="455698"/>
            </a:xfrm>
            <a:custGeom>
              <a:avLst/>
              <a:gdLst/>
              <a:ahLst/>
              <a:cxnLst/>
              <a:rect l="l" t="t" r="r" b="b"/>
              <a:pathLst>
                <a:path w="2600185" h="455698">
                  <a:moveTo>
                    <a:pt x="0" y="0"/>
                  </a:moveTo>
                  <a:lnTo>
                    <a:pt x="2600185" y="0"/>
                  </a:lnTo>
                  <a:lnTo>
                    <a:pt x="2600185"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60018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43721" y="904875"/>
            <a:ext cx="9872578" cy="1125781"/>
          </a:xfrm>
          <a:prstGeom prst="rect">
            <a:avLst/>
          </a:prstGeom>
        </p:spPr>
        <p:txBody>
          <a:bodyPr lIns="0" tIns="0" rIns="0" bIns="0" rtlCol="0" anchor="t">
            <a:spAutoFit/>
          </a:bodyPr>
          <a:lstStyle/>
          <a:p>
            <a:pPr algn="ctr">
              <a:lnSpc>
                <a:spcPts val="9250"/>
              </a:lnSpc>
            </a:pPr>
            <a:r>
              <a:rPr lang="en-US" sz="6607" dirty="0" smtClean="0">
                <a:solidFill>
                  <a:srgbClr val="000000"/>
                </a:solidFill>
                <a:latin typeface="Fredoka Bold"/>
              </a:rPr>
              <a:t>PROBLEM STATEMENT</a:t>
            </a:r>
            <a:endParaRPr lang="en-US" sz="6607" dirty="0">
              <a:solidFill>
                <a:srgbClr val="000000"/>
              </a:solidFill>
              <a:latin typeface="Fredoka Bold"/>
            </a:endParaRPr>
          </a:p>
        </p:txBody>
      </p:sp>
      <p:sp>
        <p:nvSpPr>
          <p:cNvPr id="15" name="Freeform 1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8"/>
                </a:ext>
              </a:extLst>
            </a:blip>
            <a:stretch>
              <a:fillRect/>
            </a:stretch>
          </a:blipFill>
        </p:spPr>
      </p:sp>
      <p:sp>
        <p:nvSpPr>
          <p:cNvPr id="18" name="TextBox 18"/>
          <p:cNvSpPr txBox="1"/>
          <p:nvPr/>
        </p:nvSpPr>
        <p:spPr>
          <a:xfrm>
            <a:off x="361476" y="2905024"/>
            <a:ext cx="16994790" cy="525785"/>
          </a:xfrm>
          <a:prstGeom prst="rect">
            <a:avLst/>
          </a:prstGeom>
        </p:spPr>
        <p:txBody>
          <a:bodyPr lIns="0" tIns="0" rIns="0" bIns="0" rtlCol="0" anchor="t">
            <a:spAutoFit/>
          </a:bodyPr>
          <a:lstStyle/>
          <a:p>
            <a:pPr algn="just">
              <a:lnSpc>
                <a:spcPts val="4125"/>
              </a:lnSpc>
            </a:pPr>
            <a:endParaRPr lang="en-US" sz="3547" dirty="0">
              <a:solidFill>
                <a:srgbClr val="000000"/>
              </a:solidFill>
              <a:latin typeface="Canva Sans"/>
            </a:endParaRPr>
          </a:p>
        </p:txBody>
      </p:sp>
      <p:sp>
        <p:nvSpPr>
          <p:cNvPr id="19" name="Freeform 19"/>
          <p:cNvSpPr/>
          <p:nvPr/>
        </p:nvSpPr>
        <p:spPr>
          <a:xfrm>
            <a:off x="361476" y="222342"/>
            <a:ext cx="1768484" cy="1808315"/>
          </a:xfrm>
          <a:custGeom>
            <a:avLst/>
            <a:gdLst/>
            <a:ahLst/>
            <a:cxnLst/>
            <a:rect l="l" t="t" r="r" b="b"/>
            <a:pathLst>
              <a:path w="1768484" h="1808315">
                <a:moveTo>
                  <a:pt x="0" y="0"/>
                </a:moveTo>
                <a:lnTo>
                  <a:pt x="1768483" y="0"/>
                </a:lnTo>
                <a:lnTo>
                  <a:pt x="1768483" y="1808314"/>
                </a:lnTo>
                <a:lnTo>
                  <a:pt x="0" y="1808314"/>
                </a:lnTo>
                <a:lnTo>
                  <a:pt x="0" y="0"/>
                </a:lnTo>
                <a:close/>
              </a:path>
            </a:pathLst>
          </a:custGeom>
          <a:blipFill>
            <a:blip r:embed="rId9"/>
            <a:stretch>
              <a:fillRect/>
            </a:stretch>
          </a:blipFill>
        </p:spPr>
      </p:sp>
      <p:sp>
        <p:nvSpPr>
          <p:cNvPr id="20" name="Rectangle 19"/>
          <p:cNvSpPr/>
          <p:nvPr/>
        </p:nvSpPr>
        <p:spPr>
          <a:xfrm>
            <a:off x="1447800" y="3169596"/>
            <a:ext cx="15045632" cy="5016758"/>
          </a:xfrm>
          <a:prstGeom prst="rect">
            <a:avLst/>
          </a:prstGeom>
        </p:spPr>
        <p:txBody>
          <a:bodyPr wrap="square">
            <a:spAutoFit/>
          </a:bodyPr>
          <a:lstStyle/>
          <a:p>
            <a:r>
              <a:rPr lang="en-US" sz="4000" dirty="0"/>
              <a:t>This project aims to implement Quantum Support Vector Machines (QSVM) on actual quantum devices and simulators using the </a:t>
            </a:r>
            <a:r>
              <a:rPr lang="en-US" sz="4000" dirty="0" err="1"/>
              <a:t>Qiskit</a:t>
            </a:r>
            <a:r>
              <a:rPr lang="en-US" sz="4000" dirty="0"/>
              <a:t> library in conjunction with Amazon </a:t>
            </a:r>
            <a:r>
              <a:rPr lang="en-US" sz="4000" dirty="0" err="1"/>
              <a:t>Braket</a:t>
            </a:r>
            <a:r>
              <a:rPr lang="en-US" sz="4000" dirty="0"/>
              <a:t>. The </a:t>
            </a:r>
            <a:r>
              <a:rPr lang="en-US" sz="4000" b="1" dirty="0"/>
              <a:t>core objective is to evaluate and compare the performance efficiency of QSVM implementations across various quantum hardware and simulation environments</a:t>
            </a:r>
            <a:r>
              <a:rPr lang="en-US" sz="4000" dirty="0"/>
              <a:t>. The comparison will focus on key statistical metrics including recall, precision, F1 score, and accuracy, alongside execution time. </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6611" y="-1277864"/>
            <a:ext cx="20843334" cy="105537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995363" y="1596331"/>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Canva Sans"/>
                </a:rPr>
                <a:t>f</a:t>
              </a:r>
            </a:p>
          </p:txBody>
        </p:sp>
      </p:grpSp>
      <p:grpSp>
        <p:nvGrpSpPr>
          <p:cNvPr id="8" name="Group 8"/>
          <p:cNvGrpSpPr/>
          <p:nvPr/>
        </p:nvGrpSpPr>
        <p:grpSpPr>
          <a:xfrm>
            <a:off x="4543721" y="664564"/>
            <a:ext cx="9872578" cy="1730229"/>
            <a:chOff x="0" y="0"/>
            <a:chExt cx="2600185" cy="455698"/>
          </a:xfrm>
        </p:grpSpPr>
        <p:sp>
          <p:nvSpPr>
            <p:cNvPr id="9" name="Freeform 9"/>
            <p:cNvSpPr/>
            <p:nvPr/>
          </p:nvSpPr>
          <p:spPr>
            <a:xfrm>
              <a:off x="0" y="0"/>
              <a:ext cx="2600185" cy="455698"/>
            </a:xfrm>
            <a:custGeom>
              <a:avLst/>
              <a:gdLst/>
              <a:ahLst/>
              <a:cxnLst/>
              <a:rect l="l" t="t" r="r" b="b"/>
              <a:pathLst>
                <a:path w="2600185" h="455698">
                  <a:moveTo>
                    <a:pt x="0" y="0"/>
                  </a:moveTo>
                  <a:lnTo>
                    <a:pt x="2600185" y="0"/>
                  </a:lnTo>
                  <a:lnTo>
                    <a:pt x="2600185"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60018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43721" y="904875"/>
            <a:ext cx="9872578"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Bold"/>
              </a:rPr>
              <a:t>OBJECTIVES</a:t>
            </a:r>
          </a:p>
        </p:txBody>
      </p:sp>
      <p:sp>
        <p:nvSpPr>
          <p:cNvPr id="15" name="Freeform 1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TextBox 17"/>
          <p:cNvSpPr txBox="1"/>
          <p:nvPr/>
        </p:nvSpPr>
        <p:spPr>
          <a:xfrm>
            <a:off x="698199" y="2318593"/>
            <a:ext cx="16891603" cy="1308050"/>
          </a:xfrm>
          <a:prstGeom prst="rect">
            <a:avLst/>
          </a:prstGeom>
        </p:spPr>
        <p:txBody>
          <a:bodyPr lIns="0" tIns="0" rIns="0" bIns="0" rtlCol="0" anchor="t">
            <a:spAutoFit/>
          </a:bodyPr>
          <a:lstStyle/>
          <a:p>
            <a:pPr marL="821564" lvl="1" indent="-410782" algn="just">
              <a:lnSpc>
                <a:spcPts val="5327"/>
              </a:lnSpc>
              <a:buFont typeface="Arial"/>
              <a:buChar char="•"/>
            </a:pPr>
            <a:endParaRPr lang="en-US" sz="3805" dirty="0">
              <a:solidFill>
                <a:srgbClr val="000000"/>
              </a:solidFill>
              <a:latin typeface="Canva Sans"/>
            </a:endParaRPr>
          </a:p>
          <a:p>
            <a:pPr algn="just">
              <a:lnSpc>
                <a:spcPts val="4907"/>
              </a:lnSpc>
            </a:pPr>
            <a:endParaRPr lang="en-US" sz="3805" dirty="0">
              <a:solidFill>
                <a:srgbClr val="000000"/>
              </a:solidFill>
              <a:latin typeface="Canva Sans"/>
            </a:endParaRPr>
          </a:p>
        </p:txBody>
      </p:sp>
      <p:sp>
        <p:nvSpPr>
          <p:cNvPr id="19" name="Freeform 19"/>
          <p:cNvSpPr/>
          <p:nvPr/>
        </p:nvSpPr>
        <p:spPr>
          <a:xfrm>
            <a:off x="361476" y="435002"/>
            <a:ext cx="1768484" cy="1808315"/>
          </a:xfrm>
          <a:custGeom>
            <a:avLst/>
            <a:gdLst/>
            <a:ahLst/>
            <a:cxnLst/>
            <a:rect l="l" t="t" r="r" b="b"/>
            <a:pathLst>
              <a:path w="1768484" h="1808315">
                <a:moveTo>
                  <a:pt x="0" y="0"/>
                </a:moveTo>
                <a:lnTo>
                  <a:pt x="1768483" y="0"/>
                </a:lnTo>
                <a:lnTo>
                  <a:pt x="1768483" y="1808314"/>
                </a:lnTo>
                <a:lnTo>
                  <a:pt x="0" y="1808314"/>
                </a:lnTo>
                <a:lnTo>
                  <a:pt x="0" y="0"/>
                </a:lnTo>
                <a:close/>
              </a:path>
            </a:pathLst>
          </a:custGeom>
          <a:blipFill>
            <a:blip r:embed="rId8"/>
            <a:stretch>
              <a:fillRect/>
            </a:stretch>
          </a:blipFill>
        </p:spPr>
      </p:sp>
      <p:sp>
        <p:nvSpPr>
          <p:cNvPr id="21" name="Rectangle 2"/>
          <p:cNvSpPr>
            <a:spLocks noChangeArrowheads="1"/>
          </p:cNvSpPr>
          <p:nvPr/>
        </p:nvSpPr>
        <p:spPr bwMode="auto">
          <a:xfrm>
            <a:off x="1832614" y="2451163"/>
            <a:ext cx="14169386"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smtClean="0">
                <a:ln>
                  <a:noFill/>
                </a:ln>
                <a:solidFill>
                  <a:schemeClr val="tx1"/>
                </a:solidFill>
                <a:effectLst/>
              </a:rPr>
              <a:t>This analysis seeks to determine the practical viability and performance advantages of quantum-enhanced SVM algorithms, providing insights into their effectiveness relative to classical approaches and their potential for real-world applications.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4000" dirty="0" smtClean="0"/>
              <a:t>Performance Evaluation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4000" dirty="0" smtClean="0"/>
              <a:t>Execution Time Analysis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4000" dirty="0" smtClean="0"/>
              <a:t>Comparative Study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4000" dirty="0" smtClean="0"/>
              <a:t>Insight Generation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2279" y="96957"/>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91903" y="1824475"/>
            <a:ext cx="16230600" cy="6976625"/>
            <a:chOff x="0" y="0"/>
            <a:chExt cx="4274726" cy="1837465"/>
          </a:xfrm>
        </p:grpSpPr>
        <p:sp>
          <p:nvSpPr>
            <p:cNvPr id="6" name="Freeform 6"/>
            <p:cNvSpPr/>
            <p:nvPr/>
          </p:nvSpPr>
          <p:spPr>
            <a:xfrm>
              <a:off x="0" y="0"/>
              <a:ext cx="4274726" cy="1837465"/>
            </a:xfrm>
            <a:custGeom>
              <a:avLst/>
              <a:gdLst/>
              <a:ahLst/>
              <a:cxnLst/>
              <a:rect l="l" t="t" r="r" b="b"/>
              <a:pathLst>
                <a:path w="4274726" h="1837465">
                  <a:moveTo>
                    <a:pt x="0" y="0"/>
                  </a:moveTo>
                  <a:lnTo>
                    <a:pt x="4274726" y="0"/>
                  </a:lnTo>
                  <a:lnTo>
                    <a:pt x="4274726" y="1837465"/>
                  </a:lnTo>
                  <a:lnTo>
                    <a:pt x="0" y="1837465"/>
                  </a:lnTo>
                  <a:close/>
                </a:path>
              </a:pathLst>
            </a:custGeom>
            <a:solidFill>
              <a:srgbClr val="F1F2F2"/>
            </a:solidFill>
          </p:spPr>
        </p:sp>
        <p:sp>
          <p:nvSpPr>
            <p:cNvPr id="7" name="TextBox 7"/>
            <p:cNvSpPr txBox="1"/>
            <p:nvPr/>
          </p:nvSpPr>
          <p:spPr>
            <a:xfrm>
              <a:off x="0" y="-38100"/>
              <a:ext cx="4274726" cy="18755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427867" y="687305"/>
            <a:ext cx="9288133"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05186"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2134862" y="914400"/>
            <a:ext cx="13943337" cy="1064394"/>
          </a:xfrm>
          <a:prstGeom prst="rect">
            <a:avLst/>
          </a:prstGeom>
        </p:spPr>
        <p:txBody>
          <a:bodyPr wrap="square" lIns="0" tIns="0" rIns="0" bIns="0" rtlCol="0" anchor="t">
            <a:spAutoFit/>
          </a:bodyPr>
          <a:lstStyle/>
          <a:p>
            <a:pPr algn="ctr">
              <a:lnSpc>
                <a:spcPts val="8270"/>
              </a:lnSpc>
            </a:pPr>
            <a:r>
              <a:rPr lang="en-US" sz="5907" dirty="0" smtClean="0">
                <a:solidFill>
                  <a:srgbClr val="000000"/>
                </a:solidFill>
                <a:latin typeface="Fredoka Bold"/>
              </a:rPr>
              <a:t>QSVM</a:t>
            </a:r>
            <a:r>
              <a:rPr lang="en-US" sz="5907" dirty="0" smtClean="0">
                <a:solidFill>
                  <a:srgbClr val="000000"/>
                </a:solidFill>
                <a:latin typeface="Fredoka Bold"/>
              </a:rPr>
              <a:t> </a:t>
            </a:r>
            <a:r>
              <a:rPr lang="en-US" sz="5907" dirty="0">
                <a:solidFill>
                  <a:srgbClr val="000000"/>
                </a:solidFill>
                <a:latin typeface="Fredoka Bold"/>
              </a:rPr>
              <a:t>- HOW IT WORKS</a:t>
            </a:r>
          </a:p>
        </p:txBody>
      </p:sp>
      <p:sp>
        <p:nvSpPr>
          <p:cNvPr id="17" name="TextBox 17"/>
          <p:cNvSpPr txBox="1"/>
          <p:nvPr/>
        </p:nvSpPr>
        <p:spPr>
          <a:xfrm>
            <a:off x="951096" y="2474578"/>
            <a:ext cx="15871407" cy="7053213"/>
          </a:xfrm>
          <a:prstGeom prst="rect">
            <a:avLst/>
          </a:prstGeom>
        </p:spPr>
        <p:txBody>
          <a:bodyPr lIns="0" tIns="0" rIns="0" bIns="0" rtlCol="0" anchor="t">
            <a:spAutoFit/>
          </a:bodyPr>
          <a:lstStyle/>
          <a:p>
            <a:pPr algn="just">
              <a:lnSpc>
                <a:spcPts val="5472"/>
              </a:lnSpc>
            </a:pPr>
            <a:r>
              <a:rPr lang="en-US" sz="3600" dirty="0" smtClean="0"/>
              <a:t>Quantum </a:t>
            </a:r>
            <a:r>
              <a:rPr lang="en-US" sz="3600" dirty="0"/>
              <a:t>Support Vector Machine (QSVM) is a quantum computing approach to the classical Support Vector Machine (SVM) algorithm, which is used for classification tasks in machine learning. </a:t>
            </a:r>
            <a:endParaRPr lang="en-US" sz="3600" dirty="0" smtClean="0"/>
          </a:p>
          <a:p>
            <a:pPr algn="just">
              <a:lnSpc>
                <a:spcPts val="5472"/>
              </a:lnSpc>
            </a:pPr>
            <a:r>
              <a:rPr lang="en-US" sz="3600" dirty="0" smtClean="0"/>
              <a:t>NOTE: especially </a:t>
            </a:r>
            <a:r>
              <a:rPr lang="en-US" sz="3600" dirty="0"/>
              <a:t>for complex or high-dimensional data.</a:t>
            </a:r>
            <a:endParaRPr lang="en-US" sz="3600" dirty="0">
              <a:solidFill>
                <a:srgbClr val="000000"/>
              </a:solidFill>
              <a:latin typeface="Nunito"/>
            </a:endParaRPr>
          </a:p>
          <a:p>
            <a:pPr algn="just">
              <a:lnSpc>
                <a:spcPts val="5472"/>
              </a:lnSpc>
            </a:pPr>
            <a:endParaRPr lang="en-US" sz="3600" dirty="0" smtClean="0">
              <a:solidFill>
                <a:srgbClr val="000000"/>
              </a:solidFill>
              <a:latin typeface="Nunito"/>
            </a:endParaRPr>
          </a:p>
          <a:p>
            <a:pPr algn="just">
              <a:lnSpc>
                <a:spcPts val="5472"/>
              </a:lnSpc>
            </a:pPr>
            <a:r>
              <a:rPr lang="en-IN" sz="3600" dirty="0"/>
              <a:t>In QSVM, </a:t>
            </a:r>
            <a:r>
              <a:rPr lang="en-IN" sz="3600" dirty="0" smtClean="0"/>
              <a:t>it takes your data convert it into a format Quantum computers can handle, calculate how similar your data points are using quantum techniques, train a model to recognize patterns </a:t>
            </a:r>
            <a:r>
              <a:rPr lang="en-US" sz="3600" dirty="0"/>
              <a:t>and then uses that model to predict the category of new data. This can potentially be more powerful or faster than traditional methods, especially for complex data</a:t>
            </a:r>
            <a:endParaRPr lang="en-US" sz="3600" dirty="0">
              <a:solidFill>
                <a:srgbClr val="000000"/>
              </a:solidFill>
              <a:latin typeface="Nunito"/>
            </a:endParaRPr>
          </a:p>
        </p:txBody>
      </p:sp>
      <p:sp>
        <p:nvSpPr>
          <p:cNvPr id="19" name="Freeform 19"/>
          <p:cNvSpPr/>
          <p:nvPr/>
        </p:nvSpPr>
        <p:spPr>
          <a:xfrm>
            <a:off x="144458" y="269812"/>
            <a:ext cx="1768484" cy="1808315"/>
          </a:xfrm>
          <a:custGeom>
            <a:avLst/>
            <a:gdLst/>
            <a:ahLst/>
            <a:cxnLst/>
            <a:rect l="l" t="t" r="r" b="b"/>
            <a:pathLst>
              <a:path w="1768484" h="1808315">
                <a:moveTo>
                  <a:pt x="0" y="0"/>
                </a:moveTo>
                <a:lnTo>
                  <a:pt x="1768484" y="0"/>
                </a:lnTo>
                <a:lnTo>
                  <a:pt x="1768484" y="1808315"/>
                </a:lnTo>
                <a:lnTo>
                  <a:pt x="0" y="1808315"/>
                </a:lnTo>
                <a:lnTo>
                  <a:pt x="0" y="0"/>
                </a:lnTo>
                <a:close/>
              </a:path>
            </a:pathLst>
          </a:custGeom>
          <a:blipFill>
            <a:blip r:embed="rId8"/>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68362" y="1908035"/>
            <a:ext cx="16230600" cy="6976625"/>
            <a:chOff x="0" y="0"/>
            <a:chExt cx="4274726" cy="1837465"/>
          </a:xfrm>
        </p:grpSpPr>
        <p:sp>
          <p:nvSpPr>
            <p:cNvPr id="6" name="Freeform 6"/>
            <p:cNvSpPr/>
            <p:nvPr/>
          </p:nvSpPr>
          <p:spPr>
            <a:xfrm>
              <a:off x="0" y="0"/>
              <a:ext cx="4274726" cy="1837465"/>
            </a:xfrm>
            <a:custGeom>
              <a:avLst/>
              <a:gdLst/>
              <a:ahLst/>
              <a:cxnLst/>
              <a:rect l="l" t="t" r="r" b="b"/>
              <a:pathLst>
                <a:path w="4274726" h="1837465">
                  <a:moveTo>
                    <a:pt x="0" y="0"/>
                  </a:moveTo>
                  <a:lnTo>
                    <a:pt x="4274726" y="0"/>
                  </a:lnTo>
                  <a:lnTo>
                    <a:pt x="4274726" y="1837465"/>
                  </a:lnTo>
                  <a:lnTo>
                    <a:pt x="0" y="1837465"/>
                  </a:lnTo>
                  <a:close/>
                </a:path>
              </a:pathLst>
            </a:custGeom>
            <a:solidFill>
              <a:srgbClr val="F1F2F2"/>
            </a:solidFill>
          </p:spPr>
        </p:sp>
        <p:sp>
          <p:nvSpPr>
            <p:cNvPr id="7" name="TextBox 7"/>
            <p:cNvSpPr txBox="1"/>
            <p:nvPr/>
          </p:nvSpPr>
          <p:spPr>
            <a:xfrm>
              <a:off x="0" y="-38100"/>
              <a:ext cx="4274726" cy="18755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1339159"/>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916233" y="1710175"/>
            <a:ext cx="14455535" cy="970779"/>
          </a:xfrm>
          <a:prstGeom prst="rect">
            <a:avLst/>
          </a:prstGeom>
        </p:spPr>
        <p:txBody>
          <a:bodyPr lIns="0" tIns="0" rIns="0" bIns="0" rtlCol="0" anchor="t">
            <a:spAutoFit/>
          </a:bodyPr>
          <a:lstStyle/>
          <a:p>
            <a:pPr algn="ctr">
              <a:lnSpc>
                <a:spcPts val="8270"/>
              </a:lnSpc>
            </a:pPr>
            <a:r>
              <a:rPr lang="en-US" sz="5907" dirty="0">
                <a:solidFill>
                  <a:srgbClr val="000000"/>
                </a:solidFill>
                <a:latin typeface="Fredoka Bold"/>
              </a:rPr>
              <a:t> </a:t>
            </a:r>
            <a:r>
              <a:rPr lang="en-US" sz="5907" dirty="0" smtClean="0">
                <a:solidFill>
                  <a:srgbClr val="000000"/>
                </a:solidFill>
                <a:latin typeface="Fredoka Bold"/>
              </a:rPr>
              <a:t>QSVM-KERNEL</a:t>
            </a:r>
            <a:endParaRPr lang="en-US" sz="5907" dirty="0">
              <a:solidFill>
                <a:srgbClr val="000000"/>
              </a:solidFill>
              <a:latin typeface="Fredoka Bold"/>
            </a:endParaRPr>
          </a:p>
        </p:txBody>
      </p:sp>
      <p:sp>
        <p:nvSpPr>
          <p:cNvPr id="17" name="TextBox 17"/>
          <p:cNvSpPr txBox="1"/>
          <p:nvPr/>
        </p:nvSpPr>
        <p:spPr>
          <a:xfrm>
            <a:off x="990600" y="3383593"/>
            <a:ext cx="15544800" cy="2821285"/>
          </a:xfrm>
          <a:prstGeom prst="rect">
            <a:avLst/>
          </a:prstGeom>
        </p:spPr>
        <p:txBody>
          <a:bodyPr wrap="square" lIns="0" tIns="0" rIns="0" bIns="0" rtlCol="0" anchor="t">
            <a:spAutoFit/>
          </a:bodyPr>
          <a:lstStyle/>
          <a:p>
            <a:pPr algn="just">
              <a:lnSpc>
                <a:spcPts val="5472"/>
              </a:lnSpc>
            </a:pPr>
            <a:r>
              <a:rPr lang="en-US" sz="3600" dirty="0"/>
              <a:t>A kernel is a mapping feature that takes data points and maps them into a new domain which, in this case, makes the dataset easier to classify. It works, for instance, by adding new dimensions to the data (i.e. the image above) or redistributing the dataset in the given domain.</a:t>
            </a:r>
            <a:endParaRPr lang="en-US" sz="3600" dirty="0">
              <a:solidFill>
                <a:srgbClr val="000000"/>
              </a:solidFill>
              <a:latin typeface="Nunito"/>
            </a:endParaRPr>
          </a:p>
        </p:txBody>
      </p:sp>
      <p:sp>
        <p:nvSpPr>
          <p:cNvPr id="19" name="Freeform 19"/>
          <p:cNvSpPr/>
          <p:nvPr/>
        </p:nvSpPr>
        <p:spPr>
          <a:xfrm>
            <a:off x="366379" y="435002"/>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pic>
        <p:nvPicPr>
          <p:cNvPr id="20" name="Picture 19"/>
          <p:cNvPicPr>
            <a:picLocks noChangeAspect="1"/>
          </p:cNvPicPr>
          <p:nvPr/>
        </p:nvPicPr>
        <p:blipFill>
          <a:blip r:embed="rId9"/>
          <a:stretch>
            <a:fillRect/>
          </a:stretch>
        </p:blipFill>
        <p:spPr>
          <a:xfrm>
            <a:off x="8182950" y="6422418"/>
            <a:ext cx="8930373" cy="35597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3098292" y="328295"/>
            <a:ext cx="11674779" cy="1953092"/>
            <a:chOff x="0" y="0"/>
            <a:chExt cx="3074839" cy="514395"/>
          </a:xfrm>
        </p:grpSpPr>
        <p:sp>
          <p:nvSpPr>
            <p:cNvPr id="6" name="Freeform 6"/>
            <p:cNvSpPr/>
            <p:nvPr/>
          </p:nvSpPr>
          <p:spPr>
            <a:xfrm>
              <a:off x="0" y="0"/>
              <a:ext cx="3074839" cy="514395"/>
            </a:xfrm>
            <a:custGeom>
              <a:avLst/>
              <a:gdLst/>
              <a:ahLst/>
              <a:cxnLst/>
              <a:rect l="l" t="t" r="r" b="b"/>
              <a:pathLst>
                <a:path w="3074839" h="514395">
                  <a:moveTo>
                    <a:pt x="0" y="0"/>
                  </a:moveTo>
                  <a:lnTo>
                    <a:pt x="3074839" y="0"/>
                  </a:lnTo>
                  <a:lnTo>
                    <a:pt x="3074839" y="514395"/>
                  </a:lnTo>
                  <a:lnTo>
                    <a:pt x="0" y="514395"/>
                  </a:lnTo>
                  <a:close/>
                </a:path>
              </a:pathLst>
            </a:custGeom>
            <a:solidFill>
              <a:srgbClr val="DDDEDE"/>
            </a:solidFill>
            <a:ln w="38100" cap="sq">
              <a:solidFill>
                <a:srgbClr val="F1F2F2"/>
              </a:solidFill>
              <a:prstDash val="solid"/>
              <a:miter/>
            </a:ln>
          </p:spPr>
        </p:sp>
        <p:sp>
          <p:nvSpPr>
            <p:cNvPr id="7" name="TextBox 7"/>
            <p:cNvSpPr txBox="1"/>
            <p:nvPr/>
          </p:nvSpPr>
          <p:spPr>
            <a:xfrm>
              <a:off x="0" y="-38100"/>
              <a:ext cx="3074839" cy="55249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5" name="TextBox 15"/>
          <p:cNvSpPr txBox="1"/>
          <p:nvPr/>
        </p:nvSpPr>
        <p:spPr>
          <a:xfrm>
            <a:off x="748867" y="2549493"/>
            <a:ext cx="16790267" cy="6181179"/>
          </a:xfrm>
          <a:prstGeom prst="rect">
            <a:avLst/>
          </a:prstGeom>
        </p:spPr>
        <p:txBody>
          <a:bodyPr lIns="0" tIns="0" rIns="0" bIns="0" rtlCol="0" anchor="t">
            <a:spAutoFit/>
          </a:bodyPr>
          <a:lstStyle/>
          <a:p>
            <a:pPr algn="ctr">
              <a:lnSpc>
                <a:spcPts val="4887"/>
              </a:lnSpc>
            </a:pPr>
            <a:r>
              <a:rPr lang="en-US" sz="3491" dirty="0">
                <a:solidFill>
                  <a:srgbClr val="000000"/>
                </a:solidFill>
                <a:latin typeface="Canva Sans"/>
              </a:rPr>
              <a:t>Amazon </a:t>
            </a:r>
            <a:r>
              <a:rPr lang="en-US" sz="3491" dirty="0" err="1">
                <a:solidFill>
                  <a:srgbClr val="000000"/>
                </a:solidFill>
                <a:latin typeface="Canva Sans"/>
              </a:rPr>
              <a:t>Braket</a:t>
            </a:r>
            <a:r>
              <a:rPr lang="en-US" sz="3491" dirty="0">
                <a:solidFill>
                  <a:srgbClr val="000000"/>
                </a:solidFill>
                <a:latin typeface="Canva Sans"/>
              </a:rPr>
              <a:t> is a fully managed service designed to make quantum computing accessible to a broader audience. It allows users to harness the power of quantum processors alongside classical computing resources. Key Features are Quantum Processing (quantum processors, D-Wave, </a:t>
            </a:r>
            <a:r>
              <a:rPr lang="en-US" sz="3491" dirty="0" err="1">
                <a:solidFill>
                  <a:srgbClr val="000000"/>
                </a:solidFill>
                <a:latin typeface="Canva Sans"/>
              </a:rPr>
              <a:t>IonQ</a:t>
            </a:r>
            <a:r>
              <a:rPr lang="en-US" sz="3491" dirty="0">
                <a:solidFill>
                  <a:srgbClr val="000000"/>
                </a:solidFill>
                <a:latin typeface="Canva Sans"/>
              </a:rPr>
              <a:t>, and </a:t>
            </a:r>
            <a:r>
              <a:rPr lang="en-US" sz="3491" dirty="0" err="1">
                <a:solidFill>
                  <a:srgbClr val="000000"/>
                </a:solidFill>
                <a:latin typeface="Canva Sans"/>
              </a:rPr>
              <a:t>Rigetti</a:t>
            </a:r>
            <a:r>
              <a:rPr lang="en-US" sz="3491" dirty="0">
                <a:solidFill>
                  <a:srgbClr val="000000"/>
                </a:solidFill>
                <a:latin typeface="Canva Sans"/>
              </a:rPr>
              <a:t>), Hybrid Quantum-Classical Computing, and Quantum Simulation.</a:t>
            </a:r>
          </a:p>
          <a:p>
            <a:pPr algn="ctr">
              <a:lnSpc>
                <a:spcPts val="4887"/>
              </a:lnSpc>
            </a:pPr>
            <a:endParaRPr lang="en-US" sz="3491" dirty="0">
              <a:solidFill>
                <a:srgbClr val="000000"/>
              </a:solidFill>
              <a:latin typeface="Canva Sans"/>
            </a:endParaRPr>
          </a:p>
          <a:p>
            <a:pPr algn="ctr">
              <a:lnSpc>
                <a:spcPts val="4887"/>
              </a:lnSpc>
            </a:pPr>
            <a:r>
              <a:rPr lang="en-US" sz="3491" dirty="0" err="1">
                <a:solidFill>
                  <a:srgbClr val="000000"/>
                </a:solidFill>
                <a:latin typeface="Canva Sans"/>
              </a:rPr>
              <a:t>Qiskit</a:t>
            </a:r>
            <a:r>
              <a:rPr lang="en-US" sz="3491" dirty="0">
                <a:solidFill>
                  <a:srgbClr val="000000"/>
                </a:solidFill>
                <a:latin typeface="Canva Sans"/>
              </a:rPr>
              <a:t> is an open-source quantum computing software development framework developed by IBM. It provides tools for creating, simulating, and executing quantum programs on quantum computers and simulators.</a:t>
            </a:r>
          </a:p>
          <a:p>
            <a:pPr algn="ctr">
              <a:lnSpc>
                <a:spcPts val="4072"/>
              </a:lnSpc>
              <a:spcBef>
                <a:spcPct val="0"/>
              </a:spcBef>
            </a:pPr>
            <a:endParaRPr lang="en-US" sz="3491" dirty="0">
              <a:solidFill>
                <a:srgbClr val="000000"/>
              </a:solidFill>
              <a:latin typeface="Canva Sans"/>
            </a:endParaRPr>
          </a:p>
        </p:txBody>
      </p:sp>
      <p:sp>
        <p:nvSpPr>
          <p:cNvPr id="16" name="Freeform 16"/>
          <p:cNvSpPr/>
          <p:nvPr/>
        </p:nvSpPr>
        <p:spPr>
          <a:xfrm>
            <a:off x="3098292" y="347898"/>
            <a:ext cx="1933488" cy="1933488"/>
          </a:xfrm>
          <a:custGeom>
            <a:avLst/>
            <a:gdLst/>
            <a:ahLst/>
            <a:cxnLst/>
            <a:rect l="l" t="t" r="r" b="b"/>
            <a:pathLst>
              <a:path w="1933488" h="1933488">
                <a:moveTo>
                  <a:pt x="0" y="0"/>
                </a:moveTo>
                <a:lnTo>
                  <a:pt x="1933488" y="0"/>
                </a:lnTo>
                <a:lnTo>
                  <a:pt x="1933488" y="1933488"/>
                </a:lnTo>
                <a:lnTo>
                  <a:pt x="0" y="1933488"/>
                </a:lnTo>
                <a:lnTo>
                  <a:pt x="0" y="0"/>
                </a:lnTo>
                <a:close/>
              </a:path>
            </a:pathLst>
          </a:custGeom>
          <a:blipFill>
            <a:blip r:embed="rId9"/>
            <a:stretch>
              <a:fillRect/>
            </a:stretch>
          </a:blipFill>
        </p:spPr>
      </p:sp>
      <p:sp>
        <p:nvSpPr>
          <p:cNvPr id="17" name="Freeform 17"/>
          <p:cNvSpPr/>
          <p:nvPr/>
        </p:nvSpPr>
        <p:spPr>
          <a:xfrm>
            <a:off x="12694944" y="377209"/>
            <a:ext cx="2078127" cy="1904178"/>
          </a:xfrm>
          <a:custGeom>
            <a:avLst/>
            <a:gdLst/>
            <a:ahLst/>
            <a:cxnLst/>
            <a:rect l="l" t="t" r="r" b="b"/>
            <a:pathLst>
              <a:path w="2078127" h="1904178">
                <a:moveTo>
                  <a:pt x="0" y="0"/>
                </a:moveTo>
                <a:lnTo>
                  <a:pt x="2078127" y="0"/>
                </a:lnTo>
                <a:lnTo>
                  <a:pt x="2078127" y="1904177"/>
                </a:lnTo>
                <a:lnTo>
                  <a:pt x="0" y="1904177"/>
                </a:lnTo>
                <a:lnTo>
                  <a:pt x="0" y="0"/>
                </a:lnTo>
                <a:close/>
              </a:path>
            </a:pathLst>
          </a:custGeom>
          <a:blipFill>
            <a:blip r:embed="rId10"/>
            <a:stretch>
              <a:fillRect t="-5169" b="-3965"/>
            </a:stretch>
          </a:blipFill>
        </p:spPr>
      </p:sp>
      <p:sp>
        <p:nvSpPr>
          <p:cNvPr id="18" name="TextBox 18"/>
          <p:cNvSpPr txBox="1"/>
          <p:nvPr/>
        </p:nvSpPr>
        <p:spPr>
          <a:xfrm>
            <a:off x="4533450" y="506117"/>
            <a:ext cx="9200557" cy="1775269"/>
          </a:xfrm>
          <a:prstGeom prst="rect">
            <a:avLst/>
          </a:prstGeom>
        </p:spPr>
        <p:txBody>
          <a:bodyPr lIns="0" tIns="0" rIns="0" bIns="0" rtlCol="0" anchor="t">
            <a:spAutoFit/>
          </a:bodyPr>
          <a:lstStyle/>
          <a:p>
            <a:pPr algn="ctr">
              <a:lnSpc>
                <a:spcPts val="7150"/>
              </a:lnSpc>
            </a:pPr>
            <a:r>
              <a:rPr lang="en-US" sz="5107">
                <a:solidFill>
                  <a:srgbClr val="000000"/>
                </a:solidFill>
                <a:latin typeface="Fredoka Bold"/>
              </a:rPr>
              <a:t>AMAZON BRAKET</a:t>
            </a:r>
          </a:p>
          <a:p>
            <a:pPr algn="ctr">
              <a:lnSpc>
                <a:spcPts val="7150"/>
              </a:lnSpc>
            </a:pPr>
            <a:r>
              <a:rPr lang="en-US" sz="5107">
                <a:solidFill>
                  <a:srgbClr val="000000"/>
                </a:solidFill>
                <a:latin typeface="Fredoka Bold"/>
              </a:rPr>
              <a:t>QISKIT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139012" y="551158"/>
            <a:ext cx="8009976" cy="1526969"/>
            <a:chOff x="0" y="0"/>
            <a:chExt cx="2109623" cy="455698"/>
          </a:xfrm>
        </p:grpSpPr>
        <p:sp>
          <p:nvSpPr>
            <p:cNvPr id="6" name="Freeform 6"/>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73289"/>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3" name="TextBox 13"/>
          <p:cNvSpPr txBox="1"/>
          <p:nvPr/>
        </p:nvSpPr>
        <p:spPr>
          <a:xfrm>
            <a:off x="4402644" y="933450"/>
            <a:ext cx="9200557" cy="870394"/>
          </a:xfrm>
          <a:prstGeom prst="rect">
            <a:avLst/>
          </a:prstGeom>
        </p:spPr>
        <p:txBody>
          <a:bodyPr lIns="0" tIns="0" rIns="0" bIns="0" rtlCol="0" anchor="t">
            <a:spAutoFit/>
          </a:bodyPr>
          <a:lstStyle/>
          <a:p>
            <a:pPr algn="ctr">
              <a:lnSpc>
                <a:spcPts val="7150"/>
              </a:lnSpc>
            </a:pPr>
            <a:r>
              <a:rPr lang="en-US" sz="5107" dirty="0" smtClean="0">
                <a:solidFill>
                  <a:srgbClr val="000000"/>
                </a:solidFill>
                <a:latin typeface="Fredoka Bold"/>
              </a:rPr>
              <a:t>DATASET</a:t>
            </a:r>
            <a:endParaRPr lang="en-US" sz="5107" dirty="0">
              <a:solidFill>
                <a:srgbClr val="000000"/>
              </a:solidFill>
              <a:latin typeface="Fredoka Bold"/>
            </a:endParaRPr>
          </a:p>
        </p:txBody>
      </p:sp>
      <p:sp>
        <p:nvSpPr>
          <p:cNvPr id="15" name="Freeform 15"/>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6" name="TextBox 16"/>
          <p:cNvSpPr txBox="1"/>
          <p:nvPr/>
        </p:nvSpPr>
        <p:spPr>
          <a:xfrm>
            <a:off x="14259601" y="2466729"/>
            <a:ext cx="3641652" cy="6771084"/>
          </a:xfrm>
          <a:prstGeom prst="rect">
            <a:avLst/>
          </a:prstGeom>
        </p:spPr>
        <p:txBody>
          <a:bodyPr wrap="square" lIns="0" tIns="0" rIns="0" bIns="0" rtlCol="0" anchor="t">
            <a:spAutoFit/>
          </a:bodyPr>
          <a:lstStyle/>
          <a:p>
            <a:pPr marL="366494" lvl="1" algn="ctr">
              <a:lnSpc>
                <a:spcPts val="4753"/>
              </a:lnSpc>
            </a:pPr>
            <a:r>
              <a:rPr lang="en-US" sz="3200" dirty="0" smtClean="0">
                <a:solidFill>
                  <a:srgbClr val="000000"/>
                </a:solidFill>
                <a:latin typeface="Canva Sans"/>
              </a:rPr>
              <a:t>Here we have used the Iris dataset, normalized it using Standard Scaler(mean=0 and variance=1), then applied PCA to compress data</a:t>
            </a:r>
            <a:r>
              <a:rPr lang="en-US" sz="3395" dirty="0" smtClean="0">
                <a:solidFill>
                  <a:srgbClr val="000000"/>
                </a:solidFill>
                <a:latin typeface="Canva Sans"/>
              </a:rPr>
              <a:t>.</a:t>
            </a:r>
            <a:endParaRPr lang="en-US" sz="3395" dirty="0">
              <a:solidFill>
                <a:srgbClr val="000000"/>
              </a:solidFill>
              <a:latin typeface="Canva Sans"/>
            </a:endParaRPr>
          </a:p>
          <a:p>
            <a:pPr algn="ctr">
              <a:lnSpc>
                <a:spcPts val="4753"/>
              </a:lnSpc>
              <a:spcBef>
                <a:spcPct val="0"/>
              </a:spcBef>
            </a:pPr>
            <a:endParaRPr lang="en-US" sz="3395" dirty="0">
              <a:solidFill>
                <a:srgbClr val="000000"/>
              </a:solidFill>
              <a:latin typeface="Canva Sans"/>
            </a:endParaRPr>
          </a:p>
        </p:txBody>
      </p:sp>
      <p:pic>
        <p:nvPicPr>
          <p:cNvPr id="17" name="Picture 16"/>
          <p:cNvPicPr>
            <a:picLocks noChangeAspect="1"/>
          </p:cNvPicPr>
          <p:nvPr/>
        </p:nvPicPr>
        <p:blipFill>
          <a:blip r:embed="rId9"/>
          <a:stretch>
            <a:fillRect/>
          </a:stretch>
        </p:blipFill>
        <p:spPr>
          <a:xfrm>
            <a:off x="478839" y="2277134"/>
            <a:ext cx="14075362" cy="70711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864" r="711"/>
          <a:stretch/>
        </p:blipFill>
        <p:spPr>
          <a:xfrm>
            <a:off x="158415" y="1028700"/>
            <a:ext cx="18097501" cy="762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34290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4402644" y="551158"/>
            <a:ext cx="9705946" cy="1730229"/>
            <a:chOff x="0" y="0"/>
            <a:chExt cx="2556299" cy="455698"/>
          </a:xfrm>
        </p:grpSpPr>
        <p:sp>
          <p:nvSpPr>
            <p:cNvPr id="6" name="Freeform 6"/>
            <p:cNvSpPr/>
            <p:nvPr/>
          </p:nvSpPr>
          <p:spPr>
            <a:xfrm>
              <a:off x="0" y="0"/>
              <a:ext cx="2556299" cy="455698"/>
            </a:xfrm>
            <a:custGeom>
              <a:avLst/>
              <a:gdLst/>
              <a:ahLst/>
              <a:cxnLst/>
              <a:rect l="l" t="t" r="r" b="b"/>
              <a:pathLst>
                <a:path w="2556299" h="455698">
                  <a:moveTo>
                    <a:pt x="0" y="0"/>
                  </a:moveTo>
                  <a:lnTo>
                    <a:pt x="2556299" y="0"/>
                  </a:lnTo>
                  <a:lnTo>
                    <a:pt x="2556299"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2556299"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0" name="TextBox 10"/>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3" name="TextBox 13"/>
          <p:cNvSpPr txBox="1"/>
          <p:nvPr/>
        </p:nvSpPr>
        <p:spPr>
          <a:xfrm>
            <a:off x="2836380" y="933450"/>
            <a:ext cx="13397318" cy="841577"/>
          </a:xfrm>
          <a:prstGeom prst="rect">
            <a:avLst/>
          </a:prstGeom>
        </p:spPr>
        <p:txBody>
          <a:bodyPr wrap="square" lIns="0" tIns="0" rIns="0" bIns="0" rtlCol="0" anchor="t">
            <a:spAutoFit/>
          </a:bodyPr>
          <a:lstStyle/>
          <a:p>
            <a:pPr algn="ctr">
              <a:lnSpc>
                <a:spcPts val="7150"/>
              </a:lnSpc>
            </a:pPr>
            <a:r>
              <a:rPr lang="en-US" sz="5107" dirty="0" smtClean="0">
                <a:solidFill>
                  <a:srgbClr val="000000"/>
                </a:solidFill>
                <a:latin typeface="Fredoka Bold"/>
              </a:rPr>
              <a:t>SIMULATORS V/S REAL QUANTUM DEVICE</a:t>
            </a:r>
            <a:endParaRPr lang="en-US" sz="5107" dirty="0">
              <a:solidFill>
                <a:srgbClr val="000000"/>
              </a:solidFill>
              <a:latin typeface="Fredoka Bold"/>
            </a:endParaRPr>
          </a:p>
        </p:txBody>
      </p:sp>
      <p:sp>
        <p:nvSpPr>
          <p:cNvPr id="15" name="Freeform 15"/>
          <p:cNvSpPr/>
          <p:nvPr/>
        </p:nvSpPr>
        <p:spPr>
          <a:xfrm>
            <a:off x="285819" y="328295"/>
            <a:ext cx="1768484" cy="1808315"/>
          </a:xfrm>
          <a:custGeom>
            <a:avLst/>
            <a:gdLst/>
            <a:ahLst/>
            <a:cxnLst/>
            <a:rect l="l" t="t" r="r" b="b"/>
            <a:pathLst>
              <a:path w="1768484" h="1808315">
                <a:moveTo>
                  <a:pt x="0" y="0"/>
                </a:moveTo>
                <a:lnTo>
                  <a:pt x="1768484" y="0"/>
                </a:lnTo>
                <a:lnTo>
                  <a:pt x="1768484" y="1808314"/>
                </a:lnTo>
                <a:lnTo>
                  <a:pt x="0" y="1808314"/>
                </a:lnTo>
                <a:lnTo>
                  <a:pt x="0" y="0"/>
                </a:lnTo>
                <a:close/>
              </a:path>
            </a:pathLst>
          </a:custGeom>
          <a:blipFill>
            <a:blip r:embed="rId8"/>
            <a:stretch>
              <a:fillRect/>
            </a:stretch>
          </a:blipFill>
        </p:spPr>
      </p:sp>
      <p:sp>
        <p:nvSpPr>
          <p:cNvPr id="16" name="TextBox 16"/>
          <p:cNvSpPr txBox="1"/>
          <p:nvPr/>
        </p:nvSpPr>
        <p:spPr>
          <a:xfrm>
            <a:off x="912019" y="2926526"/>
            <a:ext cx="16502062" cy="587084"/>
          </a:xfrm>
          <a:prstGeom prst="rect">
            <a:avLst/>
          </a:prstGeom>
        </p:spPr>
        <p:txBody>
          <a:bodyPr lIns="0" tIns="0" rIns="0" bIns="0" rtlCol="0" anchor="t">
            <a:spAutoFit/>
          </a:bodyPr>
          <a:lstStyle/>
          <a:p>
            <a:pPr algn="ctr">
              <a:lnSpc>
                <a:spcPts val="4899"/>
              </a:lnSpc>
            </a:pPr>
            <a:r>
              <a:rPr lang="en-US" sz="3499" dirty="0">
                <a:solidFill>
                  <a:srgbClr val="000000"/>
                </a:solidFill>
                <a:latin typeface="Canva Sans"/>
              </a:rPr>
              <a:t> </a:t>
            </a:r>
          </a:p>
        </p:txBody>
      </p:sp>
      <p:sp>
        <p:nvSpPr>
          <p:cNvPr id="18" name="TextBox 17"/>
          <p:cNvSpPr txBox="1"/>
          <p:nvPr/>
        </p:nvSpPr>
        <p:spPr>
          <a:xfrm>
            <a:off x="9643813" y="2591761"/>
            <a:ext cx="8048624" cy="6001643"/>
          </a:xfrm>
          <a:prstGeom prst="rect">
            <a:avLst/>
          </a:prstGeom>
          <a:noFill/>
        </p:spPr>
        <p:txBody>
          <a:bodyPr wrap="square" rtlCol="0">
            <a:spAutoFit/>
          </a:bodyPr>
          <a:lstStyle/>
          <a:p>
            <a:r>
              <a:rPr lang="en-US" sz="3200" b="1" dirty="0"/>
              <a:t>Hardware Implementation:</a:t>
            </a:r>
            <a:r>
              <a:rPr lang="en-US" sz="3200" dirty="0"/>
              <a:t> Uses physical quantum systems (e.g., superconducting qubits, trapped ions) </a:t>
            </a:r>
            <a:r>
              <a:rPr lang="en-US" sz="3200" dirty="0" smtClean="0"/>
              <a:t>t</a:t>
            </a:r>
          </a:p>
          <a:p>
            <a:r>
              <a:rPr lang="en-US" sz="3200" b="1" dirty="0" smtClean="0"/>
              <a:t>Quantum </a:t>
            </a:r>
            <a:r>
              <a:rPr lang="en-US" sz="3200" b="1" dirty="0"/>
              <a:t>Noise: </a:t>
            </a:r>
            <a:r>
              <a:rPr lang="en-US" sz="3200" dirty="0"/>
              <a:t>Affected by quantum noise and </a:t>
            </a:r>
            <a:r>
              <a:rPr lang="en-US" sz="3200" dirty="0" err="1"/>
              <a:t>decoherence</a:t>
            </a:r>
            <a:r>
              <a:rPr lang="en-US" sz="3200" dirty="0"/>
              <a:t>, leading to potential </a:t>
            </a:r>
            <a:r>
              <a:rPr lang="en-US" sz="3200" dirty="0" smtClean="0"/>
              <a:t>errors.</a:t>
            </a:r>
          </a:p>
          <a:p>
            <a:r>
              <a:rPr lang="en-US" sz="3200" b="1" dirty="0" smtClean="0"/>
              <a:t>Scalability</a:t>
            </a:r>
            <a:r>
              <a:rPr lang="en-US" sz="3200" b="1" dirty="0"/>
              <a:t>:</a:t>
            </a:r>
            <a:r>
              <a:rPr lang="en-US" sz="3200" dirty="0"/>
              <a:t> Limited scalability due to current technological </a:t>
            </a:r>
            <a:r>
              <a:rPr lang="en-US" sz="3200" dirty="0" smtClean="0"/>
              <a:t>constraints.</a:t>
            </a:r>
          </a:p>
          <a:p>
            <a:r>
              <a:rPr lang="en-US" sz="3200" b="1" dirty="0" smtClean="0"/>
              <a:t>Speed</a:t>
            </a:r>
            <a:r>
              <a:rPr lang="en-US" sz="3200" b="1" dirty="0"/>
              <a:t>:</a:t>
            </a:r>
            <a:r>
              <a:rPr lang="en-US" sz="3200" dirty="0"/>
              <a:t> Potentially faster for specific problems compared to classical </a:t>
            </a:r>
            <a:r>
              <a:rPr lang="en-US" sz="3200" dirty="0" smtClean="0"/>
              <a:t>computers.</a:t>
            </a:r>
          </a:p>
          <a:p>
            <a:r>
              <a:rPr lang="en-US" sz="3200" b="1" dirty="0" smtClean="0"/>
              <a:t>Cost</a:t>
            </a:r>
            <a:r>
              <a:rPr lang="en-US" sz="3200" b="1" dirty="0"/>
              <a:t>:</a:t>
            </a:r>
            <a:r>
              <a:rPr lang="en-US" sz="3200" dirty="0"/>
              <a:t> Expensive to build and maintain due to the advanced technology and precise conditions needed.</a:t>
            </a:r>
            <a:endParaRPr lang="en-IN" sz="3200" dirty="0"/>
          </a:p>
        </p:txBody>
      </p:sp>
      <p:sp>
        <p:nvSpPr>
          <p:cNvPr id="20" name="TextBox 19"/>
          <p:cNvSpPr txBox="1"/>
          <p:nvPr/>
        </p:nvSpPr>
        <p:spPr>
          <a:xfrm>
            <a:off x="772841" y="2807805"/>
            <a:ext cx="8543674" cy="5509200"/>
          </a:xfrm>
          <a:prstGeom prst="rect">
            <a:avLst/>
          </a:prstGeom>
          <a:noFill/>
        </p:spPr>
        <p:txBody>
          <a:bodyPr wrap="square" rtlCol="0">
            <a:spAutoFit/>
          </a:bodyPr>
          <a:lstStyle/>
          <a:p>
            <a:r>
              <a:rPr lang="en-IN" sz="3200" b="1" dirty="0"/>
              <a:t>Software Implementation: </a:t>
            </a:r>
            <a:r>
              <a:rPr lang="en-IN" sz="3200" dirty="0"/>
              <a:t>Runs on classical computers and uses algorithms to </a:t>
            </a:r>
            <a:r>
              <a:rPr lang="en-IN" sz="3200" dirty="0" smtClean="0"/>
              <a:t>simulate.</a:t>
            </a:r>
          </a:p>
          <a:p>
            <a:r>
              <a:rPr lang="en-IN" sz="3200" b="1" dirty="0" smtClean="0"/>
              <a:t>No </a:t>
            </a:r>
            <a:r>
              <a:rPr lang="en-IN" sz="3200" b="1" dirty="0"/>
              <a:t>Quantum Noise: </a:t>
            </a:r>
            <a:r>
              <a:rPr lang="en-IN" sz="3200" dirty="0"/>
              <a:t>Free from quantum noise and </a:t>
            </a:r>
            <a:r>
              <a:rPr lang="en-IN" sz="3200" dirty="0" err="1"/>
              <a:t>decoherence</a:t>
            </a:r>
            <a:r>
              <a:rPr lang="en-IN" sz="3200" dirty="0"/>
              <a:t>, providing idealized </a:t>
            </a:r>
            <a:r>
              <a:rPr lang="en-IN" sz="3200" dirty="0" smtClean="0"/>
              <a:t>results.</a:t>
            </a:r>
          </a:p>
          <a:p>
            <a:r>
              <a:rPr lang="en-IN" sz="3200" b="1" dirty="0" smtClean="0"/>
              <a:t>Scalability</a:t>
            </a:r>
            <a:r>
              <a:rPr lang="en-IN" sz="3200" b="1" dirty="0"/>
              <a:t>:</a:t>
            </a:r>
            <a:r>
              <a:rPr lang="en-IN" sz="3200" dirty="0"/>
              <a:t> Limited by classical computational resources; </a:t>
            </a:r>
            <a:r>
              <a:rPr lang="en-IN" sz="3200" dirty="0" smtClean="0"/>
              <a:t>Speed</a:t>
            </a:r>
            <a:r>
              <a:rPr lang="en-IN" sz="3200" dirty="0"/>
              <a:t>: Slower compared to potential speedups offered by actual quantum devices for certain quantum algorithms</a:t>
            </a:r>
            <a:r>
              <a:rPr lang="en-IN" sz="3200" dirty="0" smtClean="0"/>
              <a:t>.</a:t>
            </a:r>
          </a:p>
          <a:p>
            <a:r>
              <a:rPr lang="en-IN" sz="3200" b="1" dirty="0" smtClean="0"/>
              <a:t>Cost</a:t>
            </a:r>
            <a:r>
              <a:rPr lang="en-IN" sz="3200" b="1" dirty="0"/>
              <a:t>:</a:t>
            </a:r>
            <a:r>
              <a:rPr lang="en-IN" sz="3200" dirty="0"/>
              <a:t> Generally more accessible and cost-effective as it utilizes existing classical computing infrastructure.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645</Words>
  <Application>Microsoft Office PowerPoint</Application>
  <PresentationFormat>Custom</PresentationFormat>
  <Paragraphs>51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Nunito</vt:lpstr>
      <vt:lpstr>Calibri</vt:lpstr>
      <vt:lpstr>Canva Sans</vt:lpstr>
      <vt:lpstr>Fredoka Bold</vt:lpstr>
      <vt:lpstr>Canva Sans Bold</vt:lpstr>
      <vt:lpstr>Nunito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Final  Presentation(CSIO)</dc:title>
  <dc:creator>Trainee</dc:creator>
  <cp:lastModifiedBy>Trainee</cp:lastModifiedBy>
  <cp:revision>14</cp:revision>
  <dcterms:created xsi:type="dcterms:W3CDTF">2006-08-16T00:00:00Z</dcterms:created>
  <dcterms:modified xsi:type="dcterms:W3CDTF">2024-07-16T08:03:52Z</dcterms:modified>
  <dc:identifier>DAGFwCjh8A8</dc:identifier>
</cp:coreProperties>
</file>