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38"/>
  </p:notesMasterIdLst>
  <p:handoutMasterIdLst>
    <p:handoutMasterId r:id="rId39"/>
  </p:handoutMasterIdLst>
  <p:sldIdLst>
    <p:sldId id="312" r:id="rId5"/>
    <p:sldId id="315" r:id="rId6"/>
    <p:sldId id="322" r:id="rId7"/>
    <p:sldId id="323" r:id="rId8"/>
    <p:sldId id="324" r:id="rId9"/>
    <p:sldId id="325" r:id="rId10"/>
    <p:sldId id="352" r:id="rId11"/>
    <p:sldId id="314" r:id="rId12"/>
    <p:sldId id="326" r:id="rId13"/>
    <p:sldId id="346" r:id="rId14"/>
    <p:sldId id="327" r:id="rId15"/>
    <p:sldId id="328" r:id="rId16"/>
    <p:sldId id="329" r:id="rId17"/>
    <p:sldId id="347" r:id="rId18"/>
    <p:sldId id="330" r:id="rId19"/>
    <p:sldId id="331" r:id="rId20"/>
    <p:sldId id="332" r:id="rId21"/>
    <p:sldId id="348" r:id="rId22"/>
    <p:sldId id="333" r:id="rId23"/>
    <p:sldId id="334" r:id="rId24"/>
    <p:sldId id="349" r:id="rId25"/>
    <p:sldId id="335" r:id="rId26"/>
    <p:sldId id="337" r:id="rId27"/>
    <p:sldId id="338" r:id="rId28"/>
    <p:sldId id="353" r:id="rId29"/>
    <p:sldId id="339" r:id="rId30"/>
    <p:sldId id="341" r:id="rId31"/>
    <p:sldId id="340" r:id="rId32"/>
    <p:sldId id="342" r:id="rId33"/>
    <p:sldId id="344" r:id="rId34"/>
    <p:sldId id="345" r:id="rId35"/>
    <p:sldId id="350" r:id="rId36"/>
    <p:sldId id="351" r:id="rId3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388" autoAdjust="0"/>
  </p:normalViewPr>
  <p:slideViewPr>
    <p:cSldViewPr snapToGrid="0" snapToObjects="1">
      <p:cViewPr varScale="1">
        <p:scale>
          <a:sx n="70" d="100"/>
          <a:sy n="70" d="100"/>
        </p:scale>
        <p:origin x="576" y="5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2622" y="234155"/>
            <a:ext cx="6786755" cy="3831221"/>
          </a:xfrm>
        </p:spPr>
        <p:txBody>
          <a:bodyPr anchor="ctr"/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Unemployment in the labor force IN NEW YORK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0716DC-A44C-C693-44D2-DC59DC234B44}"/>
              </a:ext>
            </a:extLst>
          </p:cNvPr>
          <p:cNvSpPr txBox="1"/>
          <p:nvPr/>
        </p:nvSpPr>
        <p:spPr>
          <a:xfrm>
            <a:off x="5138928" y="2852928"/>
            <a:ext cx="372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BY: SRISHTI PATIL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6CF23-224D-059F-B97B-E11FAA1E2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1BB3-E67B-7F6F-AA85-CEBFD1F3A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556684"/>
            <a:ext cx="5715000" cy="786165"/>
          </a:xfrm>
        </p:spPr>
        <p:txBody>
          <a:bodyPr/>
          <a:lstStyle/>
          <a:p>
            <a:r>
              <a:rPr lang="en-US" sz="2800" b="1" i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Residual Analysis</a:t>
            </a:r>
            <a:endParaRPr lang="en-IN" sz="4800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8C94DEFF-572B-D77F-D7DD-3DDF8AE361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55498" y="1671001"/>
            <a:ext cx="4976622" cy="4327463"/>
          </a:xfrm>
          <a:prstGeom prst="rect">
            <a:avLst/>
          </a:prstGeom>
          <a:noFill/>
          <a:ln w="9525">
            <a:solidFill>
              <a:schemeClr val="accent6"/>
            </a:solidFill>
            <a:headEnd/>
            <a:tailEnd/>
          </a:ln>
        </p:spPr>
      </p:pic>
      <p:pic>
        <p:nvPicPr>
          <p:cNvPr id="5" name="Picture">
            <a:extLst>
              <a:ext uri="{FF2B5EF4-FFF2-40B4-BE49-F238E27FC236}">
                <a16:creationId xmlns:a16="http://schemas.microsoft.com/office/drawing/2014/main" id="{5E6DDE06-30FA-024A-4CE5-39FF7E14BFD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003940" y="1671000"/>
            <a:ext cx="5928980" cy="4702367"/>
          </a:xfrm>
          <a:prstGeom prst="rect">
            <a:avLst/>
          </a:prstGeom>
          <a:noFill/>
          <a:ln w="9525">
            <a:solidFill>
              <a:schemeClr val="accent6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445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BCBE2-ADAB-21AD-3728-A8911B4D9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D484-6EEF-7F2D-4B3C-351FB1A43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556684"/>
            <a:ext cx="5715000" cy="786165"/>
          </a:xfrm>
        </p:spPr>
        <p:txBody>
          <a:bodyPr/>
          <a:lstStyle/>
          <a:p>
            <a:r>
              <a:rPr lang="en-US" sz="3600" b="1" i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Residual Analysis</a:t>
            </a:r>
            <a:endParaRPr lang="en-IN" dirty="0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53878393-C639-E80A-A253-EC18D2C1D9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1" y="2089612"/>
            <a:ext cx="4828031" cy="3982004"/>
          </a:xfrm>
          <a:prstGeom prst="rect">
            <a:avLst/>
          </a:prstGeom>
          <a:noFill/>
          <a:ln w="9525">
            <a:solidFill>
              <a:schemeClr val="accent6"/>
            </a:solidFill>
            <a:headEnd/>
            <a:tailEnd/>
          </a:ln>
        </p:spPr>
      </p:pic>
      <p:pic>
        <p:nvPicPr>
          <p:cNvPr id="7" name="Picture">
            <a:extLst>
              <a:ext uri="{FF2B5EF4-FFF2-40B4-BE49-F238E27FC236}">
                <a16:creationId xmlns:a16="http://schemas.microsoft.com/office/drawing/2014/main" id="{35349CC3-C493-1EED-C170-91EA3BDA325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449570" y="2089612"/>
            <a:ext cx="5036437" cy="4110020"/>
          </a:xfrm>
          <a:prstGeom prst="rect">
            <a:avLst/>
          </a:prstGeom>
          <a:noFill/>
          <a:ln w="9525">
            <a:solidFill>
              <a:schemeClr val="accent6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213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D27DB-AA89-2D0D-F2A3-C2BBE9CB0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72E7-A535-A04B-B128-84C880CFE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265" y="543203"/>
            <a:ext cx="5715000" cy="533097"/>
          </a:xfrm>
        </p:spPr>
        <p:txBody>
          <a:bodyPr/>
          <a:lstStyle/>
          <a:p>
            <a:r>
              <a:rPr lang="en-US" sz="2800" b="1" dirty="0">
                <a:effectLst/>
                <a:ea typeface="Aptos" panose="020B0004020202020204" pitchFamily="34" charset="0"/>
              </a:rPr>
              <a:t>Naïve Forecast</a:t>
            </a:r>
            <a:endParaRPr lang="en-IN" sz="4800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BE211F27-CDB0-0E91-E1E5-E22E199C6C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11808" y="1666172"/>
            <a:ext cx="5715000" cy="4314003"/>
          </a:xfrm>
          <a:prstGeom prst="rect">
            <a:avLst/>
          </a:prstGeom>
          <a:noFill/>
          <a:ln w="9525">
            <a:solidFill>
              <a:schemeClr val="accent6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22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FF820-296A-520D-8D59-D4DAD3F92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A074-4493-D82E-E760-E01735BB8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987"/>
            <a:ext cx="5715000" cy="979018"/>
          </a:xfrm>
        </p:spPr>
        <p:txBody>
          <a:bodyPr/>
          <a:lstStyle/>
          <a:p>
            <a:r>
              <a:rPr lang="en-US" sz="3600" b="1" i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Residual Analysis</a:t>
            </a:r>
            <a:endParaRPr lang="en-IN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78ECC37E-0A49-AE9C-A63F-ECAF4D8100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36490" y="2007286"/>
            <a:ext cx="4760935" cy="4466666"/>
          </a:xfrm>
          <a:prstGeom prst="rect">
            <a:avLst/>
          </a:prstGeom>
          <a:noFill/>
          <a:ln w="9525">
            <a:solidFill>
              <a:schemeClr val="accent6"/>
            </a:solidFill>
            <a:headEnd/>
            <a:tailEnd/>
          </a:ln>
        </p:spPr>
      </p:pic>
      <p:pic>
        <p:nvPicPr>
          <p:cNvPr id="5" name="Picture">
            <a:extLst>
              <a:ext uri="{FF2B5EF4-FFF2-40B4-BE49-F238E27FC236}">
                <a16:creationId xmlns:a16="http://schemas.microsoft.com/office/drawing/2014/main" id="{A12CE91A-951F-B019-CFDE-39645A1325D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852160" y="229247"/>
            <a:ext cx="4092161" cy="2907145"/>
          </a:xfrm>
          <a:prstGeom prst="rect">
            <a:avLst/>
          </a:prstGeom>
          <a:noFill/>
          <a:ln w="9525">
            <a:solidFill>
              <a:schemeClr val="accent6"/>
            </a:solidFill>
            <a:headEnd/>
            <a:tailEnd/>
          </a:ln>
        </p:spPr>
      </p:pic>
      <p:pic>
        <p:nvPicPr>
          <p:cNvPr id="8" name="Picture">
            <a:extLst>
              <a:ext uri="{FF2B5EF4-FFF2-40B4-BE49-F238E27FC236}">
                <a16:creationId xmlns:a16="http://schemas.microsoft.com/office/drawing/2014/main" id="{E4F6312B-0928-11E1-2A62-D58AD11B8EA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894576" y="3244292"/>
            <a:ext cx="4530023" cy="3458260"/>
          </a:xfrm>
          <a:prstGeom prst="rect">
            <a:avLst/>
          </a:prstGeom>
          <a:noFill/>
          <a:ln w="9525">
            <a:solidFill>
              <a:schemeClr val="accent6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8593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80909-EDB6-543E-3963-4488C1D34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2E4C-A781-A3BE-503D-99ECB144B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987"/>
            <a:ext cx="5715000" cy="979018"/>
          </a:xfrm>
        </p:spPr>
        <p:txBody>
          <a:bodyPr/>
          <a:lstStyle/>
          <a:p>
            <a:r>
              <a:rPr lang="en-US" sz="3600" b="1" i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Residual Analysis</a:t>
            </a:r>
            <a:endParaRPr lang="en-IN" dirty="0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E7D7A71B-F01B-4198-B65A-BD50FEB750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90613" y="1898014"/>
            <a:ext cx="4868355" cy="4173601"/>
          </a:xfrm>
          <a:prstGeom prst="rect">
            <a:avLst/>
          </a:prstGeom>
          <a:noFill/>
          <a:ln w="9525">
            <a:solidFill>
              <a:schemeClr val="accent6"/>
            </a:solidFill>
            <a:headEnd/>
            <a:tailEnd/>
          </a:ln>
        </p:spPr>
      </p:pic>
      <p:pic>
        <p:nvPicPr>
          <p:cNvPr id="7" name="Picture">
            <a:extLst>
              <a:ext uri="{FF2B5EF4-FFF2-40B4-BE49-F238E27FC236}">
                <a16:creationId xmlns:a16="http://schemas.microsoft.com/office/drawing/2014/main" id="{687FFAFA-C115-17E8-BA62-3DD4102999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370244" y="1898014"/>
            <a:ext cx="5032324" cy="4410628"/>
          </a:xfrm>
          <a:prstGeom prst="rect">
            <a:avLst/>
          </a:prstGeom>
          <a:noFill/>
          <a:ln w="9525">
            <a:solidFill>
              <a:schemeClr val="accent6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281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040AB-519E-5160-0F7C-7129197F6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745B-0323-B7DB-AB9B-D1F19BE19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433" y="368543"/>
            <a:ext cx="5715000" cy="882417"/>
          </a:xfrm>
        </p:spPr>
        <p:txBody>
          <a:bodyPr/>
          <a:lstStyle/>
          <a:p>
            <a:r>
              <a:rPr lang="en-IN" dirty="0"/>
              <a:t>Moving averages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F56FC-C5CD-8C40-0028-091E358E1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D4AD5ADD-EF00-2B02-C39B-07DE4A78B3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80930" y="1713416"/>
            <a:ext cx="6561701" cy="4572575"/>
          </a:xfrm>
          <a:prstGeom prst="rect">
            <a:avLst/>
          </a:prstGeom>
          <a:noFill/>
          <a:ln w="9525">
            <a:solidFill>
              <a:schemeClr val="accent6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5509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698F3-41B0-8020-478A-094E113B7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65E3-43AE-6AB9-27E7-EA861453C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064" y="641685"/>
            <a:ext cx="5715000" cy="834291"/>
          </a:xfrm>
        </p:spPr>
        <p:txBody>
          <a:bodyPr/>
          <a:lstStyle/>
          <a:p>
            <a:r>
              <a:rPr lang="en-IN" dirty="0"/>
              <a:t>decomposition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9CC28-C172-1CB2-D894-F5BD698CE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AD96B477-9390-E2C4-B37D-44764106E5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1" y="2094498"/>
            <a:ext cx="6190487" cy="4489182"/>
          </a:xfrm>
          <a:prstGeom prst="rect">
            <a:avLst/>
          </a:prstGeom>
          <a:noFill/>
          <a:ln w="9525">
            <a:solidFill>
              <a:schemeClr val="accent6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6121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D0081-7B3E-E3F5-915B-C5E2A50CC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CC1F-943F-256E-3595-67C6D3466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328" y="557574"/>
            <a:ext cx="8293608" cy="1011102"/>
          </a:xfrm>
        </p:spPr>
        <p:txBody>
          <a:bodyPr/>
          <a:lstStyle/>
          <a:p>
            <a:r>
              <a:rPr lang="en-US" sz="2800" b="1" dirty="0">
                <a:effectLst/>
                <a:ea typeface="Aptos" panose="020B0004020202020204" pitchFamily="34" charset="0"/>
              </a:rPr>
              <a:t>Exponential Smoothing Methods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38054-7211-F330-5DC2-A1DD55014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3BE5D332-67E0-A5E0-DA5B-8903D2EB67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82784" y="1820178"/>
            <a:ext cx="6194088" cy="4589766"/>
          </a:xfrm>
          <a:prstGeom prst="rect">
            <a:avLst/>
          </a:prstGeom>
          <a:noFill/>
          <a:ln w="9525">
            <a:solidFill>
              <a:schemeClr val="accent6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1419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98A99-4232-369A-8274-EF87DF70D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7BCD-717C-C2B9-FC1C-D075C1763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476474"/>
            <a:ext cx="5715000" cy="818249"/>
          </a:xfrm>
        </p:spPr>
        <p:txBody>
          <a:bodyPr/>
          <a:lstStyle/>
          <a:p>
            <a:r>
              <a:rPr lang="en-US" sz="3600" b="1" i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Residual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5100B-1105-B4EF-E8E5-A32666B64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BF567132-5001-40CA-D639-54BD6AE689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10101" y="1525156"/>
            <a:ext cx="5605483" cy="4665332"/>
          </a:xfrm>
          <a:prstGeom prst="rect">
            <a:avLst/>
          </a:prstGeom>
          <a:noFill/>
          <a:ln w="9525">
            <a:solidFill>
              <a:schemeClr val="accent6"/>
            </a:solidFill>
            <a:headEnd/>
            <a:tailEnd/>
          </a:ln>
        </p:spPr>
      </p:pic>
      <p:pic>
        <p:nvPicPr>
          <p:cNvPr id="5" name="Picture">
            <a:extLst>
              <a:ext uri="{FF2B5EF4-FFF2-40B4-BE49-F238E27FC236}">
                <a16:creationId xmlns:a16="http://schemas.microsoft.com/office/drawing/2014/main" id="{D82FA69B-95B3-AA99-2D71-A4B92E3D876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095999" y="1567384"/>
            <a:ext cx="5605483" cy="4814142"/>
          </a:xfrm>
          <a:prstGeom prst="rect">
            <a:avLst/>
          </a:prstGeom>
          <a:noFill/>
          <a:ln w="9525">
            <a:solidFill>
              <a:schemeClr val="accent6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6199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12492-9F76-FB0A-8C8B-6E0167E0C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AD5A-C03D-1CC7-B49F-00919C879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476474"/>
            <a:ext cx="5715000" cy="818249"/>
          </a:xfrm>
        </p:spPr>
        <p:txBody>
          <a:bodyPr/>
          <a:lstStyle/>
          <a:p>
            <a:r>
              <a:rPr lang="en-US" sz="3600" b="1" i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Residual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02C36-6E58-7775-AEA1-DCBF3348C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B8A6C2D7-728A-C5FC-B735-247664FC1D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87708" y="1456436"/>
            <a:ext cx="5157785" cy="4191196"/>
          </a:xfrm>
          <a:prstGeom prst="rect">
            <a:avLst/>
          </a:prstGeom>
          <a:noFill/>
          <a:ln w="9525">
            <a:solidFill>
              <a:schemeClr val="accent6"/>
            </a:solidFill>
            <a:headEnd/>
            <a:tailEnd/>
          </a:ln>
        </p:spPr>
      </p:pic>
      <p:pic>
        <p:nvPicPr>
          <p:cNvPr id="7" name="Picture">
            <a:extLst>
              <a:ext uri="{FF2B5EF4-FFF2-40B4-BE49-F238E27FC236}">
                <a16:creationId xmlns:a16="http://schemas.microsoft.com/office/drawing/2014/main" id="{A94B7407-6F41-9D6C-B4E3-15C150C67F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346507" y="1456436"/>
            <a:ext cx="5370574" cy="4523740"/>
          </a:xfrm>
          <a:prstGeom prst="rect">
            <a:avLst/>
          </a:prstGeom>
          <a:noFill/>
          <a:ln w="9525">
            <a:solidFill>
              <a:schemeClr val="accent6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438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74" y="457199"/>
            <a:ext cx="8981969" cy="725525"/>
          </a:xfrm>
        </p:spPr>
        <p:txBody>
          <a:bodyPr/>
          <a:lstStyle/>
          <a:p>
            <a:r>
              <a:rPr lang="en-US" dirty="0"/>
              <a:t>Importance of the forecast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82C38D-BE0C-0EF2-69F8-A076B229416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91174" y="1761748"/>
            <a:ext cx="1353688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Understanding Trends and Patterns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Helps to analyze unemployment trends in the labor force over 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Government and Policymaker Benefits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Aids in planning interventions such as employment programs, welfare policies, and job training initiatives.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Economic and Business Implications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Anticipates potential labor shortages or surpluses.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Influences hiring decisions, salary adjustments, and resource allocation.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Social Implications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Provides insights into the broader effects of unemployment, such as impacts on crime, and societal well-being.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Enables more targeted community support.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Company Benefits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Helps in adjusting hiring strategies and identifying potential skills gaps.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Prepares businesses for fluctuations in the availability of labor.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ADE21-39D8-BD14-C8B7-17AACC759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2B93-7644-5CCA-A1FB-A41EDA06B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" y="805688"/>
            <a:ext cx="7626096" cy="866723"/>
          </a:xfrm>
        </p:spPr>
        <p:txBody>
          <a:bodyPr/>
          <a:lstStyle/>
          <a:p>
            <a:r>
              <a:rPr lang="en-US" sz="2800" b="1" dirty="0">
                <a:effectLst/>
                <a:ea typeface="Aptos" panose="020B0004020202020204" pitchFamily="34" charset="0"/>
              </a:rPr>
              <a:t>Simple exponential smoothing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E7825-2BF1-8D42-915D-4C2E827E4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D2B83664-E694-2DD3-9ECB-FC96E91A5C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84632" y="1883664"/>
            <a:ext cx="7168895" cy="47548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1357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3B6DA-EFA4-F4FA-A679-1353B7D01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CA3C-1E23-59E2-5C3A-B4A0F749B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786513"/>
          </a:xfrm>
        </p:spPr>
        <p:txBody>
          <a:bodyPr/>
          <a:lstStyle/>
          <a:p>
            <a:r>
              <a:rPr lang="en-US" sz="3600" b="1" i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Residual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C036F-8479-4FDF-DD6A-EB0FBE5DB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B707785C-7149-F365-EA72-0C8B174415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46701" y="1928060"/>
            <a:ext cx="5314019" cy="3768652"/>
          </a:xfrm>
          <a:prstGeom prst="rect">
            <a:avLst/>
          </a:prstGeom>
          <a:noFill/>
          <a:ln w="9525">
            <a:solidFill>
              <a:schemeClr val="accent6"/>
            </a:solidFill>
            <a:headEnd/>
            <a:tailEnd/>
          </a:ln>
        </p:spPr>
      </p:pic>
      <p:pic>
        <p:nvPicPr>
          <p:cNvPr id="5" name="Picture">
            <a:extLst>
              <a:ext uri="{FF2B5EF4-FFF2-40B4-BE49-F238E27FC236}">
                <a16:creationId xmlns:a16="http://schemas.microsoft.com/office/drawing/2014/main" id="{3FDF5822-2AAC-E2CD-FE41-B59C0A522B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629401" y="1928060"/>
            <a:ext cx="5115898" cy="4120188"/>
          </a:xfrm>
          <a:prstGeom prst="rect">
            <a:avLst/>
          </a:prstGeom>
          <a:noFill/>
          <a:ln w="9525">
            <a:solidFill>
              <a:schemeClr val="accent6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7605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C1AB0-647D-144E-7215-8DD31DC4B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8593-869C-1BEB-BE02-3211B96AC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786513"/>
          </a:xfrm>
        </p:spPr>
        <p:txBody>
          <a:bodyPr/>
          <a:lstStyle/>
          <a:p>
            <a:r>
              <a:rPr lang="en-US" sz="3600" b="1" i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Residual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7E53F-50E6-2EEE-52F1-3FF40CC81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5CF8B7FA-2D83-92CB-FDC4-F9488F6875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34026" y="1994186"/>
            <a:ext cx="4615213" cy="3894550"/>
          </a:xfrm>
          <a:prstGeom prst="rect">
            <a:avLst/>
          </a:prstGeom>
          <a:noFill/>
          <a:ln w="9525">
            <a:solidFill>
              <a:schemeClr val="accent6"/>
            </a:solidFill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EF76B-5135-516B-788D-3950E3B2A1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616" y="2131346"/>
            <a:ext cx="6088312" cy="375739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848735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E5A9E-D8D5-EE75-2F61-DDAB800F2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0F21-5337-EE15-DE79-2CE53A0D1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3"/>
            <a:ext cx="5715000" cy="626092"/>
          </a:xfrm>
        </p:spPr>
        <p:txBody>
          <a:bodyPr/>
          <a:lstStyle/>
          <a:p>
            <a:r>
              <a:rPr lang="en-US" b="1" dirty="0" err="1">
                <a:effectLst/>
                <a:ea typeface="Aptos" panose="020B0004020202020204" pitchFamily="34" charset="0"/>
              </a:rPr>
              <a:t>HoltWinters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4C95E-7B3B-40C0-8CF3-B0ECF3D3C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11C17FDA-C6FC-9C3D-6D36-E75EB2970D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70154" y="2087040"/>
            <a:ext cx="6462750" cy="4304615"/>
          </a:xfrm>
          <a:prstGeom prst="rect">
            <a:avLst/>
          </a:prstGeom>
          <a:noFill/>
          <a:ln w="9525">
            <a:solidFill>
              <a:schemeClr val="accent6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0283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1E380-5668-CCAE-28EF-8E3AD69EC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B72A-0452-BC8D-522F-CADB00126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889" y="0"/>
            <a:ext cx="5715000" cy="962976"/>
          </a:xfrm>
        </p:spPr>
        <p:txBody>
          <a:bodyPr/>
          <a:lstStyle/>
          <a:p>
            <a:r>
              <a:rPr lang="en-US" sz="3600" b="1" i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Residual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7449E-984E-ED85-BDD1-A709CBECF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ECFEB356-ECC7-684A-7263-F558F6719F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46889" y="1070406"/>
            <a:ext cx="4178807" cy="4095954"/>
          </a:xfrm>
          <a:prstGeom prst="rect">
            <a:avLst/>
          </a:prstGeom>
          <a:noFill/>
          <a:ln w="9525">
            <a:solidFill>
              <a:schemeClr val="accent6"/>
            </a:solidFill>
            <a:headEnd/>
            <a:tailEnd/>
          </a:ln>
        </p:spPr>
      </p:pic>
      <p:pic>
        <p:nvPicPr>
          <p:cNvPr id="5" name="Picture">
            <a:extLst>
              <a:ext uri="{FF2B5EF4-FFF2-40B4-BE49-F238E27FC236}">
                <a16:creationId xmlns:a16="http://schemas.microsoft.com/office/drawing/2014/main" id="{A6E74B7B-EAAB-B1A2-FDCD-EFD3418713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230113" y="263568"/>
            <a:ext cx="4444746" cy="2969174"/>
          </a:xfrm>
          <a:prstGeom prst="rect">
            <a:avLst/>
          </a:prstGeom>
          <a:noFill/>
          <a:ln w="9525">
            <a:solidFill>
              <a:schemeClr val="accent6"/>
            </a:solidFill>
            <a:headEnd/>
            <a:tailEnd/>
          </a:ln>
        </p:spPr>
      </p:pic>
      <p:pic>
        <p:nvPicPr>
          <p:cNvPr id="6" name="Picture">
            <a:extLst>
              <a:ext uri="{FF2B5EF4-FFF2-40B4-BE49-F238E27FC236}">
                <a16:creationId xmlns:a16="http://schemas.microsoft.com/office/drawing/2014/main" id="{6E219BBC-A361-10E6-CD14-8F839E2B1B0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863846" y="3561808"/>
            <a:ext cx="4572762" cy="3296192"/>
          </a:xfrm>
          <a:prstGeom prst="rect">
            <a:avLst/>
          </a:prstGeom>
          <a:noFill/>
          <a:ln w="9525">
            <a:solidFill>
              <a:schemeClr val="accent6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8461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C321-C6AD-80C2-4EAA-55BC0F71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91595"/>
            <a:ext cx="7306056" cy="1531357"/>
          </a:xfrm>
        </p:spPr>
        <p:txBody>
          <a:bodyPr/>
          <a:lstStyle/>
          <a:p>
            <a:r>
              <a:rPr lang="en-IN" dirty="0"/>
              <a:t>Accuracy comparison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C70A0A3-8765-EA71-2652-C560EF7B5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343046"/>
              </p:ext>
            </p:extLst>
          </p:nvPr>
        </p:nvGraphicFramePr>
        <p:xfrm>
          <a:off x="914400" y="2148840"/>
          <a:ext cx="7616952" cy="385126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52119">
                  <a:extLst>
                    <a:ext uri="{9D8B030D-6E8A-4147-A177-3AD203B41FA5}">
                      <a16:colId xmlns:a16="http://schemas.microsoft.com/office/drawing/2014/main" val="4097972540"/>
                    </a:ext>
                  </a:extLst>
                </a:gridCol>
                <a:gridCol w="952119">
                  <a:extLst>
                    <a:ext uri="{9D8B030D-6E8A-4147-A177-3AD203B41FA5}">
                      <a16:colId xmlns:a16="http://schemas.microsoft.com/office/drawing/2014/main" val="1946647898"/>
                    </a:ext>
                  </a:extLst>
                </a:gridCol>
                <a:gridCol w="952119">
                  <a:extLst>
                    <a:ext uri="{9D8B030D-6E8A-4147-A177-3AD203B41FA5}">
                      <a16:colId xmlns:a16="http://schemas.microsoft.com/office/drawing/2014/main" val="3285709907"/>
                    </a:ext>
                  </a:extLst>
                </a:gridCol>
                <a:gridCol w="952119">
                  <a:extLst>
                    <a:ext uri="{9D8B030D-6E8A-4147-A177-3AD203B41FA5}">
                      <a16:colId xmlns:a16="http://schemas.microsoft.com/office/drawing/2014/main" val="148692610"/>
                    </a:ext>
                  </a:extLst>
                </a:gridCol>
                <a:gridCol w="952119">
                  <a:extLst>
                    <a:ext uri="{9D8B030D-6E8A-4147-A177-3AD203B41FA5}">
                      <a16:colId xmlns:a16="http://schemas.microsoft.com/office/drawing/2014/main" val="2930727308"/>
                    </a:ext>
                  </a:extLst>
                </a:gridCol>
                <a:gridCol w="952119">
                  <a:extLst>
                    <a:ext uri="{9D8B030D-6E8A-4147-A177-3AD203B41FA5}">
                      <a16:colId xmlns:a16="http://schemas.microsoft.com/office/drawing/2014/main" val="3561766561"/>
                    </a:ext>
                  </a:extLst>
                </a:gridCol>
                <a:gridCol w="952119">
                  <a:extLst>
                    <a:ext uri="{9D8B030D-6E8A-4147-A177-3AD203B41FA5}">
                      <a16:colId xmlns:a16="http://schemas.microsoft.com/office/drawing/2014/main" val="1158120730"/>
                    </a:ext>
                  </a:extLst>
                </a:gridCol>
                <a:gridCol w="952119">
                  <a:extLst>
                    <a:ext uri="{9D8B030D-6E8A-4147-A177-3AD203B41FA5}">
                      <a16:colId xmlns:a16="http://schemas.microsoft.com/office/drawing/2014/main" val="467409138"/>
                    </a:ext>
                  </a:extLst>
                </a:gridCol>
              </a:tblGrid>
              <a:tr h="368808">
                <a:tc>
                  <a:txBody>
                    <a:bodyPr/>
                    <a:lstStyle/>
                    <a:p>
                      <a:r>
                        <a:rPr lang="en-IN" sz="1400" b="1"/>
                        <a:t>Model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ME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RMSE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MAE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MPE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MAPE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MASE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ACF1</a:t>
                      </a:r>
                    </a:p>
                  </a:txBody>
                  <a:tcPr marL="56412" marR="56412" marT="28206" marB="28206" anchor="ctr"/>
                </a:tc>
                <a:extLst>
                  <a:ext uri="{0D108BD9-81ED-4DB2-BD59-A6C34878D82A}">
                    <a16:rowId xmlns:a16="http://schemas.microsoft.com/office/drawing/2014/main" val="1917052316"/>
                  </a:ext>
                </a:extLst>
              </a:tr>
              <a:tr h="645414">
                <a:tc>
                  <a:txBody>
                    <a:bodyPr/>
                    <a:lstStyle/>
                    <a:p>
                      <a:r>
                        <a:rPr lang="en-IN" sz="1400" b="1"/>
                        <a:t>Mean Forecast</a:t>
                      </a:r>
                      <a:endParaRPr lang="en-IN" sz="1400"/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-2.984247e-18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2.222627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1.803226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-9.125461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26.7602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1.34275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0.9642393</a:t>
                      </a:r>
                    </a:p>
                  </a:txBody>
                  <a:tcPr marL="56412" marR="56412" marT="28206" marB="28206" anchor="ctr"/>
                </a:tc>
                <a:extLst>
                  <a:ext uri="{0D108BD9-81ED-4DB2-BD59-A6C34878D82A}">
                    <a16:rowId xmlns:a16="http://schemas.microsoft.com/office/drawing/2014/main" val="2592194848"/>
                  </a:ext>
                </a:extLst>
              </a:tr>
              <a:tr h="645414">
                <a:tc>
                  <a:txBody>
                    <a:bodyPr/>
                    <a:lstStyle/>
                    <a:p>
                      <a:r>
                        <a:rPr lang="en-IN" sz="1400" b="1"/>
                        <a:t>Naïve Forecast</a:t>
                      </a:r>
                      <a:endParaRPr lang="en-IN" sz="1400"/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-0.01083481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0.566015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0.1571936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-0.260081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1.822557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0.1170523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0.2870979</a:t>
                      </a:r>
                    </a:p>
                  </a:txBody>
                  <a:tcPr marL="56412" marR="56412" marT="28206" marB="28206" anchor="ctr"/>
                </a:tc>
                <a:extLst>
                  <a:ext uri="{0D108BD9-81ED-4DB2-BD59-A6C34878D82A}">
                    <a16:rowId xmlns:a16="http://schemas.microsoft.com/office/drawing/2014/main" val="2276955165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r>
                        <a:rPr lang="en-IN" sz="1400" b="1"/>
                        <a:t>SES Model</a:t>
                      </a:r>
                      <a:endParaRPr lang="en-IN" sz="1400"/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-0.01081135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0.5655293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0.1569322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-0.2596054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1.819525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0.1168576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0.2871729</a:t>
                      </a:r>
                    </a:p>
                  </a:txBody>
                  <a:tcPr marL="56412" marR="56412" marT="28206" marB="28206" anchor="ctr"/>
                </a:tc>
                <a:extLst>
                  <a:ext uri="{0D108BD9-81ED-4DB2-BD59-A6C34878D82A}">
                    <a16:rowId xmlns:a16="http://schemas.microsoft.com/office/drawing/2014/main" val="272081037"/>
                  </a:ext>
                </a:extLst>
              </a:tr>
              <a:tr h="645414">
                <a:tc>
                  <a:txBody>
                    <a:bodyPr/>
                    <a:lstStyle/>
                    <a:p>
                      <a:r>
                        <a:rPr lang="en-IN" sz="1400" b="1"/>
                        <a:t>ETS Forecast</a:t>
                      </a:r>
                      <a:endParaRPr lang="en-IN" sz="1400"/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-5.77345e-07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0.6731741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0.1116492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0.07488355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1.202059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0.08313824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-0.08833626</a:t>
                      </a:r>
                    </a:p>
                  </a:txBody>
                  <a:tcPr marL="56412" marR="56412" marT="28206" marB="28206" anchor="ctr"/>
                </a:tc>
                <a:extLst>
                  <a:ext uri="{0D108BD9-81ED-4DB2-BD59-A6C34878D82A}">
                    <a16:rowId xmlns:a16="http://schemas.microsoft.com/office/drawing/2014/main" val="97081243"/>
                  </a:ext>
                </a:extLst>
              </a:tr>
              <a:tr h="645414">
                <a:tc>
                  <a:txBody>
                    <a:bodyPr/>
                    <a:lstStyle/>
                    <a:p>
                      <a:r>
                        <a:rPr lang="en-IN" sz="1400" b="1"/>
                        <a:t>HW Forecast</a:t>
                      </a:r>
                      <a:endParaRPr lang="en-IN" sz="1400"/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0.005347043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0.5811476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0.1874316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-0.03797169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2.228681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0.1395687</a:t>
                      </a:r>
                    </a:p>
                  </a:txBody>
                  <a:tcPr marL="56412" marR="56412" marT="28206" marB="28206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0.3138823</a:t>
                      </a:r>
                    </a:p>
                  </a:txBody>
                  <a:tcPr marL="56412" marR="56412" marT="28206" marB="28206" anchor="ctr"/>
                </a:tc>
                <a:extLst>
                  <a:ext uri="{0D108BD9-81ED-4DB2-BD59-A6C34878D82A}">
                    <a16:rowId xmlns:a16="http://schemas.microsoft.com/office/drawing/2014/main" val="10561459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64F16-4297-285F-0479-286DE6D71F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11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5CBB-4D6A-57EB-A98A-06A0F4A8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A2016-47CC-8A28-CB8C-F7F880B498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 every unit increase in the unemployed labor force, the population decreases by 0.4157 million (or approximately 416,000 people).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 negative relationship suggests that higher unemployment correlates with a decline in population, potentially due to out-migration or other factors.</a:t>
            </a:r>
            <a:endParaRPr lang="en-IN" sz="1800" dirty="0">
              <a:effectLst/>
              <a:latin typeface="Consolas" panose="020B06090202040302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7D588-5877-7563-6A2E-45262CD923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219D5625-2998-D70B-8C5D-F772A24C92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277020" y="572194"/>
            <a:ext cx="3149007" cy="2969652"/>
          </a:xfrm>
          <a:prstGeom prst="rect">
            <a:avLst/>
          </a:prstGeom>
          <a:noFill/>
          <a:ln w="9525">
            <a:solidFill>
              <a:schemeClr val="accent6"/>
            </a:solidFill>
            <a:headEnd/>
            <a:tailEnd/>
          </a:ln>
        </p:spPr>
      </p:pic>
      <p:pic>
        <p:nvPicPr>
          <p:cNvPr id="7" name="Picture">
            <a:extLst>
              <a:ext uri="{FF2B5EF4-FFF2-40B4-BE49-F238E27FC236}">
                <a16:creationId xmlns:a16="http://schemas.microsoft.com/office/drawing/2014/main" id="{DADF5BF0-3FC7-D77C-0AD5-0830263C4B82}"/>
              </a:ext>
            </a:extLst>
          </p:cNvPr>
          <p:cNvPicPr>
            <a:picLocks noGrp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 bwMode="auto">
          <a:xfrm>
            <a:off x="8277020" y="3670432"/>
            <a:ext cx="3149007" cy="2659064"/>
          </a:xfrm>
          <a:prstGeom prst="rect">
            <a:avLst/>
          </a:prstGeom>
          <a:noFill/>
          <a:ln w="9525">
            <a:solidFill>
              <a:schemeClr val="accent6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9984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2FA8-E263-7411-E47F-449767F2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Residual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594E1-1E75-210C-9EF3-9EB936F773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CD602-72E6-C4F6-CB6B-19C4A30A9C9E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8BB58-6E75-A7C4-01B5-A665ED2BA3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0C713451-2966-5DF8-3B4F-C044D9FA07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14940" y="2684641"/>
            <a:ext cx="3636219" cy="2975876"/>
          </a:xfrm>
          <a:prstGeom prst="rect">
            <a:avLst/>
          </a:prstGeom>
          <a:noFill/>
          <a:ln w="9525">
            <a:solidFill>
              <a:schemeClr val="accent6"/>
            </a:solidFill>
            <a:headEnd/>
            <a:tailEnd/>
          </a:ln>
        </p:spPr>
      </p:pic>
      <p:pic>
        <p:nvPicPr>
          <p:cNvPr id="7" name="Picture">
            <a:extLst>
              <a:ext uri="{FF2B5EF4-FFF2-40B4-BE49-F238E27FC236}">
                <a16:creationId xmlns:a16="http://schemas.microsoft.com/office/drawing/2014/main" id="{73BD998F-B51F-829C-9FFC-F815A7E4C05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8315335" y="2794338"/>
            <a:ext cx="3636219" cy="2975876"/>
          </a:xfrm>
          <a:prstGeom prst="rect">
            <a:avLst/>
          </a:prstGeom>
          <a:noFill/>
          <a:ln w="9525">
            <a:solidFill>
              <a:schemeClr val="accent6"/>
            </a:solidFill>
            <a:headEnd/>
            <a:tailEnd/>
          </a:ln>
        </p:spPr>
      </p:pic>
      <p:pic>
        <p:nvPicPr>
          <p:cNvPr id="8" name="Picture">
            <a:extLst>
              <a:ext uri="{FF2B5EF4-FFF2-40B4-BE49-F238E27FC236}">
                <a16:creationId xmlns:a16="http://schemas.microsoft.com/office/drawing/2014/main" id="{F1EFC727-25B9-5AF6-47AC-869204D163D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445466" y="2797433"/>
            <a:ext cx="3676379" cy="2972781"/>
          </a:xfrm>
          <a:prstGeom prst="rect">
            <a:avLst/>
          </a:prstGeom>
          <a:noFill/>
          <a:ln w="9525">
            <a:solidFill>
              <a:schemeClr val="accent6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692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40B7-07B7-E7F0-6E0B-9B73DA51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4" y="1057274"/>
            <a:ext cx="9875463" cy="999746"/>
          </a:xfrm>
        </p:spPr>
        <p:txBody>
          <a:bodyPr/>
          <a:lstStyle/>
          <a:p>
            <a:r>
              <a:rPr lang="en-US" sz="3600" b="1" i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Residual Analysis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212CC-042E-E52D-1958-A340295A8BC5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09C42-CD1E-90C9-5E98-D52D3B754C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72FFE868-34A1-9819-B017-38E0EB2F06D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765974" y="2306008"/>
            <a:ext cx="3821391" cy="2689596"/>
          </a:xfrm>
          <a:prstGeom prst="rect">
            <a:avLst/>
          </a:prstGeom>
          <a:noFill/>
          <a:ln w="9525">
            <a:solidFill>
              <a:schemeClr val="accent6"/>
            </a:solidFill>
            <a:headEnd/>
            <a:tailEnd/>
          </a:ln>
        </p:spPr>
      </p:pic>
      <p:pic>
        <p:nvPicPr>
          <p:cNvPr id="7" name="Picture">
            <a:extLst>
              <a:ext uri="{FF2B5EF4-FFF2-40B4-BE49-F238E27FC236}">
                <a16:creationId xmlns:a16="http://schemas.microsoft.com/office/drawing/2014/main" id="{C8E3D4EB-7383-94D1-97F3-96EB94A577B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816542" y="3480579"/>
            <a:ext cx="3932722" cy="3030050"/>
          </a:xfrm>
          <a:prstGeom prst="rect">
            <a:avLst/>
          </a:prstGeom>
          <a:noFill/>
          <a:ln w="9525">
            <a:solidFill>
              <a:schemeClr val="accent6"/>
            </a:solidFill>
            <a:headEnd/>
            <a:tailEnd/>
          </a:ln>
        </p:spPr>
      </p:pic>
      <p:pic>
        <p:nvPicPr>
          <p:cNvPr id="8" name="Picture">
            <a:extLst>
              <a:ext uri="{FF2B5EF4-FFF2-40B4-BE49-F238E27FC236}">
                <a16:creationId xmlns:a16="http://schemas.microsoft.com/office/drawing/2014/main" id="{118D1D97-9446-84CD-2F1C-F53CDFE13B3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618311" y="327525"/>
            <a:ext cx="3932722" cy="3030050"/>
          </a:xfrm>
          <a:prstGeom prst="rect">
            <a:avLst/>
          </a:prstGeom>
          <a:noFill/>
          <a:ln w="9525">
            <a:solidFill>
              <a:schemeClr val="accent6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2663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E666-14F6-3E0E-E7E5-D97FAAA4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arima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78EFD-6C0C-1AD2-41D6-4D89F7618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148" y="3035038"/>
            <a:ext cx="5829147" cy="1363716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output states that the model accounts for short-term trends using the two MA terms and one seasonal MA term and the seasonal patterns are identified based on the periodicity of 12.</a:t>
            </a:r>
            <a:endParaRPr lang="en-IN" sz="1800" dirty="0">
              <a:effectLst/>
              <a:latin typeface="Consolas" panose="020B06090202040302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0D8FD-8778-A870-77C5-87C267FAC897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F9AB3-B787-6B28-CDC0-19C0C322CB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93D7D0FE-E860-9A6C-197A-EDEF378736F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29984" y="1800988"/>
            <a:ext cx="4898774" cy="434378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460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BE1ED-E2FF-8C61-92D1-57958F67119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Monthly employment data from the year 1976-2022.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5B90F7-DA0D-67FF-80AF-0FFB04499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12906"/>
              </p:ext>
            </p:extLst>
          </p:nvPr>
        </p:nvGraphicFramePr>
        <p:xfrm>
          <a:off x="1252728" y="2779776"/>
          <a:ext cx="9756648" cy="3958019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3939440">
                  <a:extLst>
                    <a:ext uri="{9D8B030D-6E8A-4147-A177-3AD203B41FA5}">
                      <a16:colId xmlns:a16="http://schemas.microsoft.com/office/drawing/2014/main" val="1607639935"/>
                    </a:ext>
                  </a:extLst>
                </a:gridCol>
                <a:gridCol w="5817208">
                  <a:extLst>
                    <a:ext uri="{9D8B030D-6E8A-4147-A177-3AD203B41FA5}">
                      <a16:colId xmlns:a16="http://schemas.microsoft.com/office/drawing/2014/main" val="2119144999"/>
                    </a:ext>
                  </a:extLst>
                </a:gridCol>
              </a:tblGrid>
              <a:tr h="30128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Variable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6" marR="1876" marT="18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Description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6" marR="1876" marT="1876" marB="0" anchor="b"/>
                </a:tc>
                <a:extLst>
                  <a:ext uri="{0D108BD9-81ED-4DB2-BD59-A6C34878D82A}">
                    <a16:rowId xmlns:a16="http://schemas.microsoft.com/office/drawing/2014/main" val="421045718"/>
                  </a:ext>
                </a:extLst>
              </a:tr>
              <a:tr h="41295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FIPS 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876" marR="1876" marT="18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 unique identifier representing geographical areas, typically used in the U.S. to identify counties or cities.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6" marR="1876" marT="1876" marB="0" anchor="ctr"/>
                </a:tc>
                <a:extLst>
                  <a:ext uri="{0D108BD9-81ED-4DB2-BD59-A6C34878D82A}">
                    <a16:rowId xmlns:a16="http://schemas.microsoft.com/office/drawing/2014/main" val="642267452"/>
                  </a:ext>
                </a:extLst>
              </a:tr>
              <a:tr h="22942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State/Area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876" marR="1876" marT="18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The name of the state or area being referred to in the dataset.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6" marR="1876" marT="1876" marB="0" anchor="ctr"/>
                </a:tc>
                <a:extLst>
                  <a:ext uri="{0D108BD9-81ED-4DB2-BD59-A6C34878D82A}">
                    <a16:rowId xmlns:a16="http://schemas.microsoft.com/office/drawing/2014/main" val="2968783841"/>
                  </a:ext>
                </a:extLst>
              </a:tr>
              <a:tr h="13765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Year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876" marR="1876" marT="18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The year in which the data was recorded.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6" marR="1876" marT="1876" marB="0" anchor="ctr"/>
                </a:tc>
                <a:extLst>
                  <a:ext uri="{0D108BD9-81ED-4DB2-BD59-A6C34878D82A}">
                    <a16:rowId xmlns:a16="http://schemas.microsoft.com/office/drawing/2014/main" val="713765915"/>
                  </a:ext>
                </a:extLst>
              </a:tr>
              <a:tr h="41295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Month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876" marR="1876" marT="18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The month in which the data was recorded, represented as a number from 1 (January) to 12 (December).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6" marR="1876" marT="1876" marB="0" anchor="ctr"/>
                </a:tc>
                <a:extLst>
                  <a:ext uri="{0D108BD9-81ED-4DB2-BD59-A6C34878D82A}">
                    <a16:rowId xmlns:a16="http://schemas.microsoft.com/office/drawing/2014/main" val="1431198043"/>
                  </a:ext>
                </a:extLst>
              </a:tr>
              <a:tr h="36707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Total Civilian Non-Institutional Population in State/Area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876" marR="1876" marT="18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The total civilian population in the state or area, excluding those in institutions.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6" marR="1876" marT="1876" marB="0" anchor="ctr"/>
                </a:tc>
                <a:extLst>
                  <a:ext uri="{0D108BD9-81ED-4DB2-BD59-A6C34878D82A}">
                    <a16:rowId xmlns:a16="http://schemas.microsoft.com/office/drawing/2014/main" val="3265195620"/>
                  </a:ext>
                </a:extLst>
              </a:tr>
              <a:tr h="412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Total Civilian Labor Force in State/Area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876" marR="1876" marT="18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The total number of civilians in the labor force (both employed and unemployed) in the state or area.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6" marR="1876" marT="1876" marB="0" anchor="ctr"/>
                </a:tc>
                <a:extLst>
                  <a:ext uri="{0D108BD9-81ED-4DB2-BD59-A6C34878D82A}">
                    <a16:rowId xmlns:a16="http://schemas.microsoft.com/office/drawing/2014/main" val="2868397093"/>
                  </a:ext>
                </a:extLst>
              </a:tr>
              <a:tr h="412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Percent (%) of State/Area's Population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876" marR="1876" marT="18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The percentage of the state's or area's population that makes up the total civilian labor force.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6" marR="1876" marT="1876" marB="0" anchor="ctr"/>
                </a:tc>
                <a:extLst>
                  <a:ext uri="{0D108BD9-81ED-4DB2-BD59-A6C34878D82A}">
                    <a16:rowId xmlns:a16="http://schemas.microsoft.com/office/drawing/2014/main" val="992804863"/>
                  </a:ext>
                </a:extLst>
              </a:tr>
              <a:tr h="3670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Total Employment in State/Area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876" marR="1876" marT="18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The total number of people employed in the civilian labor force within the state or area.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6" marR="1876" marT="1876" marB="0" anchor="ctr"/>
                </a:tc>
                <a:extLst>
                  <a:ext uri="{0D108BD9-81ED-4DB2-BD59-A6C34878D82A}">
                    <a16:rowId xmlns:a16="http://schemas.microsoft.com/office/drawing/2014/main" val="4093234993"/>
                  </a:ext>
                </a:extLst>
              </a:tr>
              <a:tr h="2753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Percent (%) of Labor Force Employed in State/Area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876" marR="1876" marT="18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The percentage of the civilian labor force that is employed.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6" marR="1876" marT="1876" marB="0" anchor="ctr"/>
                </a:tc>
                <a:extLst>
                  <a:ext uri="{0D108BD9-81ED-4DB2-BD59-A6C34878D82A}">
                    <a16:rowId xmlns:a16="http://schemas.microsoft.com/office/drawing/2014/main" val="1555992815"/>
                  </a:ext>
                </a:extLst>
              </a:tr>
              <a:tr h="321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Total Unemployment in State/Area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876" marR="1876" marT="18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The total number of unemployed civilians in the labor force in the state or area.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6" marR="1876" marT="1876" marB="0" anchor="ctr"/>
                </a:tc>
                <a:extLst>
                  <a:ext uri="{0D108BD9-81ED-4DB2-BD59-A6C34878D82A}">
                    <a16:rowId xmlns:a16="http://schemas.microsoft.com/office/drawing/2014/main" val="3867178297"/>
                  </a:ext>
                </a:extLst>
              </a:tr>
              <a:tr h="2753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Percent (%) of Labor Force Unemployed in State/Area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876" marR="1876" marT="18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 percentage of the civilian labor force that is unemployed.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6" marR="1876" marT="1876" marB="0" anchor="ctr"/>
                </a:tc>
                <a:extLst>
                  <a:ext uri="{0D108BD9-81ED-4DB2-BD59-A6C34878D82A}">
                    <a16:rowId xmlns:a16="http://schemas.microsoft.com/office/drawing/2014/main" val="3413821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B1E3-EB83-A5AC-6041-89047AC8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Residual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EB4C8-110A-9D81-8305-675A954F2E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1F488-1D88-30CB-5A6D-CE1112106797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1FC28-E510-8374-E10D-8DC640BC22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3E3370FA-24F2-D7CF-C5DC-B02B8D495C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89433" y="2185606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">
            <a:extLst>
              <a:ext uri="{FF2B5EF4-FFF2-40B4-BE49-F238E27FC236}">
                <a16:creationId xmlns:a16="http://schemas.microsoft.com/office/drawing/2014/main" id="{72572A3D-93C8-4FCB-EED8-C3EE0C9AAA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215187" y="2174442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4753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FED9-2EA9-B493-19DD-FB2E59CC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605B-BC5D-839F-0A80-A22A6E73A6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5625C-08AE-BD6D-5774-1E2ED396A7EA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5DE01-F6DF-A906-CBF6-79290A6B34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AB003C7B-40F3-FA17-891A-ECD12133A5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34019" y="2435974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">
            <a:extLst>
              <a:ext uri="{FF2B5EF4-FFF2-40B4-BE49-F238E27FC236}">
                <a16:creationId xmlns:a16="http://schemas.microsoft.com/office/drawing/2014/main" id="{0F265E20-EF1F-D5D0-3A55-3ABE43EE43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314775" y="2057020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8826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DA6A8-8BCA-F861-3FB8-10BFCBDA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BASED ON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AE624-858E-7F56-ED68-BBFA06D0B5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4A4781-9E31-AD22-EC30-241134BECACA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1549428" y="2992819"/>
            <a:ext cx="10232096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Unemployment in New York follows a cyclical pattern with seasonal fluctuations.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Long-term trends should be monitored for structural shifts in the labor market.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Seasonal insights help policymakers plan interventions and address challenges effectively.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ETS(M,A,N) and Holt-Winters models are reliable but require periodic updates for accuracy.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891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1849-96A9-E2D4-48D7-B3B0B8D7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Ideas to improve forecasts</a:t>
            </a:r>
            <a:b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59F1E-D49F-CED4-63F3-A22450C8CF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A532B2-BD17-4856-DB23-7422626F98E2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914400" y="2997684"/>
            <a:ext cx="1032186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Monitor trends for significant long-term changes in unemployment rates.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Incorporate economic factors like GDP, inflation, and consumer confidence into the analysis.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Consider demographic factors such as population size, age structure, and migration patterns.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Account for impacts of labor laws, wage adjustments, and unemployment benefits on the labor market.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Identify and address outliers caused by extraordinary events using robust statistical methods.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Utilize more granular data (e.g., weekly or daily) for detailed insights.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 visualization techniques for better pattern identification and decision-making.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3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801D-A24E-E82B-E361-C8483390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93" y="-65476"/>
            <a:ext cx="8563954" cy="994164"/>
          </a:xfrm>
        </p:spPr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A1490-BCF2-E968-C294-B3F58B5CB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79192" y="1114308"/>
            <a:ext cx="9235439" cy="5505947"/>
          </a:xfrm>
        </p:spPr>
        <p:txBody>
          <a:bodyPr/>
          <a:lstStyle/>
          <a:p>
            <a:r>
              <a:rPr lang="en-IN" dirty="0"/>
              <a:t>Time series plot: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2AE54-010E-0B01-A010-5958D48B9E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C75916CF-5F2C-C019-152A-891250E124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161410" y="1524571"/>
            <a:ext cx="5656453" cy="400754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C3AA17-82C1-1DD9-7C70-B6669D2853ED}"/>
              </a:ext>
            </a:extLst>
          </p:cNvPr>
          <p:cNvSpPr txBox="1"/>
          <p:nvPr/>
        </p:nvSpPr>
        <p:spPr>
          <a:xfrm>
            <a:off x="9134855" y="2187368"/>
            <a:ext cx="27797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Aptos" panose="020B0004020202020204" pitchFamily="34" charset="0"/>
              </a:rPr>
              <a:t>Shows </a:t>
            </a:r>
            <a:r>
              <a:rPr lang="en-IN" sz="1600" dirty="0">
                <a:effectLst/>
                <a:ea typeface="Aptos" panose="020B0004020202020204" pitchFamily="34" charset="0"/>
              </a:rPr>
              <a:t>there are cyclical patterns in the unemployment rate in New York over time, with peaks and troughs occurring periodically</a:t>
            </a:r>
          </a:p>
          <a:p>
            <a:endParaRPr lang="en-IN" sz="16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Aptos" panose="020B0004020202020204" pitchFamily="34" charset="0"/>
                <a:cs typeface="Times New Roman" panose="02020603050405020304" pitchFamily="18" charset="0"/>
              </a:rPr>
              <a:t>G</a:t>
            </a:r>
            <a:r>
              <a:rPr lang="en-US" sz="16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eneral trend shows periods of both high and low unemployment, corresponding to economic cycles.</a:t>
            </a:r>
            <a:endParaRPr lang="en-IN" sz="16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234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83AE6-39F5-CDDE-E9F8-79BB21BC4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98A2-8D77-BBFC-385B-CA4F22E1C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93" y="-65476"/>
            <a:ext cx="8563954" cy="994164"/>
          </a:xfrm>
        </p:spPr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6344-6075-A85D-466E-A6D26977B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79192" y="1114308"/>
            <a:ext cx="9235439" cy="5505947"/>
          </a:xfrm>
        </p:spPr>
        <p:txBody>
          <a:bodyPr/>
          <a:lstStyle/>
          <a:p>
            <a:r>
              <a:rPr lang="en-IN" dirty="0"/>
              <a:t>ACF: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0F6FB-4E84-6EC4-B9C6-C16FE20EEE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F77301DB-1ADF-CEA0-9630-995E419599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986755" y="1791462"/>
            <a:ext cx="5278564" cy="424357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E08AC9-7651-C4E8-AE18-62EB38F39BF7}"/>
              </a:ext>
            </a:extLst>
          </p:cNvPr>
          <p:cNvSpPr txBox="1"/>
          <p:nvPr/>
        </p:nvSpPr>
        <p:spPr>
          <a:xfrm>
            <a:off x="8622791" y="1975104"/>
            <a:ext cx="32918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Gradual decline indicates strong autocorrelation, suggesting seasonality or persistent trends in unemployment.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Slow decay implies non-stationarity, requiring trend or seasonality modeling.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75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A84EA-4BEB-DEBD-58C5-E7595D3B3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77E2-DAF1-99C0-BC59-1F92B116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93" y="-65476"/>
            <a:ext cx="8563954" cy="994164"/>
          </a:xfrm>
        </p:spPr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B211-7026-E298-5548-9D782C816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79192" y="1114308"/>
            <a:ext cx="9235439" cy="5505947"/>
          </a:xfrm>
        </p:spPr>
        <p:txBody>
          <a:bodyPr/>
          <a:lstStyle/>
          <a:p>
            <a:r>
              <a:rPr lang="en-IN" dirty="0"/>
              <a:t>Summary and Boxplot: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9AABA-A12A-937F-008E-9C41187D3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906EA-A547-0A3B-AB7A-1404362935BB}"/>
              </a:ext>
            </a:extLst>
          </p:cNvPr>
          <p:cNvSpPr txBox="1"/>
          <p:nvPr/>
        </p:nvSpPr>
        <p:spPr>
          <a:xfrm>
            <a:off x="8494775" y="2852928"/>
            <a:ext cx="32918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oxplot shows there are a few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nterquartile range (IQR) is relatively narrow, indicating consistency in the majority of the data.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6CA99-179E-1EFF-35F2-0D0762152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192" y="1622107"/>
            <a:ext cx="5553140" cy="3796665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47E90-2162-BA49-9F56-A096F64EA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190" y="5604392"/>
            <a:ext cx="5553139" cy="11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2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B376-5465-35A8-B583-DDC8D968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Accuracy measure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D67E0-F70D-7328-4354-EBE29CEF6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95F7A64-8CFF-242C-83C3-005F7D71129A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819150" y="2610683"/>
            <a:ext cx="953928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Mean Absolute Percentage Error (MAPE)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MAPE simplifies interpretation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It expresses forecast error as a percentage, making it easy for stakeholders (policymakers, economists, businesses) to understand and evaluate forecast accuracy.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Penalizes large errors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MAPE emphasizes large errors, reflecting their proportional impact and ensuring the model corrects significant inaccuracies.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Real-world 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 unemployment forecasting, reducing large errors prevents resource misallocation and improves policy planning.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Indicates model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lower MAPE suggests the model effectively captures trends, leading to better unemployment predictions.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Supports informed decisions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Accurate forecasts with lower MAPE enable targeted labor policies and workforce initiatives.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Normalized comparison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MAPE adjusts for varying unemployment levels, providing a consistent measure of model accuracy across contexts.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015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740664"/>
            <a:ext cx="7043617" cy="2836827"/>
          </a:xfrm>
        </p:spPr>
        <p:txBody>
          <a:bodyPr/>
          <a:lstStyle/>
          <a:p>
            <a:r>
              <a:rPr lang="en-US" dirty="0"/>
              <a:t>FORECASTING METHODS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56A2-811A-70CF-66B0-AFF6E7A64D8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AF94-2949-B859-3D5A-41673EBB6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3"/>
            <a:ext cx="5715000" cy="905866"/>
          </a:xfrm>
        </p:spPr>
        <p:txBody>
          <a:bodyPr/>
          <a:lstStyle/>
          <a:p>
            <a:r>
              <a:rPr lang="en-US" sz="2800" b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Mean Forecasting</a:t>
            </a:r>
            <a:b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DA385-185D-6E7A-0E23-BFE3EED97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1938528"/>
            <a:ext cx="5715000" cy="410972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1051E47D-D431-29AD-3AF2-64BA1942AC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91737" y="1527049"/>
            <a:ext cx="7780420" cy="4693277"/>
          </a:xfrm>
          <a:prstGeom prst="rect">
            <a:avLst/>
          </a:prstGeom>
          <a:noFill/>
          <a:ln w="9525">
            <a:solidFill>
              <a:schemeClr val="accent6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40694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{82A73C1A-295A-4D73-9629-28ADD45DC589}tf78438558_win32</Template>
  <TotalTime>179</TotalTime>
  <Words>984</Words>
  <Application>Microsoft Office PowerPoint</Application>
  <PresentationFormat>Widescreen</PresentationFormat>
  <Paragraphs>173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Aptos</vt:lpstr>
      <vt:lpstr>Arial</vt:lpstr>
      <vt:lpstr>Arial Black</vt:lpstr>
      <vt:lpstr>Arial Unicode MS</vt:lpstr>
      <vt:lpstr>Calibri</vt:lpstr>
      <vt:lpstr>Consolas</vt:lpstr>
      <vt:lpstr>Sabon Next LT</vt:lpstr>
      <vt:lpstr>Times New Roman</vt:lpstr>
      <vt:lpstr>Custom</vt:lpstr>
      <vt:lpstr>Unemployment in the labor force IN NEW YORK</vt:lpstr>
      <vt:lpstr>Importance of the forecast</vt:lpstr>
      <vt:lpstr>Data description</vt:lpstr>
      <vt:lpstr>Exploratory data analysis</vt:lpstr>
      <vt:lpstr>Exploratory data analysis</vt:lpstr>
      <vt:lpstr>Exploratory data analysis</vt:lpstr>
      <vt:lpstr>Accuracy measure</vt:lpstr>
      <vt:lpstr>FORECASTING METHODS</vt:lpstr>
      <vt:lpstr>Mean Forecasting </vt:lpstr>
      <vt:lpstr>Residual Analysis</vt:lpstr>
      <vt:lpstr>Residual Analysis</vt:lpstr>
      <vt:lpstr>Naïve Forecast</vt:lpstr>
      <vt:lpstr>Residual Analysis</vt:lpstr>
      <vt:lpstr>Residual Analysis</vt:lpstr>
      <vt:lpstr>Moving averages</vt:lpstr>
      <vt:lpstr>decomposition</vt:lpstr>
      <vt:lpstr>Exponential Smoothing Methods</vt:lpstr>
      <vt:lpstr>Residual Analysis</vt:lpstr>
      <vt:lpstr>Residual Analysis</vt:lpstr>
      <vt:lpstr>Simple exponential smoothing</vt:lpstr>
      <vt:lpstr>Residual Analysis</vt:lpstr>
      <vt:lpstr>Residual Analysis</vt:lpstr>
      <vt:lpstr>HoltWinters</vt:lpstr>
      <vt:lpstr>Residual Analysis</vt:lpstr>
      <vt:lpstr>Accuracy comparison</vt:lpstr>
      <vt:lpstr>regression</vt:lpstr>
      <vt:lpstr>Residual Analysis</vt:lpstr>
      <vt:lpstr>Residual Analysis</vt:lpstr>
      <vt:lpstr>arima</vt:lpstr>
      <vt:lpstr>Residual Analysis</vt:lpstr>
      <vt:lpstr>PowerPoint Presentation</vt:lpstr>
      <vt:lpstr>DECISION BASED ON ANALYSIS</vt:lpstr>
      <vt:lpstr>Ideas to improve forecasts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SRISHTI PATIL</dc:creator>
  <cp:lastModifiedBy>SRISHTI PATIL</cp:lastModifiedBy>
  <cp:revision>3</cp:revision>
  <dcterms:created xsi:type="dcterms:W3CDTF">2024-11-26T01:19:43Z</dcterms:created>
  <dcterms:modified xsi:type="dcterms:W3CDTF">2024-11-26T04:19:35Z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