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69" r:id="rId4"/>
    <p:sldId id="257" r:id="rId5"/>
    <p:sldId id="258" r:id="rId6"/>
    <p:sldId id="263" r:id="rId7"/>
    <p:sldId id="259" r:id="rId8"/>
    <p:sldId id="267" r:id="rId9"/>
    <p:sldId id="260" r:id="rId10"/>
    <p:sldId id="261" r:id="rId11"/>
    <p:sldId id="262" r:id="rId12"/>
    <p:sldId id="264" r:id="rId13"/>
    <p:sldId id="265" r:id="rId14"/>
  </p:sldIdLst>
  <p:sldSz cx="14630400" cy="8229600"/>
  <p:notesSz cx="8229600" cy="14630400"/>
  <p:embeddedFontLs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</p:embeddedFont>
    <p:embeddedFont>
      <p:font typeface="Noto Serif" panose="02020502060505020204" pitchFamily="18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DBC9F-FBFB-4115-8880-715C78F659E7}" v="1" dt="2024-12-18T17:45:59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82092" autoAdjust="0"/>
  </p:normalViewPr>
  <p:slideViewPr>
    <p:cSldViewPr snapToGrid="0" snapToObjects="1">
      <p:cViewPr varScale="1">
        <p:scale>
          <a:sx n="56" d="100"/>
          <a:sy n="56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sh Shetty" userId="764f33f8f7d50723" providerId="LiveId" clId="{B91DBC9F-FBFB-4115-8880-715C78F659E7}"/>
    <pc:docChg chg="custSel modSld">
      <pc:chgData name="Tanush Shetty" userId="764f33f8f7d50723" providerId="LiveId" clId="{B91DBC9F-FBFB-4115-8880-715C78F659E7}" dt="2024-12-18T17:46:04.353" v="2" actId="478"/>
      <pc:docMkLst>
        <pc:docMk/>
      </pc:docMkLst>
      <pc:sldChg chg="addSp delSp modSp mod">
        <pc:chgData name="Tanush Shetty" userId="764f33f8f7d50723" providerId="LiveId" clId="{B91DBC9F-FBFB-4115-8880-715C78F659E7}" dt="2024-12-18T17:46:04.353" v="2" actId="478"/>
        <pc:sldMkLst>
          <pc:docMk/>
          <pc:sldMk cId="0" sldId="263"/>
        </pc:sldMkLst>
        <pc:spChg chg="add del mod">
          <ac:chgData name="Tanush Shetty" userId="764f33f8f7d50723" providerId="LiveId" clId="{B91DBC9F-FBFB-4115-8880-715C78F659E7}" dt="2024-12-18T17:46:04.353" v="2" actId="478"/>
          <ac:spMkLst>
            <pc:docMk/>
            <pc:sldMk cId="0" sldId="263"/>
            <ac:spMk id="2" creationId="{A96BBE9A-EE1C-2807-900D-9894FBBD2E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30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CAFV Eligibility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significant portion of vehicles (</a:t>
            </a:r>
            <a:r>
              <a:rPr lang="en-US" b="1" dirty="0"/>
              <a:t>41.83%</a:t>
            </a:r>
            <a:r>
              <a:rPr lang="en-US" dirty="0"/>
              <a:t>) are </a:t>
            </a:r>
            <a:r>
              <a:rPr lang="en-US" b="1" dirty="0"/>
              <a:t>CAFV Eligible</a:t>
            </a:r>
            <a:r>
              <a:rPr lang="en-US" dirty="0"/>
              <a:t>, reflecting a growing shift towards cleaner fuel alternatives.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11.85% CAFV Not Eligible</a:t>
            </a:r>
            <a:r>
              <a:rPr lang="en-US" dirty="0"/>
              <a:t> vehicles highlight a smaller segment with low battery range.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Gaps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46.32% Unknown</a:t>
            </a:r>
            <a:r>
              <a:rPr lang="en-US" dirty="0"/>
              <a:t> category is substantial, indicating a lack of clarity or incomplete data on many vehicles' CAFV eligibility.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Potential Focus Area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Unknown category</a:t>
            </a:r>
            <a:r>
              <a:rPr lang="en-US" dirty="0"/>
              <a:t> presents an opportunity to enhance data collection efforts, which could provide a clearer picture of clean vehicle adoption.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Doing an even more granular analysis of the King County</a:t>
            </a:r>
            <a:r>
              <a:rPr lang="en-US" dirty="0"/>
              <a:t> is the clear leader in EV adoption, accounting for the majority share in both BEVs and PHEVs. </a:t>
            </a:r>
            <a:r>
              <a:rPr lang="en-US" b="1" dirty="0"/>
              <a:t>Snohomish</a:t>
            </a:r>
            <a:r>
              <a:rPr lang="en-US" dirty="0"/>
              <a:t> and </a:t>
            </a:r>
            <a:r>
              <a:rPr lang="en-US" b="1" dirty="0"/>
              <a:t>Pierce Counties</a:t>
            </a:r>
            <a:r>
              <a:rPr lang="en-US" dirty="0"/>
              <a:t> also demonstrate significant EV adoption. The consistent preference for </a:t>
            </a:r>
            <a:r>
              <a:rPr lang="en-US" b="1" dirty="0"/>
              <a:t>BEVs over PHEVs</a:t>
            </a:r>
            <a:r>
              <a:rPr lang="en-US" dirty="0"/>
              <a:t> across all counties reflects the growing shift toward fully electric vehicles.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Tesla holds a dominant position in EV distribution, particularly in </a:t>
            </a:r>
            <a:r>
              <a:rPr lang="en-US" b="1" dirty="0"/>
              <a:t>2023</a:t>
            </a:r>
            <a:r>
              <a:rPr lang="en-US" dirty="0"/>
              <a:t>, but the market is gradually diversifying with contributions from other automakers. The growth in EV adoption is visually represented by the increasing bubble sizes in recent years, particularly post-2015.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6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387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Exponential Growth</a:t>
            </a:r>
            <a:r>
              <a:rPr lang="en-US" dirty="0"/>
              <a:t>: EV adoption grew rapidly after </a:t>
            </a:r>
            <a:r>
              <a:rPr lang="en-US" b="1" dirty="0"/>
              <a:t>2010</a:t>
            </a:r>
            <a:r>
              <a:rPr lang="en-US" dirty="0"/>
              <a:t>, particularly accelerating from </a:t>
            </a:r>
            <a:r>
              <a:rPr lang="en-US" b="1" dirty="0"/>
              <a:t>2018 onward</a:t>
            </a:r>
            <a:r>
              <a:rPr lang="en-US" dirty="0"/>
              <a:t>, indicating a shift in consumer preference and advancements in EV technology.</a:t>
            </a:r>
            <a:r>
              <a:rPr lang="en-US" b="1" dirty="0"/>
              <a:t>2023 Peak</a:t>
            </a:r>
            <a:r>
              <a:rPr lang="en-US" dirty="0"/>
              <a:t>: The count of </a:t>
            </a:r>
            <a:r>
              <a:rPr lang="en-US" b="1" dirty="0"/>
              <a:t>37,079 vehicles</a:t>
            </a:r>
            <a:r>
              <a:rPr lang="en-US" dirty="0"/>
              <a:t> in 2023 is the highest recorded, reflecting strong momentum in EV adoption.</a:t>
            </a:r>
            <a:r>
              <a:rPr lang="en-US" b="1" dirty="0"/>
              <a:t>2024 Data Caveat</a:t>
            </a:r>
            <a:r>
              <a:rPr lang="en-US" dirty="0"/>
              <a:t>: The sharp drop to </a:t>
            </a:r>
            <a:r>
              <a:rPr lang="en-US" b="1" dirty="0"/>
              <a:t>642 vehicles</a:t>
            </a:r>
            <a:r>
              <a:rPr lang="en-US" dirty="0"/>
              <a:t> in 2024 suggests incomplete or provisional data rather than a decline in adoption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Steady Growth Until 2016 : </a:t>
            </a:r>
            <a:r>
              <a:rPr lang="en-US" dirty="0"/>
              <a:t>From 2011 to 2016, the total vehicles per model year showed gradual growth, peaking at </a:t>
            </a:r>
            <a:r>
              <a:rPr lang="en-US" b="1" dirty="0"/>
              <a:t>5.7K in 2016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Significant Increase Post-2017 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experienced a sharp rise starting in 2017, reaching 14.4K in 2018. Although 2019 saw a decline to 10.7K, the trend remained above the long-term average (6.8K).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Peak in 2023 : </a:t>
            </a:r>
            <a:r>
              <a:rPr lang="en-US" dirty="0"/>
              <a:t>The most significant surge occurred between 2021 and 2023, with </a:t>
            </a:r>
            <a:r>
              <a:rPr lang="en-US" b="1" dirty="0"/>
              <a:t>27.8K</a:t>
            </a:r>
            <a:r>
              <a:rPr lang="en-US" dirty="0"/>
              <a:t> in 2022 and a peak of </a:t>
            </a:r>
            <a:r>
              <a:rPr lang="en-US" b="1" dirty="0"/>
              <a:t>37.1K</a:t>
            </a:r>
            <a:r>
              <a:rPr lang="en-US" dirty="0"/>
              <a:t> in 2023. This suggests a substantial increase in vehicle production or reporting.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 Drastic Decline in 2024 : </a:t>
            </a:r>
            <a:r>
              <a:rPr lang="en-US" dirty="0"/>
              <a:t>In 2024, the total vehicles dropped sharply to </a:t>
            </a:r>
            <a:r>
              <a:rPr lang="en-US" b="1" dirty="0"/>
              <a:t>0.6K</a:t>
            </a:r>
            <a:r>
              <a:rPr lang="en-US" dirty="0"/>
              <a:t>, far below the average and the previous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average value</a:t>
            </a:r>
            <a:r>
              <a:rPr lang="en-US" dirty="0"/>
              <a:t> across all years is </a:t>
            </a:r>
            <a:r>
              <a:rPr lang="en-US" b="1" dirty="0"/>
              <a:t>6.8K</a:t>
            </a:r>
            <a:r>
              <a:rPr lang="en-US" dirty="0"/>
              <a:t>, and most years before 2020 were below this benchmark.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14416-7DD0-F56C-64D3-BFDBB749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AD9D8-38EB-ABC4-0DAA-57393FD01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1549B-003F-E6EA-152E-3601CB8E5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Washington State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vehicle count at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1,150,141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significantly outpacing all other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Texas (20)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Virginia (35)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Georgia (3)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show relatively high vehicle totals.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contrast, states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Dakota (1)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Dakota (1)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Nebraska (2)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report minimal vehicle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1C53-C608-0192-CBF0-D240E2460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2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Tesla clearly dominates both by </a:t>
            </a:r>
            <a:r>
              <a:rPr lang="en-US" b="1" dirty="0"/>
              <a:t>make</a:t>
            </a:r>
            <a:r>
              <a:rPr lang="en-US" dirty="0"/>
              <a:t> and </a:t>
            </a:r>
            <a:r>
              <a:rPr lang="en-US" b="1" dirty="0"/>
              <a:t>model</a:t>
            </a:r>
            <a:r>
              <a:rPr lang="en-US" dirty="0"/>
              <a:t>, accounting for a significant share of total vehicles. Combined, Tesla's </a:t>
            </a:r>
            <a:r>
              <a:rPr lang="en-US" b="1" dirty="0"/>
              <a:t>Model Y, Model 3, and Model S</a:t>
            </a:r>
            <a:r>
              <a:rPr lang="en-US" dirty="0"/>
              <a:t> make up nearly </a:t>
            </a:r>
            <a:r>
              <a:rPr lang="en-US" b="1" dirty="0"/>
              <a:t>50% of the market</a:t>
            </a:r>
            <a:r>
              <a:rPr lang="en-US" dirty="0"/>
              <a:t>.</a:t>
            </a:r>
          </a:p>
          <a:p>
            <a:r>
              <a:rPr lang="en-US" dirty="0"/>
              <a:t>While Nissan's </a:t>
            </a:r>
            <a:r>
              <a:rPr lang="en-US" b="1" dirty="0"/>
              <a:t>Leaf</a:t>
            </a:r>
            <a:r>
              <a:rPr lang="en-US" dirty="0"/>
              <a:t> ranks third, it significantly lags behind Tesla's top two models. BEVs are clearly driving consumer preferences, with other automakers like Nissan maintaining a distant second 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2F9A-4B71-051B-D1C3-7BF5247B5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5D531-6D64-E2F9-69F1-08FEA98D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D80C-6515-73CB-A43E-6250ECC5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C5C8-5FB9-C44C-C33B-EC5709D3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171C-6AB9-4100-BBF8-E30ABA8C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652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5394-52CA-6B8E-18B7-BF2965BC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6F18A-C817-FB5D-323A-9C1A6857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E95B-E3C4-FBE7-1F49-8A441AE1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B50D-55DE-407F-E3F0-4C68FDC9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734B-626B-1622-9B34-2FD85114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24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9B8E-FA9C-5D53-E2AE-150B0AF56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3932-81EE-238F-5192-D00EFE80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FDC9-DF23-8A3B-E3E2-254C6FB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376-DD87-895A-62C9-7A75C2CC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F6EB-532B-2172-192D-01CD2B37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309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2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07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58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42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7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722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838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83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B007-CF96-E30C-7E4F-47ED3A82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06D6-C23E-2D5E-2A59-069D251E5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C67FB-CAE6-E976-2B6A-4B26C371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FDBDB-9132-B1A9-5B4F-573AE9DE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5F48-D16A-4855-9E9D-DD3C9DD7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474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318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6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6CBC-389C-66BA-ED41-A18FAA1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38CE-DF8C-C786-825B-6791529F3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56DC-7C7F-2B9C-68D6-4E19BAF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7FA4-51D4-5D08-97E7-C83B744E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36E5-59D6-6647-6574-83F32BAD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508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008-12E8-DD61-8270-BDC147A4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E7B4-0F8D-3032-426A-F0A4579B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E3376-A4EB-89F2-B9DE-4A761008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C4BFB-81B4-F78F-4E42-C8B92979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4ABF-8527-9D38-2D32-61CF78B8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38DA-8985-FCBF-97C3-1C52585E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588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0157-DAA1-E877-5CA8-80634B4D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91D30-8D7F-6092-5151-8B0CB9CD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929FE-13BF-603B-83E8-0DBAF2A4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382C3-DA02-5998-3E67-B1B50E388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B1FD2-8820-4348-8B78-C59FD787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B53A9-51B8-1E7B-7756-5B9BAB1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998A7-99EA-FB2D-3D56-FFFFB59F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83916-63AD-BCB0-5884-406C4F05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083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8D23-D2BA-C28B-8C48-AB6266C0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CD5B8-7FD3-92D3-3D40-B2DF8B8F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678BD-9FA4-59D0-BD8E-A4EB61B5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8485F-7D3E-451F-B0E8-928DC6A8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831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9C03A-B2B5-2056-17EC-563ECEB2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5C9A-C58D-A289-DDBB-AC56F7E6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1448-81E3-99B3-EAB4-F3429D08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882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B95C-1FBB-4E3E-A589-B20F437D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A2EA-9C15-4E01-F061-BD04A4BA6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7D99B-950E-8215-49E6-C98A03709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99126-065D-5EB2-7D60-D8517F8F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6F08D-A54B-63F2-2BBF-00733608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1A43A-E031-CC53-F58F-FD28F271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427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0CB-99E3-B1E9-54A6-38882C12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BBA8D-0001-8D08-4340-B3F5D9866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82A67-69D8-799B-49EF-81F68405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0FF49-8D91-4426-14D7-2D8B82BF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CB76-6D77-35F8-D140-690D0D19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9787B-CAD3-BD12-2306-5F107241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585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343F2-9B79-4B77-DE38-5A5C00EE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58FE-3C0C-6B23-B10C-20E3A654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2FF3-96E1-7F7D-A075-8B70D25BB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1BC3-007F-4966-B321-628308F12F29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B69A5-701B-CE31-4137-2CA3ED618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650-3D5F-92F7-CD78-3BC5A7EB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A4FA-6D8E-4696-9B7F-48FBD11A1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30053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Electric Vehicle Market Analysis</a:t>
            </a:r>
            <a:endParaRPr lang="en-US" sz="465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15873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outlines the key performance indicators (KPIs) and charts for a comprehensive analysis of the electric vehicle market.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51949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280190" y="5744099"/>
            <a:ext cx="5088395" cy="161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/>
              <a:t>By: Srishti Patil &amp; </a:t>
            </a:r>
            <a:r>
              <a:rPr lang="en-US" sz="2000"/>
              <a:t>Tanush Bhaskar Shetty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EA25E-02B8-69BB-32EB-45BC1AC93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23" y="2595503"/>
            <a:ext cx="7274368" cy="52110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47593"/>
            <a:ext cx="13140574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Total Vehicles by CAFV </a:t>
            </a:r>
            <a:r>
              <a:rPr lang="en-US" sz="44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(Clean Alternative Fuel vehicle) </a:t>
            </a: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Eligibility</a:t>
            </a:r>
          </a:p>
        </p:txBody>
      </p:sp>
      <p:sp>
        <p:nvSpPr>
          <p:cNvPr id="5" name="Text 2"/>
          <p:cNvSpPr/>
          <p:nvPr/>
        </p:nvSpPr>
        <p:spPr>
          <a:xfrm>
            <a:off x="1028224" y="2595503"/>
            <a:ext cx="453032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265" y="564717"/>
            <a:ext cx="13167870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850"/>
              </a:lnSpc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Geographical Distribution of EVs</a:t>
            </a:r>
          </a:p>
          <a:p>
            <a:pPr>
              <a:lnSpc>
                <a:spcPts val="5850"/>
              </a:lnSpc>
            </a:pPr>
            <a:r>
              <a:rPr lang="en-US" sz="24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 Electric vehicle adoption by county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C90EC3-DA3C-B840-28AD-32595971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64" y="2358950"/>
            <a:ext cx="11169583" cy="48915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4BFF24D6-EA7B-BD00-0CBE-6D09FB35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0" y="1049921"/>
            <a:ext cx="12448372" cy="69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793790" y="305661"/>
            <a:ext cx="983694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Electric vehicle distribution by Year &amp; make</a:t>
            </a:r>
            <a:endParaRPr lang="en-US" sz="44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463" y="1765928"/>
            <a:ext cx="3800567" cy="23488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96047" y="3438465"/>
            <a:ext cx="73128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Thank you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53021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19DA-4376-8EAE-6682-E4579238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19786"/>
            <a:ext cx="12618720" cy="1590676"/>
          </a:xfrm>
        </p:spPr>
        <p:txBody>
          <a:bodyPr/>
          <a:lstStyle/>
          <a:p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Dataset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 </a:t>
            </a: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and Data Cleaning</a:t>
            </a:r>
            <a:endParaRPr lang="en-IN" sz="4650" b="1" dirty="0">
              <a:solidFill>
                <a:srgbClr val="000000"/>
              </a:solidFill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59CD-C8CD-AF2D-F84F-F988032F0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672135"/>
            <a:ext cx="12618720" cy="5221606"/>
          </a:xfrm>
        </p:spPr>
        <p:txBody>
          <a:bodyPr>
            <a:normAutofit/>
          </a:bodyPr>
          <a:lstStyle/>
          <a:p>
            <a:pPr marL="0" indent="0" defTabSz="914400">
              <a:lnSpc>
                <a:spcPts val="2850"/>
              </a:lnSpc>
              <a:buNone/>
            </a:pPr>
            <a:r>
              <a:rPr lang="en-US" sz="3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The initial data set contained some variables that needed cleaning. We removed null values for City, County, Postal code, Legislative District and other key attributes.</a:t>
            </a:r>
          </a:p>
          <a:p>
            <a:pPr marL="0" indent="0" defTabSz="914400">
              <a:lnSpc>
                <a:spcPts val="2850"/>
              </a:lnSpc>
              <a:buNone/>
            </a:pPr>
            <a:endParaRPr lang="en-US" sz="320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 defTabSz="914400">
              <a:lnSpc>
                <a:spcPts val="2850"/>
              </a:lnSpc>
              <a:buNone/>
            </a:pPr>
            <a:r>
              <a:rPr lang="en-US" sz="3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The key columns utilized for the analysis are state, county, model, make &amp; CAFV eligibility.</a:t>
            </a:r>
            <a:endParaRPr lang="en-IN" sz="320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347E3-3D62-7084-CE05-AAA7536A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295" y="4284963"/>
            <a:ext cx="5051830" cy="3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C67F-C806-F46E-1ACA-52E10E67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39" y="1422"/>
            <a:ext cx="12618720" cy="1590676"/>
          </a:xfrm>
        </p:spPr>
        <p:txBody>
          <a:bodyPr/>
          <a:lstStyle/>
          <a:p>
            <a:r>
              <a:rPr lang="en-IN" dirty="0"/>
              <a:t>Columns in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6BCB62-6ADD-E6DA-8111-DFBBED02F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839" y="1411370"/>
            <a:ext cx="11996381" cy="627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VIN (Vehicle ID): Unique identifier for each vehicle.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County: County within the state where the vehicle is registered.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City : Name of the Cities from where the data is gathered.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State: U.S. state where the vehicle is registered.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Postal code : The postal code from where the data is gathered.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Model Year: Year the vehicle was manufactured or released.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Make: Manufacturer or brand of the vehicle (e.g., Tesla, Nissan).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Model: Specific model of the vehicle (e.g., Model 3, Leaf).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Electric Vehicle Type: Type of EV (e.g., BEV - Battery Electric Vehicle,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PHEV - Plug-in Hybrid Electric Vehicle).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CAFV Eligibility: Indicates eligibility for Clean Alternative Fuel Vehicle incentives.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Electric Range: Distance the vehicle can travel on a full charge (in miles).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Base MSRP: Manufacturer’s Suggested Retail Price for the base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DOL Vehicle ID : A unique identifier assigned to each vehicle by the Department of Licensing (DOL).It helps track individual vehicle registrations in official databases.</a:t>
            </a:r>
          </a:p>
        </p:txBody>
      </p:sp>
    </p:spTree>
    <p:extLst>
      <p:ext uri="{BB962C8B-B14F-4D97-AF65-F5344CB8AC3E}">
        <p14:creationId xmlns:p14="http://schemas.microsoft.com/office/powerpoint/2010/main" val="164052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250" y="91866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KPIs</a:t>
            </a:r>
            <a:endParaRPr lang="en-US" sz="465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23778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Total Vehicles</a:t>
            </a:r>
            <a:endParaRPr lang="en-US" sz="23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4" name="Text 2"/>
          <p:cNvSpPr/>
          <p:nvPr/>
        </p:nvSpPr>
        <p:spPr>
          <a:xfrm>
            <a:off x="801250" y="292181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size of the market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630479" y="2231548"/>
            <a:ext cx="310122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Average Electric Range</a:t>
            </a:r>
            <a:endParaRPr lang="en-US" sz="23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30479" y="26987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electric range of the electric vehicles in the dataset to gauge the efficiency of the EVs.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53AF8-1D0D-83F7-02F9-750FDE9B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6" y="4209971"/>
            <a:ext cx="2686425" cy="981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3ED2B1-9A51-0635-09E8-932909CB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79" y="4114800"/>
            <a:ext cx="2381582" cy="924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B0E16-3B32-B00C-DD3B-E0B8678FC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349" y="1662925"/>
            <a:ext cx="3101221" cy="5645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8359" y="740300"/>
            <a:ext cx="645556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BEV and PHEV Analysis</a:t>
            </a:r>
            <a:endParaRPr lang="en-US" sz="465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3" name="Text 1"/>
          <p:cNvSpPr/>
          <p:nvPr/>
        </p:nvSpPr>
        <p:spPr>
          <a:xfrm>
            <a:off x="688359" y="20922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Total BEV Vehicles</a:t>
            </a:r>
            <a:endParaRPr lang="en-US" sz="23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4" name="Text 2"/>
          <p:cNvSpPr/>
          <p:nvPr/>
        </p:nvSpPr>
        <p:spPr>
          <a:xfrm>
            <a:off x="688359" y="28023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number of Battery Electric Vehicles (BEVs) in the dataset.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87965" y="21199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Total PHEV Vehicles</a:t>
            </a:r>
            <a:endParaRPr lang="en-US" sz="23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sp>
        <p:nvSpPr>
          <p:cNvPr id="6" name="Text 4"/>
          <p:cNvSpPr/>
          <p:nvPr/>
        </p:nvSpPr>
        <p:spPr>
          <a:xfrm>
            <a:off x="8012631" y="27775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number of Plug-in Hybrid Electric Vehicles (PHEVs) in the dataset.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671E80-104A-41F9-D9B9-A2F7258D7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2" y="4019740"/>
            <a:ext cx="3600953" cy="1438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CBFE53-DD58-A0E0-41A2-B539D790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31" y="3788922"/>
            <a:ext cx="3835681" cy="1513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5EB45-9441-ECAE-4781-090AAA8170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520"/>
          <a:stretch/>
        </p:blipFill>
        <p:spPr>
          <a:xfrm>
            <a:off x="3511920" y="5794047"/>
            <a:ext cx="6519189" cy="2325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32BA4E-026D-41AA-34F6-15443552FC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78"/>
          <a:stretch/>
        </p:blipFill>
        <p:spPr>
          <a:xfrm>
            <a:off x="696036" y="1096067"/>
            <a:ext cx="13140574" cy="6575117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025768A5-0291-9E0F-F2DD-E128998E7CBC}"/>
              </a:ext>
            </a:extLst>
          </p:cNvPr>
          <p:cNvSpPr/>
          <p:nvPr/>
        </p:nvSpPr>
        <p:spPr>
          <a:xfrm>
            <a:off x="696036" y="351808"/>
            <a:ext cx="13140574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Electric Vehicle Adoption Trends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8B277D-48CA-295C-827E-68B1EA72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46"/>
          <a:stretch/>
        </p:blipFill>
        <p:spPr>
          <a:xfrm>
            <a:off x="313898" y="275061"/>
            <a:ext cx="14002604" cy="767947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13898" y="275061"/>
            <a:ext cx="4981638" cy="994512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646085" y="525432"/>
            <a:ext cx="5550000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Total Vehicles by Model Year</a:t>
            </a:r>
            <a:endParaRPr lang="en-US" sz="23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7DC-E417-ED9A-E8D1-56D25674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A51EA5-7D27-930A-42E8-2DBAC4AF4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0" t="7742"/>
          <a:stretch/>
        </p:blipFill>
        <p:spPr>
          <a:xfrm>
            <a:off x="3125337" y="172766"/>
            <a:ext cx="11232107" cy="7555261"/>
          </a:xfrm>
          <a:prstGeom prst="rect">
            <a:avLst/>
          </a:prstGeom>
        </p:spPr>
      </p:pic>
      <p:sp>
        <p:nvSpPr>
          <p:cNvPr id="7" name="Shape 4">
            <a:extLst>
              <a:ext uri="{FF2B5EF4-FFF2-40B4-BE49-F238E27FC236}">
                <a16:creationId xmlns:a16="http://schemas.microsoft.com/office/drawing/2014/main" id="{960DEF45-2015-606D-BF46-33A08A572BE4}"/>
              </a:ext>
            </a:extLst>
          </p:cNvPr>
          <p:cNvSpPr/>
          <p:nvPr/>
        </p:nvSpPr>
        <p:spPr>
          <a:xfrm>
            <a:off x="378902" y="172767"/>
            <a:ext cx="3879199" cy="987294"/>
          </a:xfrm>
          <a:prstGeom prst="roundRect">
            <a:avLst>
              <a:gd name="adj" fmla="val 459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3FC41E1F-36CD-66F2-BEB4-A4C7BCDBC11F}"/>
              </a:ext>
            </a:extLst>
          </p:cNvPr>
          <p:cNvSpPr/>
          <p:nvPr/>
        </p:nvSpPr>
        <p:spPr>
          <a:xfrm>
            <a:off x="746636" y="501572"/>
            <a:ext cx="303168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Total Vehicles by State</a:t>
            </a:r>
            <a:endParaRPr lang="en-US" sz="23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20873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DD1CCE-40C5-84C9-130A-6A1D0E17A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26" y="993274"/>
            <a:ext cx="13660373" cy="69666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1127" y="269673"/>
            <a:ext cx="12109686" cy="644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Noto Serif" panose="02020502060505020204" pitchFamily="18"/>
                <a:ea typeface="Noto Serif" panose="02020502060505020204" pitchFamily="18"/>
                <a:cs typeface="Noto Serif" panose="02020502060505020204" pitchFamily="18"/>
              </a:rPr>
              <a:t>Top vehicles by make &amp; model</a:t>
            </a:r>
            <a:endParaRPr lang="en-US" sz="4400" dirty="0">
              <a:latin typeface="Noto Serif" panose="02020502060505020204" pitchFamily="18"/>
              <a:ea typeface="Noto Serif" panose="02020502060505020204" pitchFamily="18"/>
              <a:cs typeface="Noto Serif" panose="02020502060505020204" pitchFamily="18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68CDFB7-64B5-8EC2-0E1C-2BA7298873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714"/>
          <a:stretch/>
        </p:blipFill>
        <p:spPr>
          <a:xfrm>
            <a:off x="4940488" y="2694256"/>
            <a:ext cx="8652681" cy="22054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981</Words>
  <Application>Microsoft Office PowerPoint</Application>
  <PresentationFormat>Custom</PresentationFormat>
  <Paragraphs>74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Noto Serif</vt:lpstr>
      <vt:lpstr>Cambria</vt:lpstr>
      <vt:lpstr>Inter</vt:lpstr>
      <vt:lpstr>Arial</vt:lpstr>
      <vt:lpstr>Tahoma</vt:lpstr>
      <vt:lpstr>Office Theme</vt:lpstr>
      <vt:lpstr>PowerPoint Presentation</vt:lpstr>
      <vt:lpstr>Dataset and Data Cleaning</vt:lpstr>
      <vt:lpstr>Columns in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Tanush Shetty</cp:lastModifiedBy>
  <cp:revision>26</cp:revision>
  <dcterms:created xsi:type="dcterms:W3CDTF">2024-12-17T16:59:52Z</dcterms:created>
  <dcterms:modified xsi:type="dcterms:W3CDTF">2024-12-18T21:52:00Z</dcterms:modified>
</cp:coreProperties>
</file>