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1" r:id="rId4"/>
    <p:sldId id="268" r:id="rId5"/>
    <p:sldId id="258" r:id="rId6"/>
    <p:sldId id="260" r:id="rId7"/>
    <p:sldId id="259" r:id="rId8"/>
    <p:sldId id="269" r:id="rId9"/>
    <p:sldId id="266" r:id="rId10"/>
    <p:sldId id="262" r:id="rId11"/>
    <p:sldId id="263" r:id="rId12"/>
    <p:sldId id="273" r:id="rId13"/>
    <p:sldId id="270" r:id="rId14"/>
    <p:sldId id="271" r:id="rId15"/>
    <p:sldId id="27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E74606-B0A2-4319-A791-0A772E6B66F0}">
          <p14:sldIdLst>
            <p14:sldId id="256"/>
            <p14:sldId id="257"/>
            <p14:sldId id="261"/>
            <p14:sldId id="268"/>
            <p14:sldId id="258"/>
            <p14:sldId id="260"/>
            <p14:sldId id="259"/>
            <p14:sldId id="269"/>
            <p14:sldId id="266"/>
            <p14:sldId id="262"/>
            <p14:sldId id="263"/>
            <p14:sldId id="273"/>
            <p14:sldId id="270"/>
            <p14:sldId id="271"/>
            <p14:sldId id="272"/>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4/18/2019</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4/18/2019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4/18/2019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4/18/2019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4/18/2019</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4/18/2019</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4/18/2019</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4/18/2019</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4/18/2019</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4/18/2019</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4/18/2019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4/18/2019</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bmp"/><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structables.com/id/THIRD-EYE-FOR-BLINDS-an-Innovative-Wearable-Techno/" TargetMode="External"/><Relationship Id="rId2" Type="http://schemas.openxmlformats.org/officeDocument/2006/relationships/hyperlink" Target="https://www.hackster.io/muhammedazhar/third-eye-for-the-blind-8c246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9D5F02E-DA61-49D4-BE29-B2F27FBD7063}"/>
              </a:ext>
            </a:extLst>
          </p:cNvPr>
          <p:cNvSpPr>
            <a:spLocks noGrp="1"/>
          </p:cNvSpPr>
          <p:nvPr>
            <p:ph type="ctrTitle"/>
          </p:nvPr>
        </p:nvSpPr>
        <p:spPr>
          <a:xfrm>
            <a:off x="1263520" y="1272800"/>
            <a:ext cx="6544620" cy="4312402"/>
          </a:xfrm>
        </p:spPr>
        <p:txBody>
          <a:bodyPr anchor="ctr">
            <a:normAutofit/>
          </a:bodyPr>
          <a:lstStyle/>
          <a:p>
            <a:pPr algn="r"/>
            <a:r>
              <a:rPr lang="en-IN" sz="6800">
                <a:solidFill>
                  <a:schemeClr val="tx2"/>
                </a:solidFill>
              </a:rPr>
              <a:t>THIRD EYE FOR BLINDS</a:t>
            </a:r>
          </a:p>
        </p:txBody>
      </p:sp>
      <p:sp>
        <p:nvSpPr>
          <p:cNvPr id="3" name="Subtitle 2">
            <a:extLst>
              <a:ext uri="{FF2B5EF4-FFF2-40B4-BE49-F238E27FC236}">
                <a16:creationId xmlns:a16="http://schemas.microsoft.com/office/drawing/2014/main" id="{F431BFA0-0E06-4EBD-A3AA-960314753CF4}"/>
              </a:ext>
            </a:extLst>
          </p:cNvPr>
          <p:cNvSpPr>
            <a:spLocks noGrp="1"/>
          </p:cNvSpPr>
          <p:nvPr>
            <p:ph type="subTitle" idx="1"/>
          </p:nvPr>
        </p:nvSpPr>
        <p:spPr>
          <a:xfrm>
            <a:off x="8473440" y="777239"/>
            <a:ext cx="2745020" cy="5303519"/>
          </a:xfrm>
        </p:spPr>
        <p:txBody>
          <a:bodyPr anchor="ctr">
            <a:normAutofit/>
          </a:bodyPr>
          <a:lstStyle/>
          <a:p>
            <a:pPr algn="l">
              <a:spcAft>
                <a:spcPts val="600"/>
              </a:spcAft>
            </a:pPr>
            <a:r>
              <a:rPr lang="en-IN" sz="2000" b="1" u="sng" dirty="0"/>
              <a:t>MADE BY-</a:t>
            </a:r>
          </a:p>
          <a:p>
            <a:pPr algn="l">
              <a:spcAft>
                <a:spcPts val="600"/>
              </a:spcAft>
            </a:pPr>
            <a:endParaRPr lang="en-IN" sz="2000" b="1" dirty="0"/>
          </a:p>
          <a:p>
            <a:pPr algn="l">
              <a:spcAft>
                <a:spcPts val="600"/>
              </a:spcAft>
            </a:pPr>
            <a:r>
              <a:rPr lang="en-IN" sz="2000" b="1" dirty="0"/>
              <a:t>SRISHTI JAISWAL</a:t>
            </a:r>
          </a:p>
          <a:p>
            <a:pPr algn="l">
              <a:spcAft>
                <a:spcPts val="600"/>
              </a:spcAft>
            </a:pPr>
            <a:r>
              <a:rPr lang="en-IN" sz="2000" b="1" dirty="0"/>
              <a:t>(RA1611008030006)</a:t>
            </a:r>
          </a:p>
          <a:p>
            <a:pPr algn="l">
              <a:spcAft>
                <a:spcPts val="600"/>
              </a:spcAft>
            </a:pPr>
            <a:endParaRPr lang="en-IN" sz="2000" b="1" dirty="0"/>
          </a:p>
          <a:p>
            <a:pPr algn="l">
              <a:spcAft>
                <a:spcPts val="600"/>
              </a:spcAft>
            </a:pPr>
            <a:r>
              <a:rPr lang="en-IN" sz="2000" b="1" dirty="0"/>
              <a:t>ANANT MITTAL</a:t>
            </a:r>
          </a:p>
          <a:p>
            <a:pPr algn="l">
              <a:spcAft>
                <a:spcPts val="600"/>
              </a:spcAft>
            </a:pPr>
            <a:r>
              <a:rPr lang="en-IN" sz="2000" b="1" dirty="0"/>
              <a:t>(RA1611008030034)  </a:t>
            </a:r>
          </a:p>
        </p:txBody>
      </p:sp>
      <p:cxnSp>
        <p:nvCxnSpPr>
          <p:cNvPr id="16" name="Straight Connector 1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49375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C5F1-2749-4B14-B5DD-3F35AAFCEFE1}"/>
              </a:ext>
            </a:extLst>
          </p:cNvPr>
          <p:cNvSpPr>
            <a:spLocks noGrp="1"/>
          </p:cNvSpPr>
          <p:nvPr>
            <p:ph type="title"/>
          </p:nvPr>
        </p:nvSpPr>
        <p:spPr/>
        <p:txBody>
          <a:bodyPr/>
          <a:lstStyle/>
          <a:p>
            <a:r>
              <a:rPr lang="en-IN" dirty="0"/>
              <a:t>CIRCUIT DIAGRAM</a:t>
            </a:r>
          </a:p>
        </p:txBody>
      </p:sp>
      <p:pic>
        <p:nvPicPr>
          <p:cNvPr id="2052" name="Picture 4" descr="https://hackster.imgix.net/uploads/attachments/315292/connection_diagram_3yaY465WcV.jpg?auto=compress%2Cformat&amp;w=740&amp;h=555&amp;fit=max">
            <a:extLst>
              <a:ext uri="{FF2B5EF4-FFF2-40B4-BE49-F238E27FC236}">
                <a16:creationId xmlns:a16="http://schemas.microsoft.com/office/drawing/2014/main" id="{8E28D61D-4F1E-4A1F-91C6-7BD3B2A5AC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2869" y="2014195"/>
            <a:ext cx="8454682" cy="42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77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E0FD-4EF3-47FF-B369-791E83FDF42F}"/>
              </a:ext>
            </a:extLst>
          </p:cNvPr>
          <p:cNvSpPr>
            <a:spLocks noGrp="1"/>
          </p:cNvSpPr>
          <p:nvPr>
            <p:ph type="title"/>
          </p:nvPr>
        </p:nvSpPr>
        <p:spPr>
          <a:xfrm>
            <a:off x="1066800" y="854628"/>
            <a:ext cx="3120887" cy="404328"/>
          </a:xfrm>
        </p:spPr>
        <p:txBody>
          <a:bodyPr>
            <a:normAutofit fontScale="90000"/>
          </a:bodyPr>
          <a:lstStyle/>
          <a:p>
            <a:r>
              <a:rPr lang="en-IN" dirty="0"/>
              <a:t>CONT.</a:t>
            </a:r>
          </a:p>
        </p:txBody>
      </p:sp>
      <p:pic>
        <p:nvPicPr>
          <p:cNvPr id="3078" name="Picture 6" descr="https://hackster.imgix.net/uploads/attachments/315291/circuit_diagram_mYCjs1u85u.jpg?auto=compress%2Cformat&amp;w=740&amp;h=555&amp;fit=max">
            <a:extLst>
              <a:ext uri="{FF2B5EF4-FFF2-40B4-BE49-F238E27FC236}">
                <a16:creationId xmlns:a16="http://schemas.microsoft.com/office/drawing/2014/main" id="{66F8BD26-8462-4D31-9F3C-E5AD4EA8EF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7785" y="1830450"/>
            <a:ext cx="8947052" cy="420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03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9288AD-D11A-4266-8BB3-E211F323D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0E4D29A-83E9-4D0F-86E9-01C919520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7" name="Rectangle 16">
            <a:extLst>
              <a:ext uri="{FF2B5EF4-FFF2-40B4-BE49-F238E27FC236}">
                <a16:creationId xmlns:a16="http://schemas.microsoft.com/office/drawing/2014/main" id="{E43E0B79-4B12-4782-98BF-44A13D90D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9" name="Rectangle 18">
            <a:extLst>
              <a:ext uri="{FF2B5EF4-FFF2-40B4-BE49-F238E27FC236}">
                <a16:creationId xmlns:a16="http://schemas.microsoft.com/office/drawing/2014/main" id="{6842FF32-545B-47DA-BB98-97B2BD11C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21" name="Group 20">
            <a:extLst>
              <a:ext uri="{FF2B5EF4-FFF2-40B4-BE49-F238E27FC236}">
                <a16:creationId xmlns:a16="http://schemas.microsoft.com/office/drawing/2014/main" id="{0796A55D-EF9B-4602-A21C-F679FD4989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2" name="Straight Connector 21">
              <a:extLst>
                <a:ext uri="{FF2B5EF4-FFF2-40B4-BE49-F238E27FC236}">
                  <a16:creationId xmlns:a16="http://schemas.microsoft.com/office/drawing/2014/main" id="{97651298-EACB-4E51-911F-33AAB3CBEE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BE390C-9A66-4CF4-BF17-B8E3BC690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4BDE07-B02C-44A4-9C7F-479A87B54D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8E1F350F-B397-4825-BF19-117618C14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1F025-C261-428A-ADE5-C4FA1117530A}"/>
              </a:ext>
            </a:extLst>
          </p:cNvPr>
          <p:cNvSpPr>
            <a:spLocks noGrp="1"/>
          </p:cNvSpPr>
          <p:nvPr>
            <p:ph type="title"/>
          </p:nvPr>
        </p:nvSpPr>
        <p:spPr>
          <a:xfrm>
            <a:off x="8560024" y="1442916"/>
            <a:ext cx="3238829" cy="3252231"/>
          </a:xfrm>
        </p:spPr>
        <p:txBody>
          <a:bodyPr vert="horz" lIns="91440" tIns="45720" rIns="91440" bIns="45720" rtlCol="0" anchor="ctr">
            <a:normAutofit/>
          </a:bodyPr>
          <a:lstStyle/>
          <a:p>
            <a:pPr algn="ctr">
              <a:lnSpc>
                <a:spcPct val="83000"/>
              </a:lnSpc>
            </a:pPr>
            <a:r>
              <a:rPr lang="en-US" cap="all" spc="-100">
                <a:solidFill>
                  <a:srgbClr val="FFFFFF"/>
                </a:solidFill>
                <a:effectLst>
                  <a:outerShdw blurRad="38100" dist="12700" dir="2700000" algn="tl" rotWithShape="0">
                    <a:prstClr val="black">
                      <a:alpha val="40000"/>
                    </a:prstClr>
                  </a:outerShdw>
                </a:effectLst>
              </a:rPr>
              <a:t>RESULT</a:t>
            </a:r>
          </a:p>
        </p:txBody>
      </p:sp>
      <p:sp>
        <p:nvSpPr>
          <p:cNvPr id="28" name="Rectangle 27">
            <a:extLst>
              <a:ext uri="{FF2B5EF4-FFF2-40B4-BE49-F238E27FC236}">
                <a16:creationId xmlns:a16="http://schemas.microsoft.com/office/drawing/2014/main" id="{D0023B4D-BB45-4A6D-A297-23DDE0998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3A01ED8-D3B4-487D-95DA-709201484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tx2"/>
          </a:solidFill>
          <a:ln w="6350" cap="flat" cmpd="sng" algn="ctr">
            <a:solidFill>
              <a:schemeClr val="tx2"/>
            </a:solidFill>
            <a:prstDash val="solid"/>
          </a:ln>
          <a:effectLst>
            <a:outerShdw blurRad="63500" algn="ctr" rotWithShape="0">
              <a:prstClr val="black">
                <a:alpha val="40000"/>
              </a:prstClr>
            </a:outerShdw>
            <a:softEdge rad="0"/>
          </a:effectLst>
        </p:spPr>
      </p:sp>
      <p:sp>
        <p:nvSpPr>
          <p:cNvPr id="32" name="Rectangle 31">
            <a:extLst>
              <a:ext uri="{FF2B5EF4-FFF2-40B4-BE49-F238E27FC236}">
                <a16:creationId xmlns:a16="http://schemas.microsoft.com/office/drawing/2014/main" id="{A874CE30-1362-47CC-8C7F-62DAE05BB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solidFill>
            <a:srgbClr val="FFFFFF"/>
          </a:solidFill>
          <a:ln w="6350" cap="sq" cmpd="sng" algn="ctr">
            <a:noFill/>
            <a:prstDash val="solid"/>
            <a:miter lim="800000"/>
          </a:ln>
          <a:effectLst/>
        </p:spPr>
      </p:sp>
      <p:sp>
        <p:nvSpPr>
          <p:cNvPr id="34" name="Rectangle 33">
            <a:extLst>
              <a:ext uri="{FF2B5EF4-FFF2-40B4-BE49-F238E27FC236}">
                <a16:creationId xmlns:a16="http://schemas.microsoft.com/office/drawing/2014/main" id="{DBD2C820-642B-4F89-9FA0-302E9BDA1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106C8765-5C60-4105-84AD-921EA33E0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5B46DF-F442-4031-96EE-16C52D226A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1E780B7-30B8-40B5-9ACC-5346D5D993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18F24EC-E962-4010-8716-B2900B7E8FA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55343" y="1516260"/>
            <a:ext cx="3113502" cy="4307949"/>
          </a:xfrm>
          <a:prstGeom prst="rect">
            <a:avLst/>
          </a:prstGeom>
          <a:noFill/>
        </p:spPr>
      </p:pic>
      <p:pic>
        <p:nvPicPr>
          <p:cNvPr id="8" name="Content Placeholder 3">
            <a:extLst>
              <a:ext uri="{FF2B5EF4-FFF2-40B4-BE49-F238E27FC236}">
                <a16:creationId xmlns:a16="http://schemas.microsoft.com/office/drawing/2014/main" id="{C5FBA424-72EB-4251-BB6F-E990ABF8877F}"/>
              </a:ext>
            </a:extLst>
          </p:cNvPr>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4068846" y="1442915"/>
            <a:ext cx="3155374" cy="4381293"/>
          </a:xfrm>
          <a:prstGeom prst="rect">
            <a:avLst/>
          </a:prstGeom>
          <a:noFill/>
        </p:spPr>
      </p:pic>
    </p:spTree>
    <p:extLst>
      <p:ext uri="{BB962C8B-B14F-4D97-AF65-F5344CB8AC3E}">
        <p14:creationId xmlns:p14="http://schemas.microsoft.com/office/powerpoint/2010/main" val="156125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8DF5-E54F-4E36-BD81-82D41B48993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03D9712-5F85-4EC1-8094-8A6673C855DA}"/>
              </a:ext>
            </a:extLst>
          </p:cNvPr>
          <p:cNvSpPr>
            <a:spLocks noGrp="1"/>
          </p:cNvSpPr>
          <p:nvPr>
            <p:ph idx="1"/>
          </p:nvPr>
        </p:nvSpPr>
        <p:spPr>
          <a:xfrm>
            <a:off x="1066800" y="1789043"/>
            <a:ext cx="10058400" cy="4245997"/>
          </a:xfrm>
        </p:spPr>
        <p:txBody>
          <a:bodyPr>
            <a:normAutofit/>
          </a:bodyPr>
          <a:lstStyle/>
          <a:p>
            <a:pPr marL="0" indent="0" algn="just">
              <a:lnSpc>
                <a:spcPct val="150000"/>
              </a:lnSpc>
              <a:buNone/>
            </a:pPr>
            <a:r>
              <a:rPr lang="en-US" dirty="0"/>
              <a:t>Third eye for blinds is an innovation which helps the blinds people to navigate with speed and confidence by detecting the nearby obstacles using the help of ultrasonic waves and notify them with buzzer sound or vibration. They only need to wear this device as a band or cloth.</a:t>
            </a:r>
            <a:endParaRPr lang="en-IN" dirty="0"/>
          </a:p>
          <a:p>
            <a:pPr marL="0" indent="0" algn="just">
              <a:lnSpc>
                <a:spcPct val="150000"/>
              </a:lnSpc>
              <a:buNone/>
            </a:pPr>
            <a:r>
              <a:rPr lang="en-US" dirty="0"/>
              <a:t>This is the first wearable technology for blinds which resolves all the problems of existing technologies. Now a days there are so many instruments and smart devices for visually impaired peoples for navigation but most of them have certain problems for carrying and the major drawbacks is those need a lot of training to use.</a:t>
            </a:r>
            <a:endParaRPr lang="en-IN" dirty="0"/>
          </a:p>
          <a:p>
            <a:pPr marL="0" indent="0" algn="just">
              <a:lnSpc>
                <a:spcPct val="150000"/>
              </a:lnSpc>
              <a:buNone/>
            </a:pPr>
            <a:r>
              <a:rPr lang="en-IN" dirty="0"/>
              <a:t> </a:t>
            </a:r>
          </a:p>
          <a:p>
            <a:pPr marL="0" indent="0" algn="just">
              <a:lnSpc>
                <a:spcPct val="150000"/>
              </a:lnSpc>
              <a:buNone/>
            </a:pPr>
            <a:endParaRPr lang="en-IN" dirty="0"/>
          </a:p>
        </p:txBody>
      </p:sp>
    </p:spTree>
    <p:extLst>
      <p:ext uri="{BB962C8B-B14F-4D97-AF65-F5344CB8AC3E}">
        <p14:creationId xmlns:p14="http://schemas.microsoft.com/office/powerpoint/2010/main" val="4275570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FBBC-76E9-4483-8EBD-B772AED6D257}"/>
              </a:ext>
            </a:extLst>
          </p:cNvPr>
          <p:cNvSpPr>
            <a:spLocks noGrp="1"/>
          </p:cNvSpPr>
          <p:nvPr>
            <p:ph type="title"/>
          </p:nvPr>
        </p:nvSpPr>
        <p:spPr>
          <a:xfrm>
            <a:off x="6314384" y="642594"/>
            <a:ext cx="4810815" cy="1371600"/>
          </a:xfrm>
        </p:spPr>
        <p:txBody>
          <a:bodyPr>
            <a:normAutofit/>
          </a:bodyPr>
          <a:lstStyle/>
          <a:p>
            <a:r>
              <a:rPr lang="en-IN" dirty="0"/>
              <a:t>FUTURE SCOPE</a:t>
            </a:r>
          </a:p>
        </p:txBody>
      </p:sp>
      <p:sp>
        <p:nvSpPr>
          <p:cNvPr id="9" name="Rectangle 8">
            <a:extLst>
              <a:ext uri="{FF2B5EF4-FFF2-40B4-BE49-F238E27FC236}">
                <a16:creationId xmlns:a16="http://schemas.microsoft.com/office/drawing/2014/main" id="{2A4D183E-A455-400F-B558-5EF3C42F6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solidFill>
            <a:schemeClr val="tx2"/>
          </a:solidFill>
          <a:ln w="6350" cap="sq" cmpd="sng" algn="ctr">
            <a:noFill/>
            <a:prstDash val="solid"/>
            <a:miter lim="800000"/>
          </a:ln>
          <a:effectLst/>
        </p:spPr>
      </p:sp>
      <p:sp>
        <p:nvSpPr>
          <p:cNvPr id="11" name="Rectangle 10">
            <a:extLst>
              <a:ext uri="{FF2B5EF4-FFF2-40B4-BE49-F238E27FC236}">
                <a16:creationId xmlns:a16="http://schemas.microsoft.com/office/drawing/2014/main" id="{46EC6A0A-8EDD-4CAD-8301-B0613EFB6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175" y="1005675"/>
            <a:ext cx="4800601" cy="4870174"/>
          </a:xfrm>
          <a:prstGeom prst="rect">
            <a:avLst/>
          </a:prstGeom>
          <a:solidFill>
            <a:schemeClr val="tx1"/>
          </a:solidFill>
          <a:ln w="6350" cap="sq" cmpd="sng" algn="ctr">
            <a:noFill/>
            <a:prstDash val="solid"/>
            <a:miter lim="800000"/>
          </a:ln>
          <a:effectLst/>
        </p:spPr>
      </p:sp>
      <p:pic>
        <p:nvPicPr>
          <p:cNvPr id="4" name="Picture 3" descr="Picture of Full Description of the Project">
            <a:extLst>
              <a:ext uri="{FF2B5EF4-FFF2-40B4-BE49-F238E27FC236}">
                <a16:creationId xmlns:a16="http://schemas.microsoft.com/office/drawing/2014/main" id="{897C372A-4BA5-40B7-AEC1-DB0E54639029}"/>
              </a:ext>
            </a:extLst>
          </p:cNvPr>
          <p:cNvPicPr/>
          <p:nvPr/>
        </p:nvPicPr>
        <p:blipFill rotWithShape="1">
          <a:blip r:embed="rId2">
            <a:extLst>
              <a:ext uri="{28A0092B-C50C-407E-A947-70E740481C1C}">
                <a14:useLocalDpi xmlns:a14="http://schemas.microsoft.com/office/drawing/2010/main" val="0"/>
              </a:ext>
            </a:extLst>
          </a:blip>
          <a:srcRect l="15003" r="4996"/>
          <a:stretch/>
        </p:blipFill>
        <p:spPr bwMode="auto">
          <a:xfrm>
            <a:off x="1304515" y="1328394"/>
            <a:ext cx="4188221" cy="4227415"/>
          </a:xfrm>
          <a:prstGeom prst="rect">
            <a:avLst/>
          </a:prstGeom>
          <a:noFill/>
        </p:spPr>
      </p:pic>
      <p:sp>
        <p:nvSpPr>
          <p:cNvPr id="3" name="Content Placeholder 2">
            <a:extLst>
              <a:ext uri="{FF2B5EF4-FFF2-40B4-BE49-F238E27FC236}">
                <a16:creationId xmlns:a16="http://schemas.microsoft.com/office/drawing/2014/main" id="{432FA336-BD83-4AF2-AC01-C0915A30CAA6}"/>
              </a:ext>
            </a:extLst>
          </p:cNvPr>
          <p:cNvSpPr>
            <a:spLocks noGrp="1"/>
          </p:cNvSpPr>
          <p:nvPr>
            <p:ph idx="1"/>
          </p:nvPr>
        </p:nvSpPr>
        <p:spPr>
          <a:xfrm>
            <a:off x="6314384" y="1705970"/>
            <a:ext cx="4810816" cy="4329070"/>
          </a:xfrm>
        </p:spPr>
        <p:txBody>
          <a:bodyPr>
            <a:normAutofit/>
          </a:bodyPr>
          <a:lstStyle/>
          <a:p>
            <a:pPr marL="0" indent="0" algn="just">
              <a:lnSpc>
                <a:spcPct val="150000"/>
              </a:lnSpc>
              <a:buNone/>
            </a:pPr>
            <a:r>
              <a:rPr lang="en-IN" dirty="0"/>
              <a:t>The entire project can be made in the form of jacket by using multiple modules at different locations of the body, so that the device doesn't need to be wear in hand.</a:t>
            </a:r>
          </a:p>
          <a:p>
            <a:pPr marL="0" indent="0" algn="just">
              <a:lnSpc>
                <a:spcPct val="150000"/>
              </a:lnSpc>
              <a:buNone/>
            </a:pPr>
            <a:r>
              <a:rPr lang="en-IN" dirty="0"/>
              <a:t>Use of specially designed boards instead of Arduino and high quality ultrasonic sensors makes faster response which make the device capable of working in crowded.</a:t>
            </a:r>
          </a:p>
          <a:p>
            <a:pPr marL="0" indent="0">
              <a:buNone/>
            </a:pPr>
            <a:endParaRPr lang="en-IN" dirty="0"/>
          </a:p>
        </p:txBody>
      </p:sp>
    </p:spTree>
    <p:extLst>
      <p:ext uri="{BB962C8B-B14F-4D97-AF65-F5344CB8AC3E}">
        <p14:creationId xmlns:p14="http://schemas.microsoft.com/office/powerpoint/2010/main" val="10190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9E04-38D0-4A4C-AE4F-71826968A24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79512E9-77D3-4B60-9206-43229DF53D13}"/>
              </a:ext>
            </a:extLst>
          </p:cNvPr>
          <p:cNvSpPr>
            <a:spLocks noGrp="1"/>
          </p:cNvSpPr>
          <p:nvPr>
            <p:ph idx="1"/>
          </p:nvPr>
        </p:nvSpPr>
        <p:spPr/>
        <p:txBody>
          <a:bodyPr/>
          <a:lstStyle/>
          <a:p>
            <a:pPr marL="0" indent="0">
              <a:buNone/>
            </a:pPr>
            <a:r>
              <a:rPr lang="en-US" u="sng" dirty="0">
                <a:solidFill>
                  <a:srgbClr val="00B0F0"/>
                </a:solidFill>
                <a:hlinkClick r:id="rId2">
                  <a:extLst>
                    <a:ext uri="{A12FA001-AC4F-418D-AE19-62706E023703}">
                      <ahyp:hlinkClr xmlns:ahyp="http://schemas.microsoft.com/office/drawing/2018/hyperlinkcolor" val="tx"/>
                    </a:ext>
                  </a:extLst>
                </a:hlinkClick>
              </a:rPr>
              <a:t>https://www.hackster.io/muhammedazhar/third-eye-for-the-blind-8c246d</a:t>
            </a:r>
            <a:endParaRPr lang="en-IN" dirty="0">
              <a:solidFill>
                <a:srgbClr val="00B0F0"/>
              </a:solidFill>
            </a:endParaRPr>
          </a:p>
          <a:p>
            <a:pPr marL="0" indent="0">
              <a:buNone/>
            </a:pPr>
            <a:r>
              <a:rPr lang="en-US" dirty="0">
                <a:solidFill>
                  <a:srgbClr val="00B0F0"/>
                </a:solidFill>
              </a:rPr>
              <a:t> </a:t>
            </a:r>
            <a:endParaRPr lang="en-IN" dirty="0">
              <a:solidFill>
                <a:srgbClr val="00B0F0"/>
              </a:solidFill>
            </a:endParaRPr>
          </a:p>
          <a:p>
            <a:pPr marL="0" indent="0">
              <a:buNone/>
            </a:pPr>
            <a:r>
              <a:rPr lang="en-US" u="sng" dirty="0">
                <a:solidFill>
                  <a:srgbClr val="00B0F0"/>
                </a:solidFill>
                <a:hlinkClick r:id="rId3">
                  <a:extLst>
                    <a:ext uri="{A12FA001-AC4F-418D-AE19-62706E023703}">
                      <ahyp:hlinkClr xmlns:ahyp="http://schemas.microsoft.com/office/drawing/2018/hyperlinkcolor" val="tx"/>
                    </a:ext>
                  </a:extLst>
                </a:hlinkClick>
              </a:rPr>
              <a:t>https://www.instructables.com/id/THIRD-EYE-FOR-BLINDS-an-Innovative-Wearable-Techno/</a:t>
            </a:r>
            <a:endParaRPr lang="en-IN" dirty="0">
              <a:solidFill>
                <a:srgbClr val="00B0F0"/>
              </a:solidFill>
            </a:endParaRPr>
          </a:p>
          <a:p>
            <a:pPr marL="0" indent="0">
              <a:buNone/>
            </a:pPr>
            <a:r>
              <a:rPr lang="en-IN" dirty="0">
                <a:solidFill>
                  <a:srgbClr val="00B0F0"/>
                </a:solidFill>
              </a:rPr>
              <a:t> </a:t>
            </a:r>
          </a:p>
          <a:p>
            <a:pPr marL="0" indent="0">
              <a:buNone/>
            </a:pPr>
            <a:endParaRPr lang="en-IN" dirty="0"/>
          </a:p>
        </p:txBody>
      </p:sp>
    </p:spTree>
    <p:extLst>
      <p:ext uri="{BB962C8B-B14F-4D97-AF65-F5344CB8AC3E}">
        <p14:creationId xmlns:p14="http://schemas.microsoft.com/office/powerpoint/2010/main" val="213967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D444-EB9B-4E60-8E28-1DE24A150C6F}"/>
              </a:ext>
            </a:extLst>
          </p:cNvPr>
          <p:cNvSpPr>
            <a:spLocks noGrp="1"/>
          </p:cNvSpPr>
          <p:nvPr>
            <p:ph type="title"/>
          </p:nvPr>
        </p:nvSpPr>
        <p:spPr>
          <a:xfrm>
            <a:off x="3743740" y="2577412"/>
            <a:ext cx="4167807" cy="1371600"/>
          </a:xfrm>
        </p:spPr>
        <p:txBody>
          <a:bodyPr/>
          <a:lstStyle/>
          <a:p>
            <a:r>
              <a:rPr lang="en-IN" dirty="0"/>
              <a:t>THANK YOU!!</a:t>
            </a:r>
          </a:p>
        </p:txBody>
      </p:sp>
    </p:spTree>
    <p:extLst>
      <p:ext uri="{BB962C8B-B14F-4D97-AF65-F5344CB8AC3E}">
        <p14:creationId xmlns:p14="http://schemas.microsoft.com/office/powerpoint/2010/main" val="87307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CF70-743D-4E89-971E-71F67CBE37D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F27732A-1AD0-4B49-84C9-0F2777796F26}"/>
              </a:ext>
            </a:extLst>
          </p:cNvPr>
          <p:cNvSpPr>
            <a:spLocks noGrp="1"/>
          </p:cNvSpPr>
          <p:nvPr>
            <p:ph idx="1"/>
          </p:nvPr>
        </p:nvSpPr>
        <p:spPr>
          <a:xfrm>
            <a:off x="1066800" y="1749286"/>
            <a:ext cx="10058400" cy="4352014"/>
          </a:xfrm>
        </p:spPr>
        <p:txBody>
          <a:bodyPr>
            <a:normAutofit fontScale="92500"/>
          </a:bodyPr>
          <a:lstStyle/>
          <a:p>
            <a:pPr marL="0" indent="0" algn="just">
              <a:buNone/>
            </a:pPr>
            <a:r>
              <a:rPr lang="en-IN" sz="2400" dirty="0"/>
              <a:t>Third eye for blinds is an innovation which helps the blinds people to navigate with speed and confidence by detecting the nearby obstacles using the help of ultrasonic waves and notify them with buzzer sound or vibration. They only need to wear this device as a band or cloth.</a:t>
            </a:r>
          </a:p>
          <a:p>
            <a:pPr marL="0" indent="0" algn="just">
              <a:buNone/>
            </a:pPr>
            <a:r>
              <a:rPr lang="en-IN" sz="2400" dirty="0"/>
              <a:t>According to WHO 39 million peoples are estimated as blinds worldwide. They are suffering a lot of harder ship in there daily life. The affected ones have been using the traditional white cane for many years which although being effective, still has a lot of disadvantages. Another way is, having a pet animal such as a dog, but it is really expensive. The aim of the project is to develop a cheap and more efficient way to help visually impaired to navigate with greater comfort, speed and confidence.</a:t>
            </a:r>
          </a:p>
          <a:p>
            <a:pPr marL="0" indent="0" algn="just">
              <a:buNone/>
            </a:pPr>
            <a:endParaRPr lang="en-IN" sz="2400" dirty="0"/>
          </a:p>
        </p:txBody>
      </p:sp>
    </p:spTree>
    <p:extLst>
      <p:ext uri="{BB962C8B-B14F-4D97-AF65-F5344CB8AC3E}">
        <p14:creationId xmlns:p14="http://schemas.microsoft.com/office/powerpoint/2010/main" val="398989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73C4-3B2C-42A1-B835-64FF1A370F9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31D693A-B699-4033-9B95-176EE5C1E0FD}"/>
              </a:ext>
            </a:extLst>
          </p:cNvPr>
          <p:cNvSpPr>
            <a:spLocks noGrp="1"/>
          </p:cNvSpPr>
          <p:nvPr>
            <p:ph idx="1"/>
          </p:nvPr>
        </p:nvSpPr>
        <p:spPr>
          <a:xfrm>
            <a:off x="1066800" y="1842052"/>
            <a:ext cx="10058400" cy="4192988"/>
          </a:xfrm>
        </p:spPr>
        <p:txBody>
          <a:bodyPr>
            <a:normAutofit fontScale="85000" lnSpcReduction="10000"/>
          </a:bodyPr>
          <a:lstStyle/>
          <a:p>
            <a:pPr marL="0" indent="0" algn="just">
              <a:lnSpc>
                <a:spcPct val="160000"/>
              </a:lnSpc>
              <a:buNone/>
            </a:pPr>
            <a:r>
              <a:rPr lang="en-IN" sz="2400" dirty="0"/>
              <a:t>This is the first wearable technology for blinds which resolves all the problems of existing technologies. Now a days there are so many instruments and smart devices for visually impaired peoples for navigation but most of them have certain problems for carrying and the major drawbacks is they need a lot of training to use. The one of the main peculiarity of this innovation is, it is affordable for everyone, the total cost being less than $25 (~1500INR). There are no such devices available in the market that can be worn like a cloth and having such a low cost and simplicity. When used on a large scale, with improvements in the prototype, it will drastically benefit the community.</a:t>
            </a:r>
          </a:p>
        </p:txBody>
      </p:sp>
    </p:spTree>
    <p:extLst>
      <p:ext uri="{BB962C8B-B14F-4D97-AF65-F5344CB8AC3E}">
        <p14:creationId xmlns:p14="http://schemas.microsoft.com/office/powerpoint/2010/main" val="276168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FB6F-E19D-4261-8CA5-128B1707DA36}"/>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5A04D6F4-8AD1-4B45-9D53-809615716165}"/>
              </a:ext>
            </a:extLst>
          </p:cNvPr>
          <p:cNvSpPr>
            <a:spLocks noGrp="1"/>
          </p:cNvSpPr>
          <p:nvPr>
            <p:ph idx="1"/>
          </p:nvPr>
        </p:nvSpPr>
        <p:spPr>
          <a:xfrm>
            <a:off x="1066800" y="1881809"/>
            <a:ext cx="10058400" cy="4153231"/>
          </a:xfrm>
        </p:spPr>
        <p:txBody>
          <a:bodyPr/>
          <a:lstStyle/>
          <a:p>
            <a:pPr>
              <a:lnSpc>
                <a:spcPct val="200000"/>
              </a:lnSpc>
            </a:pPr>
            <a:r>
              <a:rPr lang="en-IN" dirty="0"/>
              <a:t>The first wearable technology for people who are blind</a:t>
            </a:r>
          </a:p>
          <a:p>
            <a:pPr>
              <a:lnSpc>
                <a:spcPct val="200000"/>
              </a:lnSpc>
            </a:pPr>
            <a:r>
              <a:rPr lang="en-IN" dirty="0"/>
              <a:t>Using ultrasonic waves to detect the obstacles</a:t>
            </a:r>
          </a:p>
          <a:p>
            <a:pPr>
              <a:lnSpc>
                <a:spcPct val="200000"/>
              </a:lnSpc>
            </a:pPr>
            <a:r>
              <a:rPr lang="en-IN" dirty="0"/>
              <a:t>Notifying the user through vibrations/buzzer sound</a:t>
            </a:r>
          </a:p>
          <a:p>
            <a:pPr>
              <a:lnSpc>
                <a:spcPct val="200000"/>
              </a:lnSpc>
            </a:pPr>
            <a:r>
              <a:rPr lang="en-IN" dirty="0"/>
              <a:t>Cheap and more efficient</a:t>
            </a:r>
          </a:p>
          <a:p>
            <a:pPr>
              <a:lnSpc>
                <a:spcPct val="200000"/>
              </a:lnSpc>
            </a:pPr>
            <a:r>
              <a:rPr lang="en-IN" dirty="0"/>
              <a:t>Affordable for everyone, the total cost being less than $25 (~1500INR)</a:t>
            </a:r>
          </a:p>
          <a:p>
            <a:pPr>
              <a:lnSpc>
                <a:spcPct val="200000"/>
              </a:lnSpc>
            </a:pPr>
            <a:endParaRPr lang="en-IN" dirty="0"/>
          </a:p>
        </p:txBody>
      </p:sp>
    </p:spTree>
    <p:extLst>
      <p:ext uri="{BB962C8B-B14F-4D97-AF65-F5344CB8AC3E}">
        <p14:creationId xmlns:p14="http://schemas.microsoft.com/office/powerpoint/2010/main" val="225761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hackster.imgix.net/uploads/attachments/315282/exhisitng_LaYjXIe9by.jpg?auto=compress%2Cformat&amp;w=740&amp;h=555&amp;fit=max">
            <a:extLst>
              <a:ext uri="{FF2B5EF4-FFF2-40B4-BE49-F238E27FC236}">
                <a16:creationId xmlns:a16="http://schemas.microsoft.com/office/drawing/2014/main" id="{B891623F-086C-4060-BFAC-C583A00E6EC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2839" b="458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507B71-079A-4587-9144-CE03C9D4CCDA}"/>
              </a:ext>
            </a:extLst>
          </p:cNvPr>
          <p:cNvSpPr>
            <a:spLocks noGrp="1"/>
          </p:cNvSpPr>
          <p:nvPr>
            <p:ph type="title"/>
          </p:nvPr>
        </p:nvSpPr>
        <p:spPr>
          <a:xfrm>
            <a:off x="1066800" y="642594"/>
            <a:ext cx="10058400" cy="1371600"/>
          </a:xfrm>
        </p:spPr>
        <p:txBody>
          <a:bodyPr>
            <a:normAutofit/>
          </a:bodyPr>
          <a:lstStyle/>
          <a:p>
            <a:r>
              <a:rPr lang="en-IN" dirty="0"/>
              <a:t>EXISTING SYSTEMS</a:t>
            </a:r>
          </a:p>
        </p:txBody>
      </p:sp>
      <p:sp>
        <p:nvSpPr>
          <p:cNvPr id="3" name="Content Placeholder 2">
            <a:extLst>
              <a:ext uri="{FF2B5EF4-FFF2-40B4-BE49-F238E27FC236}">
                <a16:creationId xmlns:a16="http://schemas.microsoft.com/office/drawing/2014/main" id="{8C75D44B-4FBF-48A9-8C0A-92C69DCE8AE5}"/>
              </a:ext>
            </a:extLst>
          </p:cNvPr>
          <p:cNvSpPr>
            <a:spLocks noGrp="1"/>
          </p:cNvSpPr>
          <p:nvPr>
            <p:ph idx="1"/>
          </p:nvPr>
        </p:nvSpPr>
        <p:spPr>
          <a:xfrm>
            <a:off x="1066800" y="2103120"/>
            <a:ext cx="10058400" cy="3931920"/>
          </a:xfrm>
        </p:spPr>
        <p:txBody>
          <a:bodyPr>
            <a:normAutofit/>
          </a:bodyPr>
          <a:lstStyle/>
          <a:p>
            <a:pPr>
              <a:lnSpc>
                <a:spcPct val="150000"/>
              </a:lnSpc>
            </a:pPr>
            <a:r>
              <a:rPr lang="en-IN" sz="2000" dirty="0"/>
              <a:t>White cane</a:t>
            </a:r>
          </a:p>
          <a:p>
            <a:pPr>
              <a:lnSpc>
                <a:spcPct val="150000"/>
              </a:lnSpc>
            </a:pPr>
            <a:r>
              <a:rPr lang="en-IN" sz="2000" dirty="0"/>
              <a:t>Pet dog</a:t>
            </a:r>
          </a:p>
          <a:p>
            <a:pPr>
              <a:lnSpc>
                <a:spcPct val="150000"/>
              </a:lnSpc>
            </a:pPr>
            <a:r>
              <a:rPr lang="en-IN" sz="2000" dirty="0"/>
              <a:t>Smart devices (</a:t>
            </a:r>
            <a:r>
              <a:rPr lang="en-IN" sz="2000" dirty="0" err="1"/>
              <a:t>eg</a:t>
            </a:r>
            <a:r>
              <a:rPr lang="en-IN" sz="2000" dirty="0"/>
              <a:t> : Vision a torch for blinds)</a:t>
            </a:r>
          </a:p>
          <a:p>
            <a:pPr marL="0" indent="0">
              <a:buNone/>
            </a:pPr>
            <a:endParaRPr lang="en-IN" dirty="0"/>
          </a:p>
        </p:txBody>
      </p:sp>
      <p:sp>
        <p:nvSpPr>
          <p:cNvPr id="73" name="Rectangle 72">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126690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1E1E-0BEC-43B7-B0FF-D9A8DA945C84}"/>
              </a:ext>
            </a:extLst>
          </p:cNvPr>
          <p:cNvSpPr>
            <a:spLocks noGrp="1"/>
          </p:cNvSpPr>
          <p:nvPr>
            <p:ph type="title"/>
          </p:nvPr>
        </p:nvSpPr>
        <p:spPr/>
        <p:txBody>
          <a:bodyPr/>
          <a:lstStyle/>
          <a:p>
            <a:r>
              <a:rPr lang="en-IN" dirty="0"/>
              <a:t>PITFALLS IN EXISTING WORK</a:t>
            </a:r>
          </a:p>
        </p:txBody>
      </p:sp>
      <p:sp>
        <p:nvSpPr>
          <p:cNvPr id="3" name="Content Placeholder 2">
            <a:extLst>
              <a:ext uri="{FF2B5EF4-FFF2-40B4-BE49-F238E27FC236}">
                <a16:creationId xmlns:a16="http://schemas.microsoft.com/office/drawing/2014/main" id="{55AFF3C7-56C8-4060-AE38-2001114CF0A0}"/>
              </a:ext>
            </a:extLst>
          </p:cNvPr>
          <p:cNvSpPr>
            <a:spLocks noGrp="1"/>
          </p:cNvSpPr>
          <p:nvPr>
            <p:ph idx="1"/>
          </p:nvPr>
        </p:nvSpPr>
        <p:spPr/>
        <p:txBody>
          <a:bodyPr>
            <a:normAutofit/>
          </a:bodyPr>
          <a:lstStyle/>
          <a:p>
            <a:pPr algn="just">
              <a:lnSpc>
                <a:spcPct val="150000"/>
              </a:lnSpc>
            </a:pPr>
            <a:r>
              <a:rPr lang="en-IN" sz="2400" dirty="0"/>
              <a:t>White cane - May easily crack/break. The stick may get stuck at pavement cracks of different objects.</a:t>
            </a:r>
          </a:p>
          <a:p>
            <a:pPr algn="just">
              <a:lnSpc>
                <a:spcPct val="150000"/>
              </a:lnSpc>
            </a:pPr>
            <a:r>
              <a:rPr lang="en-IN" sz="2400" dirty="0"/>
              <a:t>Pet dog - Huge cost (~$42,000 / 280000Rs )</a:t>
            </a:r>
          </a:p>
          <a:p>
            <a:pPr algn="just">
              <a:lnSpc>
                <a:spcPct val="150000"/>
              </a:lnSpc>
            </a:pPr>
            <a:r>
              <a:rPr lang="en-IN" sz="2400" dirty="0"/>
              <a:t>Common Disadvantages (Including the </a:t>
            </a:r>
            <a:r>
              <a:rPr lang="en-IN" sz="2400" dirty="0" err="1"/>
              <a:t>the</a:t>
            </a:r>
            <a:r>
              <a:rPr lang="en-IN" sz="2400" dirty="0"/>
              <a:t> smart devices) </a:t>
            </a:r>
            <a:r>
              <a:rPr lang="en-IN" sz="2400" b="1" dirty="0"/>
              <a:t>Cannot be carried easily, </a:t>
            </a:r>
            <a:r>
              <a:rPr lang="en-IN" sz="2400" dirty="0"/>
              <a:t>needs a lot of training to use.</a:t>
            </a:r>
          </a:p>
          <a:p>
            <a:pPr algn="just">
              <a:lnSpc>
                <a:spcPct val="150000"/>
              </a:lnSpc>
            </a:pPr>
            <a:endParaRPr lang="en-IN" sz="2400" dirty="0"/>
          </a:p>
        </p:txBody>
      </p:sp>
    </p:spTree>
    <p:extLst>
      <p:ext uri="{BB962C8B-B14F-4D97-AF65-F5344CB8AC3E}">
        <p14:creationId xmlns:p14="http://schemas.microsoft.com/office/powerpoint/2010/main" val="254831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D0E4-1C0E-48AD-9A03-3BE40D6062B4}"/>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1C326394-C356-4E70-9934-E9A4B37E0516}"/>
              </a:ext>
            </a:extLst>
          </p:cNvPr>
          <p:cNvSpPr>
            <a:spLocks noGrp="1"/>
          </p:cNvSpPr>
          <p:nvPr>
            <p:ph idx="1"/>
          </p:nvPr>
        </p:nvSpPr>
        <p:spPr>
          <a:xfrm>
            <a:off x="1066800" y="1895061"/>
            <a:ext cx="5770098" cy="4139979"/>
          </a:xfrm>
        </p:spPr>
        <p:txBody>
          <a:bodyPr>
            <a:normAutofit lnSpcReduction="10000"/>
          </a:bodyPr>
          <a:lstStyle/>
          <a:p>
            <a:pPr algn="just">
              <a:lnSpc>
                <a:spcPct val="110000"/>
              </a:lnSpc>
            </a:pPr>
            <a:r>
              <a:rPr lang="en-IN" sz="2400" dirty="0"/>
              <a:t>We have designed a special wearable device based on the Arduino board which can be worn in the hand like a </a:t>
            </a:r>
            <a:r>
              <a:rPr lang="en-IN" sz="2400" b="1" dirty="0"/>
              <a:t>GLOVE</a:t>
            </a:r>
            <a:r>
              <a:rPr lang="en-IN" sz="2400" dirty="0"/>
              <a:t>.</a:t>
            </a:r>
          </a:p>
          <a:p>
            <a:pPr algn="just">
              <a:lnSpc>
                <a:spcPct val="110000"/>
              </a:lnSpc>
            </a:pPr>
            <a:r>
              <a:rPr lang="en-IN" sz="2400" dirty="0"/>
              <a:t>This device is equipped with </a:t>
            </a:r>
            <a:r>
              <a:rPr lang="en-IN" sz="2400" b="1" dirty="0"/>
              <a:t>ultrasonic sensor.</a:t>
            </a:r>
          </a:p>
          <a:p>
            <a:pPr algn="just"/>
            <a:r>
              <a:rPr lang="en-IN" sz="2400" dirty="0"/>
              <a:t>When the ultrasonic sensor detects obstacle the device will notify the user through </a:t>
            </a:r>
            <a:r>
              <a:rPr lang="en-IN" sz="2400" b="1" dirty="0"/>
              <a:t>vibrations and sound beeps</a:t>
            </a:r>
            <a:r>
              <a:rPr lang="en-IN" sz="2400" dirty="0"/>
              <a:t>.</a:t>
            </a:r>
          </a:p>
        </p:txBody>
      </p:sp>
      <p:pic>
        <p:nvPicPr>
          <p:cNvPr id="5122" name="Picture 2" descr="Picture of Full Description of the Project">
            <a:extLst>
              <a:ext uri="{FF2B5EF4-FFF2-40B4-BE49-F238E27FC236}">
                <a16:creationId xmlns:a16="http://schemas.microsoft.com/office/drawing/2014/main" id="{E4E8965D-431C-48EE-AF38-D245ECA43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095" y="2014194"/>
            <a:ext cx="4333875" cy="3617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2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F0A4-357A-4D5D-9F66-10C1DD89E9B1}"/>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B805D2A7-F057-45FF-AD23-4A657CA9E175}"/>
              </a:ext>
            </a:extLst>
          </p:cNvPr>
          <p:cNvSpPr>
            <a:spLocks noGrp="1"/>
          </p:cNvSpPr>
          <p:nvPr>
            <p:ph idx="1"/>
          </p:nvPr>
        </p:nvSpPr>
        <p:spPr>
          <a:xfrm>
            <a:off x="1066800" y="1696278"/>
            <a:ext cx="10058400" cy="4338762"/>
          </a:xfrm>
        </p:spPr>
        <p:txBody>
          <a:bodyPr/>
          <a:lstStyle/>
          <a:p>
            <a:pPr marL="0" indent="0" algn="just">
              <a:lnSpc>
                <a:spcPct val="200000"/>
              </a:lnSpc>
              <a:buNone/>
            </a:pPr>
            <a:r>
              <a:rPr lang="en-US" dirty="0"/>
              <a:t>We have designed a special wearable device based on the Arduino board which can be worn like a glove for blinds. This device is equipped with ultrasonic sensor, consisting of module which is connected to the hand. Using the ultrasonic sensor, blind can detect the objects around them and can easily travel anywhere. When the ultrasonic sensor detects obstacle, the device will notify the user through vibrations and sound beeps. The intensity of vibration and rate of beeping increases with decrease in distance and this is a fully automated device.</a:t>
            </a:r>
            <a:endParaRPr lang="en-IN" dirty="0"/>
          </a:p>
          <a:p>
            <a:pPr marL="0" indent="0" algn="just">
              <a:lnSpc>
                <a:spcPct val="200000"/>
              </a:lnSpc>
              <a:buNone/>
            </a:pPr>
            <a:endParaRPr lang="en-IN" dirty="0"/>
          </a:p>
        </p:txBody>
      </p:sp>
    </p:spTree>
    <p:extLst>
      <p:ext uri="{BB962C8B-B14F-4D97-AF65-F5344CB8AC3E}">
        <p14:creationId xmlns:p14="http://schemas.microsoft.com/office/powerpoint/2010/main" val="384729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307C-5AF7-4050-B8D5-A22D578A0C3F}"/>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2ACB59ED-2935-41E0-B44E-D46900EBA4E9}"/>
              </a:ext>
            </a:extLst>
          </p:cNvPr>
          <p:cNvSpPr>
            <a:spLocks noGrp="1"/>
          </p:cNvSpPr>
          <p:nvPr>
            <p:ph idx="1"/>
          </p:nvPr>
        </p:nvSpPr>
        <p:spPr>
          <a:xfrm>
            <a:off x="1066799" y="2001076"/>
            <a:ext cx="4366591" cy="4219492"/>
          </a:xfrm>
        </p:spPr>
        <p:txBody>
          <a:bodyPr>
            <a:normAutofit/>
          </a:bodyPr>
          <a:lstStyle/>
          <a:p>
            <a:pPr algn="just"/>
            <a:r>
              <a:rPr lang="en-IN" sz="2400" dirty="0"/>
              <a:t>Arduino pro mini</a:t>
            </a:r>
          </a:p>
          <a:p>
            <a:pPr algn="just"/>
            <a:r>
              <a:rPr lang="en-IN" sz="2400" dirty="0"/>
              <a:t>Ultrasonic sensor</a:t>
            </a:r>
          </a:p>
          <a:p>
            <a:pPr algn="just"/>
            <a:r>
              <a:rPr lang="en-IN" sz="2400" dirty="0"/>
              <a:t>Pref board</a:t>
            </a:r>
          </a:p>
          <a:p>
            <a:pPr algn="just"/>
            <a:r>
              <a:rPr lang="en-IN" sz="2400" dirty="0"/>
              <a:t>Vibrating motor</a:t>
            </a:r>
          </a:p>
          <a:p>
            <a:pPr algn="just"/>
            <a:r>
              <a:rPr lang="en-IN" sz="2400" dirty="0"/>
              <a:t>Buzzers</a:t>
            </a:r>
          </a:p>
          <a:p>
            <a:pPr algn="just"/>
            <a:r>
              <a:rPr lang="en-IN" sz="2400" dirty="0"/>
              <a:t>Red LEDs</a:t>
            </a:r>
          </a:p>
          <a:p>
            <a:pPr algn="just"/>
            <a:r>
              <a:rPr lang="en-IN" sz="2400" dirty="0"/>
              <a:t>Switches</a:t>
            </a:r>
          </a:p>
          <a:p>
            <a:pPr marL="0" indent="0" algn="just">
              <a:buNone/>
            </a:pPr>
            <a:endParaRPr lang="en-IN" sz="2400" dirty="0"/>
          </a:p>
        </p:txBody>
      </p:sp>
      <p:sp>
        <p:nvSpPr>
          <p:cNvPr id="4" name="Rectangle 3">
            <a:extLst>
              <a:ext uri="{FF2B5EF4-FFF2-40B4-BE49-F238E27FC236}">
                <a16:creationId xmlns:a16="http://schemas.microsoft.com/office/drawing/2014/main" id="{3A28D630-39B1-4650-8AEB-816EAB441F92}"/>
              </a:ext>
            </a:extLst>
          </p:cNvPr>
          <p:cNvSpPr/>
          <p:nvPr/>
        </p:nvSpPr>
        <p:spPr>
          <a:xfrm>
            <a:off x="6192080" y="1987824"/>
            <a:ext cx="5098774" cy="334489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400" dirty="0"/>
              <a:t>Male and female header pins</a:t>
            </a:r>
          </a:p>
          <a:p>
            <a:pPr marL="285750" indent="-285750" algn="just">
              <a:lnSpc>
                <a:spcPct val="150000"/>
              </a:lnSpc>
              <a:buFont typeface="Arial" panose="020B0604020202020204" pitchFamily="34" charset="0"/>
              <a:buChar char="•"/>
            </a:pPr>
            <a:r>
              <a:rPr lang="en-IN" sz="2400" dirty="0"/>
              <a:t>Jumper cable</a:t>
            </a:r>
          </a:p>
          <a:p>
            <a:pPr marL="285750" indent="-285750" algn="just">
              <a:lnSpc>
                <a:spcPct val="150000"/>
              </a:lnSpc>
              <a:buFont typeface="Arial" panose="020B0604020202020204" pitchFamily="34" charset="0"/>
              <a:buChar char="•"/>
            </a:pPr>
            <a:r>
              <a:rPr lang="en-IN" sz="2400" dirty="0"/>
              <a:t>One power bank</a:t>
            </a:r>
          </a:p>
          <a:p>
            <a:pPr marL="285750" indent="-285750" algn="just">
              <a:lnSpc>
                <a:spcPct val="150000"/>
              </a:lnSpc>
              <a:buFont typeface="Arial" panose="020B0604020202020204" pitchFamily="34" charset="0"/>
              <a:buChar char="•"/>
            </a:pPr>
            <a:r>
              <a:rPr lang="en-IN" sz="2400" dirty="0"/>
              <a:t>One 3.3 volt old mobile battery</a:t>
            </a:r>
          </a:p>
          <a:p>
            <a:pPr marL="285750" indent="-285750" algn="just">
              <a:lnSpc>
                <a:spcPct val="150000"/>
              </a:lnSpc>
              <a:buFont typeface="Arial" panose="020B0604020202020204" pitchFamily="34" charset="0"/>
              <a:buChar char="•"/>
            </a:pPr>
            <a:r>
              <a:rPr lang="en-IN" sz="2400" dirty="0"/>
              <a:t>Glove(to stick it for wearing)</a:t>
            </a:r>
          </a:p>
          <a:p>
            <a:pPr marL="285750" indent="-285750" algn="just">
              <a:lnSpc>
                <a:spcPct val="150000"/>
              </a:lnSpc>
              <a:buFont typeface="Arial" panose="020B0604020202020204" pitchFamily="34" charset="0"/>
              <a:buChar char="•"/>
            </a:pPr>
            <a:endParaRPr lang="en-IN" sz="2400" b="1" dirty="0"/>
          </a:p>
        </p:txBody>
      </p:sp>
    </p:spTree>
    <p:extLst>
      <p:ext uri="{BB962C8B-B14F-4D97-AF65-F5344CB8AC3E}">
        <p14:creationId xmlns:p14="http://schemas.microsoft.com/office/powerpoint/2010/main" val="1643053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otalTime>0</TotalTime>
  <Words>781</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Savon</vt:lpstr>
      <vt:lpstr>THIRD EYE FOR BLINDS</vt:lpstr>
      <vt:lpstr>ABSTRACT</vt:lpstr>
      <vt:lpstr>INTRODUCTION</vt:lpstr>
      <vt:lpstr>FEATURES</vt:lpstr>
      <vt:lpstr>EXISTING SYSTEMS</vt:lpstr>
      <vt:lpstr>PITFALLS IN EXISTING WORK</vt:lpstr>
      <vt:lpstr>PROPOSED WORK</vt:lpstr>
      <vt:lpstr>METHODOLOGY</vt:lpstr>
      <vt:lpstr>TOOLS USED</vt:lpstr>
      <vt:lpstr>CIRCUIT DIAGRAM</vt:lpstr>
      <vt:lpstr>CONT.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EYE FOR BLINDS</dc:title>
  <dc:creator>srishti j</dc:creator>
  <cp:lastModifiedBy>srishti j</cp:lastModifiedBy>
  <cp:revision>1</cp:revision>
  <dcterms:created xsi:type="dcterms:W3CDTF">2019-04-17T19:58:34Z</dcterms:created>
  <dcterms:modified xsi:type="dcterms:W3CDTF">2019-04-17T19:59:01Z</dcterms:modified>
</cp:coreProperties>
</file>