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57" r:id="rId5"/>
    <p:sldId id="260" r:id="rId6"/>
    <p:sldId id="263" r:id="rId7"/>
    <p:sldId id="267" r:id="rId8"/>
    <p:sldId id="266"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1F4E79"/>
    <a:srgbClr val="595959"/>
    <a:srgbClr val="E6E6E6"/>
    <a:srgbClr val="7A7F85"/>
    <a:srgbClr val="8FAADC"/>
    <a:srgbClr val="A0D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308" autoAdjust="0"/>
  </p:normalViewPr>
  <p:slideViewPr>
    <p:cSldViewPr snapToGrid="0">
      <p:cViewPr varScale="1">
        <p:scale>
          <a:sx n="61" d="100"/>
          <a:sy n="61"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3EE56-7244-41E6-8035-B319730FCEC1}"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9CA32-4467-4D7C-9304-2EB678CC07C2}" type="slidenum">
              <a:rPr lang="en-US" smtClean="0"/>
              <a:t>‹#›</a:t>
            </a:fld>
            <a:endParaRPr lang="en-US"/>
          </a:p>
        </p:txBody>
      </p:sp>
    </p:spTree>
    <p:extLst>
      <p:ext uri="{BB962C8B-B14F-4D97-AF65-F5344CB8AC3E}">
        <p14:creationId xmlns:p14="http://schemas.microsoft.com/office/powerpoint/2010/main" val="252343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Ashwini and Srishti. And we as a team will present our project implementation and results on Deep Learning for Question and Answering Systems.</a:t>
            </a:r>
          </a:p>
        </p:txBody>
      </p:sp>
      <p:sp>
        <p:nvSpPr>
          <p:cNvPr id="4" name="Slide Number Placeholder 3"/>
          <p:cNvSpPr>
            <a:spLocks noGrp="1"/>
          </p:cNvSpPr>
          <p:nvPr>
            <p:ph type="sldNum" sz="quarter" idx="5"/>
          </p:nvPr>
        </p:nvSpPr>
        <p:spPr/>
        <p:txBody>
          <a:bodyPr/>
          <a:lstStyle/>
          <a:p>
            <a:fld id="{7229CA32-4467-4D7C-9304-2EB678CC07C2}" type="slidenum">
              <a:rPr lang="en-US" smtClean="0"/>
              <a:t>1</a:t>
            </a:fld>
            <a:endParaRPr lang="en-US"/>
          </a:p>
        </p:txBody>
      </p:sp>
    </p:spTree>
    <p:extLst>
      <p:ext uri="{BB962C8B-B14F-4D97-AF65-F5344CB8AC3E}">
        <p14:creationId xmlns:p14="http://schemas.microsoft.com/office/powerpoint/2010/main" val="4157125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present a comparative study of the model results. One of the key observations from the model accuracies of the 5 models across all tasks is that, the end-to-end memory network has performed the best among all other models. It has given the best accuracy in 9 out of 20 tasks, the highest being 100% in task 1 i.e. Single supporting fact.</a:t>
            </a:r>
          </a:p>
          <a:p>
            <a:endParaRPr lang="en-US" dirty="0"/>
          </a:p>
          <a:p>
            <a:r>
              <a:rPr lang="en-US" dirty="0"/>
              <a:t>It has also performed well in task 8 (lists/sets) where the expected answer was multi-word answers. Here, the seq-to-seq model had failed to perform. It is interesting to note that our baseline </a:t>
            </a:r>
            <a:r>
              <a:rPr lang="en-US" dirty="0" err="1"/>
              <a:t>Ngram</a:t>
            </a:r>
            <a:r>
              <a:rPr lang="en-US" dirty="0"/>
              <a:t> model has performed well on tasks 6 (yes/no), 7 (counting) and 20 (agent’s motivation). This might be attributed to the construct of this particular dataset wherein the vocabulary is limited for these tasks. Hence, the model might be performing well for these scenarios as it only uses the available vocabulary. This means that this model might not perform well when trained on a more generic dataset that is not simulated from a tightly controlled world. </a:t>
            </a:r>
          </a:p>
          <a:p>
            <a:endParaRPr lang="en-US" dirty="0"/>
          </a:p>
          <a:p>
            <a:r>
              <a:rPr lang="en-US" dirty="0"/>
              <a:t>Another interesting observation we made here is that all models have given a fairly equal accuracy for task 6 (yes/no questions). We imagine this might be happening because the probability of both outcomes is approximately 50% and calculating the accuracy of a model might not be capturing the drawbacks of the predictions. </a:t>
            </a:r>
          </a:p>
          <a:p>
            <a:endParaRPr lang="en-US" dirty="0"/>
          </a:p>
          <a:p>
            <a:r>
              <a:rPr lang="en-US" dirty="0"/>
              <a:t>This graph captures the trend of accuracies of our models across all the tasks. The bars are the accuracies of our best performing model i.e. MemN2N. If we look at the trend of these model accuracies, we see </a:t>
            </a:r>
            <a:r>
              <a:rPr lang="en-US" b="0" i="0" dirty="0">
                <a:effectLst/>
                <a:latin typeface="Arial" panose="020B0604020202020204" pitchFamily="34" charset="0"/>
              </a:rPr>
              <a:t>that for task 18 (size reasoning), 2other models i.e. LSTM and </a:t>
            </a:r>
            <a:r>
              <a:rPr lang="en-US" b="0" i="0" dirty="0" err="1">
                <a:effectLst/>
                <a:latin typeface="Arial" panose="020B0604020202020204" pitchFamily="34" charset="0"/>
              </a:rPr>
              <a:t>LSTM+attention</a:t>
            </a:r>
            <a:r>
              <a:rPr lang="en-US" b="0" i="0" dirty="0">
                <a:effectLst/>
                <a:latin typeface="Arial" panose="020B0604020202020204" pitchFamily="34" charset="0"/>
              </a:rPr>
              <a:t> performed better than our best performing model(MemN2N).</a:t>
            </a:r>
          </a:p>
          <a:p>
            <a:endParaRPr lang="en-US" b="0" i="0" dirty="0">
              <a:effectLst/>
              <a:latin typeface="Arial" panose="020B0604020202020204" pitchFamily="34" charset="0"/>
            </a:endParaRPr>
          </a:p>
          <a:p>
            <a:r>
              <a:rPr lang="en-US" b="0" i="0" dirty="0">
                <a:effectLst/>
                <a:latin typeface="Arial" panose="020B0604020202020204" pitchFamily="34" charset="0"/>
              </a:rPr>
              <a:t>Based on the results obtained, we see that End-to-end Memory networks (MemN2N) is a reliable model for solving tasks 1 (single supporting fact), 13 (compound coreference), 20 (agent's motivation) and 8 (lists/sets). On the other hand, the LSTM (long short-term memory) model is an accurate framework for questions belonging to tasks 18 (size reasoning) and 10 (indefinite knowledge).</a:t>
            </a:r>
          </a:p>
          <a:p>
            <a:endParaRPr lang="en-US" b="0" i="0" dirty="0">
              <a:effectLst/>
              <a:latin typeface="Arial" panose="020B0604020202020204" pitchFamily="34" charset="0"/>
            </a:endParaRPr>
          </a:p>
          <a:p>
            <a:r>
              <a:rPr lang="en-US" b="0" i="0" dirty="0">
                <a:effectLst/>
                <a:latin typeface="Arial" panose="020B0604020202020204" pitchFamily="34" charset="0"/>
              </a:rPr>
              <a:t>Having said that, we see the possibilities of improvements to the current models. This work can be extended to experiment with bidirectional LSTMs/GRUs in the sentence embedding models. The positional and temporal encoding can be incorporated for the baseline model. </a:t>
            </a:r>
            <a:r>
              <a:rPr lang="en-US" b="0" i="0">
                <a:effectLst/>
                <a:latin typeface="Arial" panose="020B0604020202020204" pitchFamily="34" charset="0"/>
              </a:rPr>
              <a:t>Since bAbI</a:t>
            </a:r>
            <a:r>
              <a:rPr lang="en-US" b="0" i="0" dirty="0">
                <a:effectLst/>
                <a:latin typeface="Arial" panose="020B0604020202020204" pitchFamily="34" charset="0"/>
              </a:rPr>
              <a:t> is a small dataset that has been constructed from a highly constrained simulated world, it might be helpful, if we build and train our models on more generic question answer datasets.</a:t>
            </a:r>
          </a:p>
          <a:p>
            <a:endParaRPr lang="en-US"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229CA32-4467-4D7C-9304-2EB678CC07C2}" type="slidenum">
              <a:rPr lang="en-US" smtClean="0"/>
              <a:t>10</a:t>
            </a:fld>
            <a:endParaRPr lang="en-US"/>
          </a:p>
        </p:txBody>
      </p:sp>
    </p:spTree>
    <p:extLst>
      <p:ext uri="{BB962C8B-B14F-4D97-AF65-F5344CB8AC3E}">
        <p14:creationId xmlns:p14="http://schemas.microsoft.com/office/powerpoint/2010/main" val="113022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with, this is a </a:t>
            </a:r>
            <a:r>
              <a:rPr lang="en-US" dirty="0" err="1"/>
              <a:t>bried</a:t>
            </a:r>
            <a:r>
              <a:rPr lang="en-US" dirty="0"/>
              <a:t> introduction to the concept of QA or Question and Answering Systems. They are basically intelligent frameworks that provide exact answers for question that are posed to them in a natural language. So if you give them leading sentences that describe a scenario with and without relevant facts, also called stories and then pose a question based on some or all of those facts, the system is expected to give a reasonable answer in a natural language. </a:t>
            </a:r>
          </a:p>
          <a:p>
            <a:endParaRPr lang="en-US" dirty="0"/>
          </a:p>
          <a:p>
            <a:r>
              <a:rPr lang="en-US" dirty="0"/>
              <a:t>These systems find applications in chatbots, dialogue systems and in scenarios where there is a need to simulate human-like conversations. This makes them useful in industries like education, medicine and other industries which provide quality customer experience.</a:t>
            </a:r>
          </a:p>
          <a:p>
            <a:endParaRPr lang="en-US" dirty="0"/>
          </a:p>
          <a:p>
            <a:r>
              <a:rPr lang="en-US" dirty="0"/>
              <a:t>These models are complex NLP tasks and employ models that use both reasoning (or logic) and an understanding of the natural language (or vocabulary) to give accurate results. </a:t>
            </a:r>
          </a:p>
        </p:txBody>
      </p:sp>
      <p:sp>
        <p:nvSpPr>
          <p:cNvPr id="4" name="Slide Number Placeholder 3"/>
          <p:cNvSpPr>
            <a:spLocks noGrp="1"/>
          </p:cNvSpPr>
          <p:nvPr>
            <p:ph type="sldNum" sz="quarter" idx="5"/>
          </p:nvPr>
        </p:nvSpPr>
        <p:spPr/>
        <p:txBody>
          <a:bodyPr/>
          <a:lstStyle/>
          <a:p>
            <a:fld id="{7229CA32-4467-4D7C-9304-2EB678CC07C2}" type="slidenum">
              <a:rPr lang="en-US" smtClean="0"/>
              <a:t>2</a:t>
            </a:fld>
            <a:endParaRPr lang="en-US"/>
          </a:p>
        </p:txBody>
      </p:sp>
    </p:spTree>
    <p:extLst>
      <p:ext uri="{BB962C8B-B14F-4D97-AF65-F5344CB8AC3E}">
        <p14:creationId xmlns:p14="http://schemas.microsoft.com/office/powerpoint/2010/main" val="40136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we have used the </a:t>
            </a:r>
            <a:r>
              <a:rPr lang="en-US" dirty="0" err="1"/>
              <a:t>bAbI</a:t>
            </a:r>
            <a:r>
              <a:rPr lang="en-US" dirty="0"/>
              <a:t> QA dataset curated and published by Facebook. This dataset has questions divided into 20 tasks. Each of these questions and answer sets have been generated by simulating a tightly controlled world. Some of the examples of these tasks are single supporting facts, Yes/no questions, time reasoning questions, Simple Negation and Path Finding, among others.</a:t>
            </a:r>
          </a:p>
          <a:p>
            <a:endParaRPr lang="en-US" dirty="0"/>
          </a:p>
          <a:p>
            <a:r>
              <a:rPr lang="en-US" dirty="0"/>
              <a:t>To give you an example of what a few of these tasks look like, let us look at a simple negation example: Given the 2 sentences in the story here, when a question “Is Fred in the office?” prompted to the system. The model is expected to find the relevant fact, “Fred is no longer in the office” and then generate a natural language answer: “No”.</a:t>
            </a:r>
          </a:p>
          <a:p>
            <a:endParaRPr lang="en-US" dirty="0"/>
          </a:p>
          <a:p>
            <a:r>
              <a:rPr lang="en-US" dirty="0"/>
              <a:t>Similarly, if we look at a little more complex example from Path Finding, the model will analyze the stories with both an understanding of natural language and reasoning to come up with a reasonable answer on how to get from one location to another. Here, the system provides a multiple word answer about how to go to the bathroom from the office, given the above supporting facts.</a:t>
            </a:r>
          </a:p>
        </p:txBody>
      </p:sp>
      <p:sp>
        <p:nvSpPr>
          <p:cNvPr id="4" name="Slide Number Placeholder 3"/>
          <p:cNvSpPr>
            <a:spLocks noGrp="1"/>
          </p:cNvSpPr>
          <p:nvPr>
            <p:ph type="sldNum" sz="quarter" idx="5"/>
          </p:nvPr>
        </p:nvSpPr>
        <p:spPr/>
        <p:txBody>
          <a:bodyPr/>
          <a:lstStyle/>
          <a:p>
            <a:fld id="{7229CA32-4467-4D7C-9304-2EB678CC07C2}" type="slidenum">
              <a:rPr lang="en-US" smtClean="0"/>
              <a:t>3</a:t>
            </a:fld>
            <a:endParaRPr lang="en-US"/>
          </a:p>
        </p:txBody>
      </p:sp>
    </p:spTree>
    <p:extLst>
      <p:ext uri="{BB962C8B-B14F-4D97-AF65-F5344CB8AC3E}">
        <p14:creationId xmlns:p14="http://schemas.microsoft.com/office/powerpoint/2010/main" val="29250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 of this project, we implemented 5 models, including the baseline model. The 5 models are: N-gram Linear Classifier , Sequential-to-sequential, Long Short-term memory (LSTM) model, LSTM with attention mechanism and an end-to-end memory network model. To begin with, let us briefly go over the baseline model.</a:t>
            </a:r>
          </a:p>
        </p:txBody>
      </p:sp>
      <p:sp>
        <p:nvSpPr>
          <p:cNvPr id="4" name="Slide Number Placeholder 3"/>
          <p:cNvSpPr>
            <a:spLocks noGrp="1"/>
          </p:cNvSpPr>
          <p:nvPr>
            <p:ph type="sldNum" sz="quarter" idx="5"/>
          </p:nvPr>
        </p:nvSpPr>
        <p:spPr/>
        <p:txBody>
          <a:bodyPr/>
          <a:lstStyle/>
          <a:p>
            <a:fld id="{7229CA32-4467-4D7C-9304-2EB678CC07C2}" type="slidenum">
              <a:rPr lang="en-US" smtClean="0"/>
              <a:t>4</a:t>
            </a:fld>
            <a:endParaRPr lang="en-US"/>
          </a:p>
        </p:txBody>
      </p:sp>
    </p:spTree>
    <p:extLst>
      <p:ext uri="{BB962C8B-B14F-4D97-AF65-F5344CB8AC3E}">
        <p14:creationId xmlns:p14="http://schemas.microsoft.com/office/powerpoint/2010/main" val="110232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N-gram language model extracts and creates sequence of N words that occur together in a piece of text. For this model, we extracted both 1-gram (1 word features) and bi-grams (combinations of 2 words as features) from the story. Once that was done, this bag-of-</a:t>
            </a:r>
            <a:r>
              <a:rPr lang="en-US" dirty="0" err="1"/>
              <a:t>Ngrams</a:t>
            </a:r>
            <a:r>
              <a:rPr lang="en-US" dirty="0"/>
              <a:t> were passed into a linear Support Vector Classification model as the feature set. </a:t>
            </a:r>
          </a:p>
          <a:p>
            <a:endParaRPr lang="en-US" dirty="0"/>
          </a:p>
          <a:p>
            <a:r>
              <a:rPr lang="en-US" dirty="0"/>
              <a:t>The target variable of this model was the list of all answers that were contained in the training set. Thus, in this example, given the story: “John is going to the kitchen”, the model will be able to predict the answer to the question “Where is John” as “kitchen”, simply from the vocabulary set and observed QA sets in the training data.</a:t>
            </a:r>
          </a:p>
          <a:p>
            <a:endParaRPr lang="en-US" dirty="0"/>
          </a:p>
          <a:p>
            <a:r>
              <a:rPr lang="en-US" dirty="0"/>
              <a:t>It is important to note that since the unigram model takes the individual words as its feature set, it is not accounting for the sequence of these words. It is also not accounting for a reasoning beyond the language of this vocabulary. Thus, it might perform </a:t>
            </a:r>
            <a:r>
              <a:rPr lang="en-US" dirty="0" err="1"/>
              <a:t>suboptimally</a:t>
            </a:r>
            <a:r>
              <a:rPr lang="en-US" dirty="0"/>
              <a:t> in tasks where the sequence of the words, construct of the story sentences or any kind of reasoning is important. Incorporating bigrams might mitigate some of the issues related to the sequence of the words, but not completely.</a:t>
            </a:r>
          </a:p>
        </p:txBody>
      </p:sp>
      <p:sp>
        <p:nvSpPr>
          <p:cNvPr id="4" name="Slide Number Placeholder 3"/>
          <p:cNvSpPr>
            <a:spLocks noGrp="1"/>
          </p:cNvSpPr>
          <p:nvPr>
            <p:ph type="sldNum" sz="quarter" idx="5"/>
          </p:nvPr>
        </p:nvSpPr>
        <p:spPr/>
        <p:txBody>
          <a:bodyPr/>
          <a:lstStyle/>
          <a:p>
            <a:fld id="{7229CA32-4467-4D7C-9304-2EB678CC07C2}" type="slidenum">
              <a:rPr lang="en-US" smtClean="0"/>
              <a:t>5</a:t>
            </a:fld>
            <a:endParaRPr lang="en-US"/>
          </a:p>
        </p:txBody>
      </p:sp>
    </p:spTree>
    <p:extLst>
      <p:ext uri="{BB962C8B-B14F-4D97-AF65-F5344CB8AC3E}">
        <p14:creationId xmlns:p14="http://schemas.microsoft.com/office/powerpoint/2010/main" val="201309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n-gram model works on the frequency of word occurrence in documents but does not consider the order of words. For example, consider the two statements here. Both the statements have exactly same words but the change in ordering changes the semantics of the statement. The sequence to sequence model considers this ordering by using encoder-</a:t>
            </a:r>
            <a:r>
              <a:rPr lang="en-US" dirty="0" err="1"/>
              <a:t>deocoder</a:t>
            </a:r>
            <a:r>
              <a:rPr lang="en-US" dirty="0"/>
              <a:t> </a:t>
            </a:r>
            <a:r>
              <a:rPr lang="en-US" dirty="0" err="1"/>
              <a:t>archtitecture</a:t>
            </a:r>
            <a:r>
              <a:rPr lang="en-US" dirty="0"/>
              <a:t>. The stories are fed to encoder word-by word. Next the query words follow after a Start of query symbol. Once we get the encoder output, it is used as input to the decoder. The first RNN block of decoder takes as input the output from </a:t>
            </a:r>
            <a:r>
              <a:rPr lang="en-US" dirty="0" err="1"/>
              <a:t>encoer</a:t>
            </a:r>
            <a:r>
              <a:rPr lang="en-US" dirty="0"/>
              <a:t> and start of sequence symbol. It then tries to predict the output tokens as shown.</a:t>
            </a:r>
          </a:p>
        </p:txBody>
      </p:sp>
      <p:sp>
        <p:nvSpPr>
          <p:cNvPr id="4" name="Slide Number Placeholder 3"/>
          <p:cNvSpPr>
            <a:spLocks noGrp="1"/>
          </p:cNvSpPr>
          <p:nvPr>
            <p:ph type="sldNum" sz="quarter" idx="5"/>
          </p:nvPr>
        </p:nvSpPr>
        <p:spPr/>
        <p:txBody>
          <a:bodyPr/>
          <a:lstStyle/>
          <a:p>
            <a:fld id="{5D4A447A-BF8D-0A49-9AA8-42F770838104}" type="slidenum">
              <a:rPr lang="en-US" smtClean="0"/>
              <a:t>6</a:t>
            </a:fld>
            <a:endParaRPr lang="en-US"/>
          </a:p>
        </p:txBody>
      </p:sp>
    </p:spTree>
    <p:extLst>
      <p:ext uri="{BB962C8B-B14F-4D97-AF65-F5344CB8AC3E}">
        <p14:creationId xmlns:p14="http://schemas.microsoft.com/office/powerpoint/2010/main" val="67241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tried sentence embedding using LSTM. First the stories and query are passed through two embedding layers. The joint story embedding and query embedding are then passed through an LSTM module. Outputs from LSTM modules are concatenated and passed through a linear layer . A </a:t>
            </a:r>
            <a:r>
              <a:rPr lang="en-US" dirty="0" err="1"/>
              <a:t>softmax</a:t>
            </a:r>
            <a:r>
              <a:rPr lang="en-US" dirty="0"/>
              <a:t> layer is used in the end to get the probabilities of the answer over the vocabulary.</a:t>
            </a:r>
          </a:p>
        </p:txBody>
      </p:sp>
      <p:sp>
        <p:nvSpPr>
          <p:cNvPr id="4" name="Slide Number Placeholder 3"/>
          <p:cNvSpPr>
            <a:spLocks noGrp="1"/>
          </p:cNvSpPr>
          <p:nvPr>
            <p:ph type="sldNum" sz="quarter" idx="5"/>
          </p:nvPr>
        </p:nvSpPr>
        <p:spPr/>
        <p:txBody>
          <a:bodyPr/>
          <a:lstStyle/>
          <a:p>
            <a:fld id="{5D4A447A-BF8D-0A49-9AA8-42F770838104}" type="slidenum">
              <a:rPr lang="en-US" smtClean="0"/>
              <a:t>7</a:t>
            </a:fld>
            <a:endParaRPr lang="en-US"/>
          </a:p>
        </p:txBody>
      </p:sp>
    </p:spTree>
    <p:extLst>
      <p:ext uri="{BB962C8B-B14F-4D97-AF65-F5344CB8AC3E}">
        <p14:creationId xmlns:p14="http://schemas.microsoft.com/office/powerpoint/2010/main" val="96129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incorporating attention mechanism in the LSTM based sentence embedding model. The </a:t>
            </a:r>
            <a:r>
              <a:rPr lang="en-US" dirty="0" err="1"/>
              <a:t>babi</a:t>
            </a:r>
            <a:r>
              <a:rPr lang="en-US" dirty="0"/>
              <a:t> dataset has information about the relevant stories for each query. For example, consider the set of statements below. </a:t>
            </a:r>
          </a:p>
          <a:p>
            <a:endParaRPr lang="en-US" dirty="0"/>
          </a:p>
          <a:p>
            <a:r>
              <a:rPr lang="en-US" dirty="0"/>
              <a:t>This query can be answered by statements 1 and 3. A successful model should learn to focus more on relevant stories and ignore irrelevant stories. To achieve this we did joint modeling. The left part of model is very similar to the LSTM model discussed in last slide, except the input is only the relevant stories. The network on the right tries to learn which stories are relevant and uses the relevancy signal from the data to calculate the loss. The model tries to minimize the sum of losses and thus learns to pay attention to relevant stories.</a:t>
            </a:r>
          </a:p>
        </p:txBody>
      </p:sp>
      <p:sp>
        <p:nvSpPr>
          <p:cNvPr id="4" name="Slide Number Placeholder 3"/>
          <p:cNvSpPr>
            <a:spLocks noGrp="1"/>
          </p:cNvSpPr>
          <p:nvPr>
            <p:ph type="sldNum" sz="quarter" idx="5"/>
          </p:nvPr>
        </p:nvSpPr>
        <p:spPr/>
        <p:txBody>
          <a:bodyPr/>
          <a:lstStyle/>
          <a:p>
            <a:fld id="{5D4A447A-BF8D-0A49-9AA8-42F770838104}" type="slidenum">
              <a:rPr lang="en-US" smtClean="0"/>
              <a:t>8</a:t>
            </a:fld>
            <a:endParaRPr lang="en-US"/>
          </a:p>
        </p:txBody>
      </p:sp>
    </p:spTree>
    <p:extLst>
      <p:ext uri="{BB962C8B-B14F-4D97-AF65-F5344CB8AC3E}">
        <p14:creationId xmlns:p14="http://schemas.microsoft.com/office/powerpoint/2010/main" val="385760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proposed in a paper titled end to end memory network achieves state of the art results on this dataset. The input stories are embedded using a matrix A and the query is embedded </a:t>
            </a:r>
            <a:r>
              <a:rPr lang="en-US" dirty="0" err="1"/>
              <a:t>susing</a:t>
            </a:r>
            <a:r>
              <a:rPr lang="en-US" dirty="0"/>
              <a:t> matrix B. Each story is rated by taking a dot product with the query embedding. This is similar to the attention mechanism., where higher the dot product, higher is </a:t>
            </a:r>
            <a:r>
              <a:rPr lang="en-US" dirty="0" err="1"/>
              <a:t>athe</a:t>
            </a:r>
            <a:r>
              <a:rPr lang="en-US" dirty="0"/>
              <a:t> attention paid to the story. The stories are passed through another embedding. The final output is a weighted sum of attention to be paid to the story and its embedding. The model can be extended stacking layers of the module, where the input of module is the output of the previous module.</a:t>
            </a:r>
          </a:p>
        </p:txBody>
      </p:sp>
      <p:sp>
        <p:nvSpPr>
          <p:cNvPr id="4" name="Slide Number Placeholder 3"/>
          <p:cNvSpPr>
            <a:spLocks noGrp="1"/>
          </p:cNvSpPr>
          <p:nvPr>
            <p:ph type="sldNum" sz="quarter" idx="5"/>
          </p:nvPr>
        </p:nvSpPr>
        <p:spPr/>
        <p:txBody>
          <a:bodyPr/>
          <a:lstStyle/>
          <a:p>
            <a:fld id="{5D4A447A-BF8D-0A49-9AA8-42F770838104}" type="slidenum">
              <a:rPr lang="en-US" smtClean="0"/>
              <a:t>9</a:t>
            </a:fld>
            <a:endParaRPr lang="en-US"/>
          </a:p>
        </p:txBody>
      </p:sp>
    </p:spTree>
    <p:extLst>
      <p:ext uri="{BB962C8B-B14F-4D97-AF65-F5344CB8AC3E}">
        <p14:creationId xmlns:p14="http://schemas.microsoft.com/office/powerpoint/2010/main" val="36413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A678-62B1-4519-B61A-FE3DDF0BC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7DC53-7BF9-475D-BE61-D52894D38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58345-77BE-4845-947C-B7B219A86584}"/>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AC568F8A-2A80-4A8A-9C3E-5D9FDCC3B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1D810-B01E-4528-83D9-B5BEB7E1DC10}"/>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313168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1CE8-3F02-4CA6-8ACA-56774B79AD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AE24C-55D5-4BEA-B200-4E8E294326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E76DE-F9BD-45AA-9A94-450A04307627}"/>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97E0E1DF-AC45-46B0-ADB5-6DFE20476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9DA83-356E-4EF3-9B5D-C8DAC8B122F8}"/>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221836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488BB-2E3D-423E-A77A-155FAE2D0B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003A4-3715-4168-B7FD-DFDD9EEFF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E2E5A-7FB2-43C3-8BF8-6C99CB8936EE}"/>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CC79FD90-7D7B-4E24-A35B-89E0A374F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53F44-D7F5-4F80-AAC1-7AABC7569120}"/>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314753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11A2-EC95-48A3-8A8C-2C8B9B5C2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F0432-B2AF-4032-B2E9-EA9F013BB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59AAB-8D32-4B54-9D53-8935B282B4FD}"/>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3E727C31-EBC3-4693-B705-EE6E0C597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5366E-573A-416B-8355-18DB49147337}"/>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49300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769C-6E60-4332-B9D3-A64D405BF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63A1F1-148D-423B-A7B9-C446E6221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1E62B9-391C-4585-887B-A0FFD26FC1BD}"/>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5A83D552-0138-4C29-9B94-AFE63E8CE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6F7DE-1483-4DE2-8CEE-75AA638D5492}"/>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209457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9307-01B9-47EF-BF24-F59267422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51470-3877-4088-8840-DDE4D94FE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152C04-4746-4AB6-8E03-D6833794FB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2682E5-EB56-4CB8-8300-E72A2FE26A8C}"/>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6" name="Footer Placeholder 5">
            <a:extLst>
              <a:ext uri="{FF2B5EF4-FFF2-40B4-BE49-F238E27FC236}">
                <a16:creationId xmlns:a16="http://schemas.microsoft.com/office/drawing/2014/main" id="{A6DF8923-AEA4-48F9-864E-AB30985D4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3EBF3-3A44-401A-9018-B56E1CCAF5F4}"/>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337959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2A17-B4FB-4BF6-ABD2-9B083B4AB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DE066A-4202-4A56-9CFA-4D46D0DA6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14909-BEB5-40A3-AA48-A2DE9CE76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590A2-B31D-4154-AFE0-C588A80D3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4B2E1-8543-4336-AAD8-1DF1F77A0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66C64-050C-4D67-8B10-33D3FFB9F84A}"/>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8" name="Footer Placeholder 7">
            <a:extLst>
              <a:ext uri="{FF2B5EF4-FFF2-40B4-BE49-F238E27FC236}">
                <a16:creationId xmlns:a16="http://schemas.microsoft.com/office/drawing/2014/main" id="{1161B6CD-B7EA-48B5-A92F-8FE1A0523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41086-5DC5-4DB3-8766-DC25EFAEEB12}"/>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255071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2378-9710-4E0B-ACAC-1890FF0A64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2E41A-F197-4156-A27B-1FC4DA392B3B}"/>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4" name="Footer Placeholder 3">
            <a:extLst>
              <a:ext uri="{FF2B5EF4-FFF2-40B4-BE49-F238E27FC236}">
                <a16:creationId xmlns:a16="http://schemas.microsoft.com/office/drawing/2014/main" id="{CE012F3F-B97E-4F70-BA31-B996CF88D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3A89E-F1BA-4591-BC1E-912A3C77C2D9}"/>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252797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9DE29-51ED-4F52-BED6-3D4DD9FD7E17}"/>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3" name="Footer Placeholder 2">
            <a:extLst>
              <a:ext uri="{FF2B5EF4-FFF2-40B4-BE49-F238E27FC236}">
                <a16:creationId xmlns:a16="http://schemas.microsoft.com/office/drawing/2014/main" id="{70F0ED0B-2223-471D-BC07-679B228B0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C5B73-A4BE-4430-B23A-F7B868D0F6BA}"/>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67213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BFA7-68F6-4A43-9D57-39FF22CC3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623DF8-92AA-4A3E-9E43-F790CECF4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75B8F-CDFE-4D81-9063-58B8965D9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2FBF9-25DC-44BD-872D-97EE9A808EC9}"/>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6" name="Footer Placeholder 5">
            <a:extLst>
              <a:ext uri="{FF2B5EF4-FFF2-40B4-BE49-F238E27FC236}">
                <a16:creationId xmlns:a16="http://schemas.microsoft.com/office/drawing/2014/main" id="{DD480200-33B5-4E49-90F4-C10B9CDB2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9D10C-EE8C-4DF4-ABD6-F7AD4BD8DDAB}"/>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215981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239D-530C-4943-BB21-297F61C15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1BD6A-CA2D-4F7D-8429-8D623C52C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B1B22-EACC-46CE-8519-711658F2A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8346E-5031-4802-9D07-5A6454D5FD70}"/>
              </a:ext>
            </a:extLst>
          </p:cNvPr>
          <p:cNvSpPr>
            <a:spLocks noGrp="1"/>
          </p:cNvSpPr>
          <p:nvPr>
            <p:ph type="dt" sz="half" idx="10"/>
          </p:nvPr>
        </p:nvSpPr>
        <p:spPr/>
        <p:txBody>
          <a:bodyPr/>
          <a:lstStyle/>
          <a:p>
            <a:fld id="{5CB0AF38-1A4E-4538-9AA6-E4191FE8E78C}" type="datetimeFigureOut">
              <a:rPr lang="en-US" smtClean="0"/>
              <a:t>11/15/2020</a:t>
            </a:fld>
            <a:endParaRPr lang="en-US"/>
          </a:p>
        </p:txBody>
      </p:sp>
      <p:sp>
        <p:nvSpPr>
          <p:cNvPr id="6" name="Footer Placeholder 5">
            <a:extLst>
              <a:ext uri="{FF2B5EF4-FFF2-40B4-BE49-F238E27FC236}">
                <a16:creationId xmlns:a16="http://schemas.microsoft.com/office/drawing/2014/main" id="{6A1BAAED-CB21-49B9-9092-321AE844C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B4B5B-BBC3-4C56-BACB-E20F0C60E89A}"/>
              </a:ext>
            </a:extLst>
          </p:cNvPr>
          <p:cNvSpPr>
            <a:spLocks noGrp="1"/>
          </p:cNvSpPr>
          <p:nvPr>
            <p:ph type="sldNum" sz="quarter" idx="12"/>
          </p:nvPr>
        </p:nvSpPr>
        <p:spPr/>
        <p:txBody>
          <a:bodyPr/>
          <a:lstStyle/>
          <a:p>
            <a:fld id="{A0214741-6A40-430F-B145-DE8E6512550C}" type="slidenum">
              <a:rPr lang="en-US" smtClean="0"/>
              <a:t>‹#›</a:t>
            </a:fld>
            <a:endParaRPr lang="en-US"/>
          </a:p>
        </p:txBody>
      </p:sp>
    </p:spTree>
    <p:extLst>
      <p:ext uri="{BB962C8B-B14F-4D97-AF65-F5344CB8AC3E}">
        <p14:creationId xmlns:p14="http://schemas.microsoft.com/office/powerpoint/2010/main" val="328226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8CB26-9584-40CF-A449-C76FEB1E1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DABF1A-9196-4890-8085-43DB0621E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9E303-D765-4285-89CB-76E1D7CD5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0AF38-1A4E-4538-9AA6-E4191FE8E78C}" type="datetimeFigureOut">
              <a:rPr lang="en-US" smtClean="0"/>
              <a:t>11/15/2020</a:t>
            </a:fld>
            <a:endParaRPr lang="en-US"/>
          </a:p>
        </p:txBody>
      </p:sp>
      <p:sp>
        <p:nvSpPr>
          <p:cNvPr id="5" name="Footer Placeholder 4">
            <a:extLst>
              <a:ext uri="{FF2B5EF4-FFF2-40B4-BE49-F238E27FC236}">
                <a16:creationId xmlns:a16="http://schemas.microsoft.com/office/drawing/2014/main" id="{715F691F-864C-4D90-80E7-25EE77D00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9B2C5-1C35-4A37-BCB6-36073C4AD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14741-6A40-430F-B145-DE8E6512550C}" type="slidenum">
              <a:rPr lang="en-US" smtClean="0"/>
              <a:t>‹#›</a:t>
            </a:fld>
            <a:endParaRPr lang="en-US"/>
          </a:p>
        </p:txBody>
      </p:sp>
    </p:spTree>
    <p:extLst>
      <p:ext uri="{BB962C8B-B14F-4D97-AF65-F5344CB8AC3E}">
        <p14:creationId xmlns:p14="http://schemas.microsoft.com/office/powerpoint/2010/main" val="39295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hyperlink" Target="https://research.fb.com/downloads/babi/"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7.xml"/><Relationship Id="rId1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slide" Target="slide5.xml"/><Relationship Id="rId12" Type="http://schemas.openxmlformats.org/officeDocument/2006/relationships/image" Target="../media/image10.png"/><Relationship Id="rId17" Type="http://schemas.openxmlformats.org/officeDocument/2006/relationships/image" Target="../media/image11.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12.png"/><Relationship Id="rId1" Type="http://schemas.openxmlformats.org/officeDocument/2006/relationships/slideLayout" Target="../slideLayouts/slideLayout2.xml"/><Relationship Id="rId11" Type="http://schemas.openxmlformats.org/officeDocument/2006/relationships/image" Target="../media/image9.png"/><Relationship Id="rId15" Type="http://schemas.openxmlformats.org/officeDocument/2006/relationships/image" Target="../media/image11.png"/><Relationship Id="rId10" Type="http://schemas.openxmlformats.org/officeDocument/2006/relationships/slide" Target="slide6.xml"/><Relationship Id="rId19" Type="http://schemas.openxmlformats.org/officeDocument/2006/relationships/slide" Target="slide9.xm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5FE182-D88E-446B-8206-25AE00CCAD28}"/>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Deep learning Approach for Question and Answering (QA) Systems</a:t>
            </a:r>
          </a:p>
        </p:txBody>
      </p:sp>
      <p:sp>
        <p:nvSpPr>
          <p:cNvPr id="3" name="Subtitle 2">
            <a:extLst>
              <a:ext uri="{FF2B5EF4-FFF2-40B4-BE49-F238E27FC236}">
                <a16:creationId xmlns:a16="http://schemas.microsoft.com/office/drawing/2014/main" id="{CFD52D89-E804-4140-874B-BE92E844E274}"/>
              </a:ext>
            </a:extLst>
          </p:cNvPr>
          <p:cNvSpPr>
            <a:spLocks noGrp="1"/>
          </p:cNvSpPr>
          <p:nvPr>
            <p:ph type="subTitle" idx="1"/>
          </p:nvPr>
        </p:nvSpPr>
        <p:spPr>
          <a:xfrm>
            <a:off x="1524000" y="4495800"/>
            <a:ext cx="9144000" cy="762000"/>
          </a:xfrm>
        </p:spPr>
        <p:txBody>
          <a:bodyPr>
            <a:normAutofit/>
          </a:bodyPr>
          <a:lstStyle/>
          <a:p>
            <a:r>
              <a:rPr lang="en-US" sz="1800" dirty="0"/>
              <a:t>Team Members: Ashwini Marathe and Srishti Saha</a:t>
            </a:r>
          </a:p>
        </p:txBody>
      </p:sp>
    </p:spTree>
    <p:extLst>
      <p:ext uri="{BB962C8B-B14F-4D97-AF65-F5344CB8AC3E}">
        <p14:creationId xmlns:p14="http://schemas.microsoft.com/office/powerpoint/2010/main" val="39408368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Model Results and Comparison</a:t>
            </a:r>
          </a:p>
        </p:txBody>
      </p:sp>
      <p:sp>
        <p:nvSpPr>
          <p:cNvPr id="4" name="Oval 3">
            <a:extLst>
              <a:ext uri="{FF2B5EF4-FFF2-40B4-BE49-F238E27FC236}">
                <a16:creationId xmlns:a16="http://schemas.microsoft.com/office/drawing/2014/main" id="{EEA1BA79-80A0-418A-935D-3A6C4D2F7F4F}"/>
              </a:ext>
            </a:extLst>
          </p:cNvPr>
          <p:cNvSpPr/>
          <p:nvPr/>
        </p:nvSpPr>
        <p:spPr>
          <a:xfrm>
            <a:off x="2210593" y="3047101"/>
            <a:ext cx="1929766" cy="1896321"/>
          </a:xfrm>
          <a:prstGeom prst="ellipse">
            <a:avLst/>
          </a:prstGeom>
          <a:solidFill>
            <a:schemeClr val="accent1">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Model Results</a:t>
            </a:r>
          </a:p>
        </p:txBody>
      </p:sp>
      <p:sp>
        <p:nvSpPr>
          <p:cNvPr id="6" name="Oval 5">
            <a:extLst>
              <a:ext uri="{FF2B5EF4-FFF2-40B4-BE49-F238E27FC236}">
                <a16:creationId xmlns:a16="http://schemas.microsoft.com/office/drawing/2014/main" id="{3B18F742-23E0-47F1-AC2D-58754E509D3F}"/>
              </a:ext>
            </a:extLst>
          </p:cNvPr>
          <p:cNvSpPr/>
          <p:nvPr/>
        </p:nvSpPr>
        <p:spPr>
          <a:xfrm>
            <a:off x="6289357" y="1272623"/>
            <a:ext cx="1929766" cy="1896400"/>
          </a:xfrm>
          <a:prstGeom prst="ellipse">
            <a:avLst/>
          </a:prstGeom>
          <a:solidFill>
            <a:schemeClr val="accent1">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across all tasks</a:t>
            </a:r>
          </a:p>
        </p:txBody>
      </p:sp>
      <p:sp>
        <p:nvSpPr>
          <p:cNvPr id="8" name="Oval 7">
            <a:extLst>
              <a:ext uri="{FF2B5EF4-FFF2-40B4-BE49-F238E27FC236}">
                <a16:creationId xmlns:a16="http://schemas.microsoft.com/office/drawing/2014/main" id="{FD1B533D-5BE0-44A8-9223-32DCE89C325E}"/>
              </a:ext>
            </a:extLst>
          </p:cNvPr>
          <p:cNvSpPr/>
          <p:nvPr/>
        </p:nvSpPr>
        <p:spPr>
          <a:xfrm>
            <a:off x="8219123" y="3083938"/>
            <a:ext cx="1929766" cy="1896321"/>
          </a:xfrm>
          <a:prstGeom prst="ellipse">
            <a:avLst/>
          </a:prstGeom>
          <a:solidFill>
            <a:schemeClr val="accent1">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Trends for model comparison </a:t>
            </a:r>
          </a:p>
        </p:txBody>
      </p:sp>
      <p:sp>
        <p:nvSpPr>
          <p:cNvPr id="10" name="Oval 9">
            <a:extLst>
              <a:ext uri="{FF2B5EF4-FFF2-40B4-BE49-F238E27FC236}">
                <a16:creationId xmlns:a16="http://schemas.microsoft.com/office/drawing/2014/main" id="{DB01EA42-7818-4FA1-BDFA-90A2FAA679B4}"/>
              </a:ext>
            </a:extLst>
          </p:cNvPr>
          <p:cNvSpPr/>
          <p:nvPr/>
        </p:nvSpPr>
        <p:spPr>
          <a:xfrm>
            <a:off x="6289357" y="4821502"/>
            <a:ext cx="1929766" cy="1896321"/>
          </a:xfrm>
          <a:prstGeom prst="ellipse">
            <a:avLst/>
          </a:prstGeom>
          <a:solidFill>
            <a:schemeClr val="accent1">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Proposed Models for some tasks</a:t>
            </a:r>
          </a:p>
        </p:txBody>
      </p:sp>
      <p:cxnSp>
        <p:nvCxnSpPr>
          <p:cNvPr id="13" name="Straight Connector 12">
            <a:extLst>
              <a:ext uri="{FF2B5EF4-FFF2-40B4-BE49-F238E27FC236}">
                <a16:creationId xmlns:a16="http://schemas.microsoft.com/office/drawing/2014/main" id="{E527B896-A823-4D42-9D51-E4FDA07E1B1D}"/>
              </a:ext>
            </a:extLst>
          </p:cNvPr>
          <p:cNvCxnSpPr>
            <a:cxnSpLocks/>
            <a:stCxn id="4" idx="6"/>
            <a:endCxn id="10" idx="2"/>
          </p:cNvCxnSpPr>
          <p:nvPr/>
        </p:nvCxnSpPr>
        <p:spPr>
          <a:xfrm>
            <a:off x="4140359" y="3995262"/>
            <a:ext cx="2148998" cy="177440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5D8F8A-FD65-4CD5-AF2E-3C6FD9983E08}"/>
              </a:ext>
            </a:extLst>
          </p:cNvPr>
          <p:cNvCxnSpPr>
            <a:cxnSpLocks/>
            <a:stCxn id="4" idx="6"/>
            <a:endCxn id="8" idx="2"/>
          </p:cNvCxnSpPr>
          <p:nvPr/>
        </p:nvCxnSpPr>
        <p:spPr>
          <a:xfrm>
            <a:off x="4140359" y="3995262"/>
            <a:ext cx="4078764" cy="36837"/>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46E995-9A54-476C-ACA6-EB3A2BF0A7CB}"/>
              </a:ext>
            </a:extLst>
          </p:cNvPr>
          <p:cNvCxnSpPr>
            <a:cxnSpLocks/>
            <a:stCxn id="4" idx="6"/>
            <a:endCxn id="6" idx="2"/>
          </p:cNvCxnSpPr>
          <p:nvPr/>
        </p:nvCxnSpPr>
        <p:spPr>
          <a:xfrm flipV="1">
            <a:off x="4140359" y="2220823"/>
            <a:ext cx="2148998" cy="1774439"/>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Comparison of Model Performances">
            <a:extLst>
              <a:ext uri="{FF2B5EF4-FFF2-40B4-BE49-F238E27FC236}">
                <a16:creationId xmlns:a16="http://schemas.microsoft.com/office/drawing/2014/main" id="{5C0FF7A4-EAD4-42C6-9F15-9BAA169AC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67" y="1650076"/>
            <a:ext cx="11840866" cy="4690371"/>
          </a:xfrm>
          <a:prstGeom prst="rect">
            <a:avLst/>
          </a:prstGeom>
        </p:spPr>
      </p:pic>
      <p:pic>
        <p:nvPicPr>
          <p:cNvPr id="28" name="Picture 27" descr="Model Accuracies across Tasks">
            <a:extLst>
              <a:ext uri="{FF2B5EF4-FFF2-40B4-BE49-F238E27FC236}">
                <a16:creationId xmlns:a16="http://schemas.microsoft.com/office/drawing/2014/main" id="{776EC373-549F-43DB-93FE-D277759064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569" y="1313263"/>
            <a:ext cx="8017976" cy="5378575"/>
          </a:xfrm>
          <a:prstGeom prst="rect">
            <a:avLst/>
          </a:prstGeom>
        </p:spPr>
      </p:pic>
      <p:grpSp>
        <p:nvGrpSpPr>
          <p:cNvPr id="41" name="Group 40">
            <a:extLst>
              <a:ext uri="{FF2B5EF4-FFF2-40B4-BE49-F238E27FC236}">
                <a16:creationId xmlns:a16="http://schemas.microsoft.com/office/drawing/2014/main" id="{C157FAD6-D092-4B95-BB86-1D9CFC1A46AF}"/>
              </a:ext>
            </a:extLst>
          </p:cNvPr>
          <p:cNvGrpSpPr/>
          <p:nvPr/>
        </p:nvGrpSpPr>
        <p:grpSpPr>
          <a:xfrm>
            <a:off x="1372392" y="1390574"/>
            <a:ext cx="9508968" cy="4927093"/>
            <a:chOff x="1372392" y="1246638"/>
            <a:chExt cx="9508968" cy="4927093"/>
          </a:xfrm>
        </p:grpSpPr>
        <p:grpSp>
          <p:nvGrpSpPr>
            <p:cNvPr id="38" name="Group 37">
              <a:extLst>
                <a:ext uri="{FF2B5EF4-FFF2-40B4-BE49-F238E27FC236}">
                  <a16:creationId xmlns:a16="http://schemas.microsoft.com/office/drawing/2014/main" id="{2007B114-2021-49B6-80E5-C4BD93F8D7F9}"/>
                </a:ext>
              </a:extLst>
            </p:cNvPr>
            <p:cNvGrpSpPr/>
            <p:nvPr/>
          </p:nvGrpSpPr>
          <p:grpSpPr>
            <a:xfrm>
              <a:off x="1372392" y="1246638"/>
              <a:ext cx="9508968" cy="4927093"/>
              <a:chOff x="1372392" y="1246638"/>
              <a:chExt cx="9508968" cy="4927093"/>
            </a:xfrm>
          </p:grpSpPr>
          <p:grpSp>
            <p:nvGrpSpPr>
              <p:cNvPr id="33" name="Group 32">
                <a:extLst>
                  <a:ext uri="{FF2B5EF4-FFF2-40B4-BE49-F238E27FC236}">
                    <a16:creationId xmlns:a16="http://schemas.microsoft.com/office/drawing/2014/main" id="{F79C7DBF-5DFE-48B5-A59E-3ED1C1E255E6}"/>
                  </a:ext>
                </a:extLst>
              </p:cNvPr>
              <p:cNvGrpSpPr/>
              <p:nvPr/>
            </p:nvGrpSpPr>
            <p:grpSpPr>
              <a:xfrm>
                <a:off x="1372392" y="1246638"/>
                <a:ext cx="9508968" cy="4927093"/>
                <a:chOff x="1372392" y="1483360"/>
                <a:chExt cx="9508968" cy="4690371"/>
              </a:xfrm>
            </p:grpSpPr>
            <p:sp>
              <p:nvSpPr>
                <p:cNvPr id="29" name="Rectangle: Rounded Corners 28">
                  <a:extLst>
                    <a:ext uri="{FF2B5EF4-FFF2-40B4-BE49-F238E27FC236}">
                      <a16:creationId xmlns:a16="http://schemas.microsoft.com/office/drawing/2014/main" id="{27F82C9E-4085-4F9D-A8E2-1BD846ED959F}"/>
                    </a:ext>
                  </a:extLst>
                </p:cNvPr>
                <p:cNvSpPr/>
                <p:nvPr/>
              </p:nvSpPr>
              <p:spPr>
                <a:xfrm>
                  <a:off x="1372392" y="1483360"/>
                  <a:ext cx="9508968" cy="4690371"/>
                </a:xfrm>
                <a:prstGeom prst="roundRect">
                  <a:avLst/>
                </a:prstGeom>
                <a:solidFill>
                  <a:schemeClr val="accent5">
                    <a:lumMod val="50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Table&#10;&#10;Description automatically generated">
                  <a:extLst>
                    <a:ext uri="{FF2B5EF4-FFF2-40B4-BE49-F238E27FC236}">
                      <a16:creationId xmlns:a16="http://schemas.microsoft.com/office/drawing/2014/main" id="{0E714367-BFAB-4A5B-828D-9F42E32C29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640" y="2141690"/>
                  <a:ext cx="7664520" cy="1981035"/>
                </a:xfrm>
                <a:prstGeom prst="rect">
                  <a:avLst/>
                </a:prstGeom>
              </p:spPr>
            </p:pic>
            <p:sp>
              <p:nvSpPr>
                <p:cNvPr id="32" name="TextBox 31">
                  <a:extLst>
                    <a:ext uri="{FF2B5EF4-FFF2-40B4-BE49-F238E27FC236}">
                      <a16:creationId xmlns:a16="http://schemas.microsoft.com/office/drawing/2014/main" id="{6450AF08-1674-41DA-AE87-AE7716E70DA3}"/>
                    </a:ext>
                  </a:extLst>
                </p:cNvPr>
                <p:cNvSpPr txBox="1"/>
                <p:nvPr/>
              </p:nvSpPr>
              <p:spPr>
                <a:xfrm>
                  <a:off x="1708384" y="3034462"/>
                  <a:ext cx="1096487" cy="369332"/>
                </a:xfrm>
                <a:prstGeom prst="rect">
                  <a:avLst/>
                </a:prstGeom>
                <a:noFill/>
              </p:spPr>
              <p:txBody>
                <a:bodyPr wrap="square" rtlCol="0">
                  <a:spAutoFit/>
                </a:bodyPr>
                <a:lstStyle/>
                <a:p>
                  <a:r>
                    <a:rPr lang="en-US" dirty="0">
                      <a:solidFill>
                        <a:schemeClr val="bg1">
                          <a:lumMod val="95000"/>
                        </a:schemeClr>
                      </a:solidFill>
                    </a:rPr>
                    <a:t>MemN2N</a:t>
                  </a:r>
                </a:p>
              </p:txBody>
            </p:sp>
          </p:grpSp>
          <p:pic>
            <p:nvPicPr>
              <p:cNvPr id="35" name="Picture 34" descr="Table&#10;&#10;Description automatically generated">
                <a:extLst>
                  <a:ext uri="{FF2B5EF4-FFF2-40B4-BE49-F238E27FC236}">
                    <a16:creationId xmlns:a16="http://schemas.microsoft.com/office/drawing/2014/main" id="{F4990F74-5629-4D35-8628-D920C325C1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4639" y="4156585"/>
                <a:ext cx="7705477" cy="1597339"/>
              </a:xfrm>
              <a:prstGeom prst="rect">
                <a:avLst/>
              </a:prstGeom>
            </p:spPr>
          </p:pic>
          <p:sp>
            <p:nvSpPr>
              <p:cNvPr id="36" name="TextBox 35">
                <a:extLst>
                  <a:ext uri="{FF2B5EF4-FFF2-40B4-BE49-F238E27FC236}">
                    <a16:creationId xmlns:a16="http://schemas.microsoft.com/office/drawing/2014/main" id="{AF9C6CE6-4489-4217-8750-C405A763F909}"/>
                  </a:ext>
                </a:extLst>
              </p:cNvPr>
              <p:cNvSpPr txBox="1"/>
              <p:nvPr/>
            </p:nvSpPr>
            <p:spPr>
              <a:xfrm>
                <a:off x="1768235" y="4697796"/>
                <a:ext cx="1096487" cy="369332"/>
              </a:xfrm>
              <a:prstGeom prst="rect">
                <a:avLst/>
              </a:prstGeom>
              <a:noFill/>
            </p:spPr>
            <p:txBody>
              <a:bodyPr wrap="square" rtlCol="0">
                <a:spAutoFit/>
              </a:bodyPr>
              <a:lstStyle/>
              <a:p>
                <a:r>
                  <a:rPr lang="en-US" dirty="0">
                    <a:solidFill>
                      <a:schemeClr val="bg1">
                        <a:lumMod val="95000"/>
                      </a:schemeClr>
                    </a:solidFill>
                  </a:rPr>
                  <a:t>LSTM</a:t>
                </a:r>
              </a:p>
            </p:txBody>
          </p:sp>
        </p:grpSp>
        <p:sp>
          <p:nvSpPr>
            <p:cNvPr id="39" name="TextBox 38">
              <a:extLst>
                <a:ext uri="{FF2B5EF4-FFF2-40B4-BE49-F238E27FC236}">
                  <a16:creationId xmlns:a16="http://schemas.microsoft.com/office/drawing/2014/main" id="{B05146E9-6B76-4F20-9233-CBDC47E3F62E}"/>
                </a:ext>
              </a:extLst>
            </p:cNvPr>
            <p:cNvSpPr txBox="1"/>
            <p:nvPr/>
          </p:nvSpPr>
          <p:spPr>
            <a:xfrm>
              <a:off x="4995664" y="1346038"/>
              <a:ext cx="2738602" cy="461665"/>
            </a:xfrm>
            <a:prstGeom prst="rect">
              <a:avLst/>
            </a:prstGeom>
            <a:noFill/>
          </p:spPr>
          <p:txBody>
            <a:bodyPr wrap="square" rtlCol="0">
              <a:spAutoFit/>
            </a:bodyPr>
            <a:lstStyle/>
            <a:p>
              <a:r>
                <a:rPr lang="en-US" sz="2400" dirty="0">
                  <a:solidFill>
                    <a:schemeClr val="bg1">
                      <a:lumMod val="95000"/>
                    </a:schemeClr>
                  </a:solidFill>
                </a:rPr>
                <a:t>Proposed Models</a:t>
              </a:r>
            </a:p>
          </p:txBody>
        </p:sp>
      </p:grpSp>
    </p:spTree>
    <p:extLst>
      <p:ext uri="{BB962C8B-B14F-4D97-AF65-F5344CB8AC3E}">
        <p14:creationId xmlns:p14="http://schemas.microsoft.com/office/powerpoint/2010/main" val="31638630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26"/>
                    </p:tgtEl>
                  </p:cond>
                </p:stCondLst>
                <p:endSync evt="end" delay="0">
                  <p:rtn val="all"/>
                </p:endSync>
                <p:childTnLst>
                  <p:par>
                    <p:cTn id="9" fill="hold">
                      <p:stCondLst>
                        <p:cond delay="0"/>
                      </p:stCondLst>
                      <p:childTnLst>
                        <p:par>
                          <p:cTn id="10" fill="hold">
                            <p:stCondLst>
                              <p:cond delay="0"/>
                            </p:stCondLst>
                            <p:childTnLst>
                              <p:par>
                                <p:cTn id="11" presetID="1" presetClass="exit" presetSubtype="0" fill="hold" nodeType="clickEffect">
                                  <p:stCondLst>
                                    <p:cond delay="100"/>
                                  </p:stCondLst>
                                  <p:childTnLst>
                                    <p:set>
                                      <p:cBhvr>
                                        <p:cTn id="12"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nextCondLst>
                <p:cond evt="onClick" delay="0">
                  <p:tgtEl>
                    <p:spTgt spid="6"/>
                  </p:tgtEl>
                </p:cond>
              </p:nextCondLst>
            </p:seq>
            <p:seq concurrent="1" nextAc="seek">
              <p:cTn id="19" restart="whenNotActive" fill="hold" evtFilter="cancelBubble" nodeType="interactiveSeq">
                <p:stCondLst>
                  <p:cond evt="onClick" delay="0">
                    <p:tgtEl>
                      <p:spTgt spid="28"/>
                    </p:tgtEl>
                  </p:cond>
                </p:stCondLst>
                <p:endSync evt="end" delay="0">
                  <p:rtn val="all"/>
                </p:endSync>
                <p:childTnLst>
                  <p:par>
                    <p:cTn id="20" fill="hold">
                      <p:stCondLst>
                        <p:cond delay="0"/>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29" restart="whenNotActive" fill="hold" evtFilter="cancelBubble" nodeType="interactiveSeq">
                <p:stCondLst>
                  <p:cond evt="onClick" delay="0">
                    <p:tgtEl>
                      <p:spTgt spid="41"/>
                    </p:tgtEl>
                  </p:cond>
                </p:stCondLst>
                <p:endSync evt="end" delay="0">
                  <p:rtn val="all"/>
                </p:endSync>
                <p:childTnLst>
                  <p:par>
                    <p:cTn id="30" fill="hold">
                      <p:stCondLst>
                        <p:cond delay="0"/>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Introduction</a:t>
            </a:r>
          </a:p>
        </p:txBody>
      </p:sp>
      <p:grpSp>
        <p:nvGrpSpPr>
          <p:cNvPr id="38" name="Group 37">
            <a:extLst>
              <a:ext uri="{FF2B5EF4-FFF2-40B4-BE49-F238E27FC236}">
                <a16:creationId xmlns:a16="http://schemas.microsoft.com/office/drawing/2014/main" id="{5998A188-7D79-4EC2-B9E4-663DB0AE1944}"/>
              </a:ext>
            </a:extLst>
          </p:cNvPr>
          <p:cNvGrpSpPr/>
          <p:nvPr/>
        </p:nvGrpSpPr>
        <p:grpSpPr>
          <a:xfrm>
            <a:off x="1290319" y="1564640"/>
            <a:ext cx="2844801" cy="5193446"/>
            <a:chOff x="1290319" y="1564640"/>
            <a:chExt cx="2844801" cy="5193446"/>
          </a:xfrm>
        </p:grpSpPr>
        <p:grpSp>
          <p:nvGrpSpPr>
            <p:cNvPr id="35" name="Group 34">
              <a:extLst>
                <a:ext uri="{FF2B5EF4-FFF2-40B4-BE49-F238E27FC236}">
                  <a16:creationId xmlns:a16="http://schemas.microsoft.com/office/drawing/2014/main" id="{4E67BA44-1802-4F4D-B663-EC1BCED08E1E}"/>
                </a:ext>
              </a:extLst>
            </p:cNvPr>
            <p:cNvGrpSpPr/>
            <p:nvPr/>
          </p:nvGrpSpPr>
          <p:grpSpPr>
            <a:xfrm>
              <a:off x="1290319" y="1564640"/>
              <a:ext cx="2844801" cy="5193446"/>
              <a:chOff x="1290319" y="1564640"/>
              <a:chExt cx="2844801" cy="5193446"/>
            </a:xfrm>
          </p:grpSpPr>
          <p:grpSp>
            <p:nvGrpSpPr>
              <p:cNvPr id="17" name="Group 16">
                <a:extLst>
                  <a:ext uri="{FF2B5EF4-FFF2-40B4-BE49-F238E27FC236}">
                    <a16:creationId xmlns:a16="http://schemas.microsoft.com/office/drawing/2014/main" id="{EE6A9B41-2207-4E6F-9A8D-6021C4E9EA3E}"/>
                  </a:ext>
                </a:extLst>
              </p:cNvPr>
              <p:cNvGrpSpPr/>
              <p:nvPr/>
            </p:nvGrpSpPr>
            <p:grpSpPr>
              <a:xfrm>
                <a:off x="1290319" y="2097089"/>
                <a:ext cx="2844801" cy="4660997"/>
                <a:chOff x="1290319" y="1690689"/>
                <a:chExt cx="2844801" cy="4476431"/>
              </a:xfrm>
            </p:grpSpPr>
            <p:sp>
              <p:nvSpPr>
                <p:cNvPr id="11" name="Rectangle 10">
                  <a:extLst>
                    <a:ext uri="{FF2B5EF4-FFF2-40B4-BE49-F238E27FC236}">
                      <a16:creationId xmlns:a16="http://schemas.microsoft.com/office/drawing/2014/main" id="{4BD509FD-B068-456E-884A-CB1E56C5000C}"/>
                    </a:ext>
                  </a:extLst>
                </p:cNvPr>
                <p:cNvSpPr/>
                <p:nvPr/>
              </p:nvSpPr>
              <p:spPr>
                <a:xfrm>
                  <a:off x="1290319" y="2560320"/>
                  <a:ext cx="2844801" cy="3606800"/>
                </a:xfrm>
                <a:prstGeom prst="rect">
                  <a:avLst/>
                </a:prstGeom>
                <a:solidFill>
                  <a:srgbClr val="8FAADC"/>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58C4D5A-BB83-4ABF-BB87-29E9D79DC905}"/>
                    </a:ext>
                  </a:extLst>
                </p:cNvPr>
                <p:cNvSpPr/>
                <p:nvPr/>
              </p:nvSpPr>
              <p:spPr>
                <a:xfrm>
                  <a:off x="1761488" y="1690689"/>
                  <a:ext cx="1823721" cy="1325563"/>
                </a:xfrm>
                <a:prstGeom prst="ellipse">
                  <a:avLst/>
                </a:prstGeom>
                <a:solidFill>
                  <a:schemeClr val="accent1">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What?</a:t>
                  </a:r>
                </a:p>
              </p:txBody>
            </p:sp>
          </p:grpSp>
          <p:sp>
            <p:nvSpPr>
              <p:cNvPr id="16" name="Oval 15">
                <a:extLst>
                  <a:ext uri="{FF2B5EF4-FFF2-40B4-BE49-F238E27FC236}">
                    <a16:creationId xmlns:a16="http://schemas.microsoft.com/office/drawing/2014/main" id="{BF3E6C54-6B4A-495A-982E-385F85EB8CA8}"/>
                  </a:ext>
                </a:extLst>
              </p:cNvPr>
              <p:cNvSpPr/>
              <p:nvPr/>
            </p:nvSpPr>
            <p:spPr>
              <a:xfrm>
                <a:off x="2246628" y="1564640"/>
                <a:ext cx="892812" cy="877477"/>
              </a:xfrm>
              <a:prstGeom prst="ellipse">
                <a:avLst/>
              </a:prstGeom>
              <a:solidFill>
                <a:schemeClr val="accent1">
                  <a:lumMod val="50000"/>
                </a:scheme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descr="Chatbot - Free communications icons">
                <a:extLst>
                  <a:ext uri="{FF2B5EF4-FFF2-40B4-BE49-F238E27FC236}">
                    <a16:creationId xmlns:a16="http://schemas.microsoft.com/office/drawing/2014/main" id="{55E47291-6D0F-475A-BD2B-6D3C18A65CDF}"/>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992" y="1680117"/>
                <a:ext cx="645160" cy="64516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F93E1B5E-31A0-4C74-ACCA-17870D567086}"/>
                </a:ext>
              </a:extLst>
            </p:cNvPr>
            <p:cNvSpPr txBox="1"/>
            <p:nvPr/>
          </p:nvSpPr>
          <p:spPr>
            <a:xfrm>
              <a:off x="1407794" y="3464877"/>
              <a:ext cx="257048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Question Answering (QA) systems enable users to </a:t>
              </a:r>
              <a:r>
                <a:rPr lang="en-US" sz="1600" b="1" dirty="0"/>
                <a:t>retrieve exact answers for questions posed in natural language</a:t>
              </a:r>
              <a:r>
                <a:rPr lang="en-US" sz="1600" dirty="0"/>
                <a:t>.</a:t>
              </a:r>
            </a:p>
            <a:p>
              <a:pPr marL="285750" indent="-285750">
                <a:buFont typeface="Arial" panose="020B0604020202020204" pitchFamily="34" charset="0"/>
                <a:buChar char="•"/>
              </a:pPr>
              <a:r>
                <a:rPr lang="en-US" sz="1600" dirty="0"/>
                <a:t>They are frameworks that produce answer ‘</a:t>
              </a:r>
              <a:r>
                <a:rPr lang="en-US" sz="1600" i="1" dirty="0"/>
                <a:t>a</a:t>
              </a:r>
              <a:r>
                <a:rPr lang="en-US" sz="1600" dirty="0"/>
                <a:t>’, given stories in the form of leading text pieces ‘</a:t>
              </a:r>
              <a:r>
                <a:rPr lang="en-US" sz="1600" i="1" dirty="0"/>
                <a:t>T</a:t>
              </a:r>
              <a:r>
                <a:rPr lang="en-US" sz="1600" dirty="0"/>
                <a:t>’ and a question ‘</a:t>
              </a:r>
              <a:r>
                <a:rPr lang="en-US" sz="1600" i="1" dirty="0"/>
                <a:t>q</a:t>
              </a:r>
              <a:r>
                <a:rPr lang="en-US" sz="1600" dirty="0"/>
                <a:t>’.</a:t>
              </a:r>
            </a:p>
          </p:txBody>
        </p:sp>
      </p:grpSp>
      <p:grpSp>
        <p:nvGrpSpPr>
          <p:cNvPr id="39" name="Group 38">
            <a:extLst>
              <a:ext uri="{FF2B5EF4-FFF2-40B4-BE49-F238E27FC236}">
                <a16:creationId xmlns:a16="http://schemas.microsoft.com/office/drawing/2014/main" id="{012099DC-B92E-45C5-80C8-C82A03ABCEB7}"/>
              </a:ext>
            </a:extLst>
          </p:cNvPr>
          <p:cNvGrpSpPr/>
          <p:nvPr/>
        </p:nvGrpSpPr>
        <p:grpSpPr>
          <a:xfrm>
            <a:off x="4805679" y="1531826"/>
            <a:ext cx="2844801" cy="5238689"/>
            <a:chOff x="4805679" y="1531826"/>
            <a:chExt cx="2844801" cy="5238689"/>
          </a:xfrm>
        </p:grpSpPr>
        <p:grpSp>
          <p:nvGrpSpPr>
            <p:cNvPr id="36" name="Group 35">
              <a:extLst>
                <a:ext uri="{FF2B5EF4-FFF2-40B4-BE49-F238E27FC236}">
                  <a16:creationId xmlns:a16="http://schemas.microsoft.com/office/drawing/2014/main" id="{57E0DC64-38B1-49EC-ACE5-D56D3FC2F8C7}"/>
                </a:ext>
              </a:extLst>
            </p:cNvPr>
            <p:cNvGrpSpPr/>
            <p:nvPr/>
          </p:nvGrpSpPr>
          <p:grpSpPr>
            <a:xfrm>
              <a:off x="4805679" y="1531826"/>
              <a:ext cx="2844801" cy="5226260"/>
              <a:chOff x="4805679" y="1531826"/>
              <a:chExt cx="2844801" cy="5226260"/>
            </a:xfrm>
          </p:grpSpPr>
          <p:grpSp>
            <p:nvGrpSpPr>
              <p:cNvPr id="21" name="Group 20">
                <a:extLst>
                  <a:ext uri="{FF2B5EF4-FFF2-40B4-BE49-F238E27FC236}">
                    <a16:creationId xmlns:a16="http://schemas.microsoft.com/office/drawing/2014/main" id="{69D8DBA9-1175-4892-8B64-A7DD9290F26B}"/>
                  </a:ext>
                </a:extLst>
              </p:cNvPr>
              <p:cNvGrpSpPr/>
              <p:nvPr/>
            </p:nvGrpSpPr>
            <p:grpSpPr>
              <a:xfrm>
                <a:off x="4805679" y="2097089"/>
                <a:ext cx="2844801" cy="4660997"/>
                <a:chOff x="1290319" y="1690689"/>
                <a:chExt cx="2844801" cy="4476431"/>
              </a:xfrm>
            </p:grpSpPr>
            <p:sp>
              <p:nvSpPr>
                <p:cNvPr id="22" name="Rectangle 21">
                  <a:extLst>
                    <a:ext uri="{FF2B5EF4-FFF2-40B4-BE49-F238E27FC236}">
                      <a16:creationId xmlns:a16="http://schemas.microsoft.com/office/drawing/2014/main" id="{4776B34A-7C57-4445-9F47-85A5090A5FAE}"/>
                    </a:ext>
                  </a:extLst>
                </p:cNvPr>
                <p:cNvSpPr/>
                <p:nvPr/>
              </p:nvSpPr>
              <p:spPr>
                <a:xfrm>
                  <a:off x="1290319" y="2560320"/>
                  <a:ext cx="2844801" cy="3606800"/>
                </a:xfrm>
                <a:prstGeom prst="rect">
                  <a:avLst/>
                </a:prstGeom>
                <a:solidFill>
                  <a:srgbClr val="8FAADC"/>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28C7C7E-C72A-4AAC-85DC-A230F6364A1C}"/>
                    </a:ext>
                  </a:extLst>
                </p:cNvPr>
                <p:cNvSpPr/>
                <p:nvPr/>
              </p:nvSpPr>
              <p:spPr>
                <a:xfrm>
                  <a:off x="1761488" y="1690689"/>
                  <a:ext cx="1823721" cy="1325563"/>
                </a:xfrm>
                <a:prstGeom prst="ellipse">
                  <a:avLst/>
                </a:prstGeom>
                <a:solidFill>
                  <a:schemeClr val="accent1">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Why?</a:t>
                  </a:r>
                </a:p>
              </p:txBody>
            </p:sp>
          </p:grpSp>
          <p:sp>
            <p:nvSpPr>
              <p:cNvPr id="18" name="Oval 17">
                <a:extLst>
                  <a:ext uri="{FF2B5EF4-FFF2-40B4-BE49-F238E27FC236}">
                    <a16:creationId xmlns:a16="http://schemas.microsoft.com/office/drawing/2014/main" id="{CE87249B-2004-43B9-87FB-98FC1AABBA11}"/>
                  </a:ext>
                </a:extLst>
              </p:cNvPr>
              <p:cNvSpPr/>
              <p:nvPr/>
            </p:nvSpPr>
            <p:spPr>
              <a:xfrm>
                <a:off x="5781673" y="1531826"/>
                <a:ext cx="892812" cy="877477"/>
              </a:xfrm>
              <a:prstGeom prst="ellipse">
                <a:avLst/>
              </a:prstGeom>
              <a:solidFill>
                <a:schemeClr val="accent1">
                  <a:lumMod val="50000"/>
                </a:scheme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6" descr="Human machine Icon of Line style - Available in SVG, PNG, EPS, AI &amp; Icon  fonts">
                <a:extLst>
                  <a:ext uri="{FF2B5EF4-FFF2-40B4-BE49-F238E27FC236}">
                    <a16:creationId xmlns:a16="http://schemas.microsoft.com/office/drawing/2014/main" id="{904E5C51-48EC-4421-8B3C-611389FE6F19}"/>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931213" y="1680117"/>
                <a:ext cx="592458" cy="59245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a:extLst>
                <a:ext uri="{FF2B5EF4-FFF2-40B4-BE49-F238E27FC236}">
                  <a16:creationId xmlns:a16="http://schemas.microsoft.com/office/drawing/2014/main" id="{4FF882FA-7475-4A97-947E-4A82D4A0BD10}"/>
                </a:ext>
              </a:extLst>
            </p:cNvPr>
            <p:cNvSpPr txBox="1"/>
            <p:nvPr/>
          </p:nvSpPr>
          <p:spPr>
            <a:xfrm>
              <a:off x="4942202" y="3477306"/>
              <a:ext cx="2570480"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QA systems are </a:t>
              </a:r>
              <a:r>
                <a:rPr lang="en-US" sz="1600" b="1" dirty="0"/>
                <a:t>intelligent dialogue systems</a:t>
              </a:r>
              <a:r>
                <a:rPr lang="en-US" sz="1600" dirty="0"/>
                <a:t>.</a:t>
              </a:r>
            </a:p>
            <a:p>
              <a:pPr marL="285750" indent="-285750">
                <a:buFont typeface="Arial" panose="020B0604020202020204" pitchFamily="34" charset="0"/>
                <a:buChar char="•"/>
              </a:pPr>
              <a:r>
                <a:rPr lang="en-US" sz="1600" dirty="0"/>
                <a:t>They find application in chatbots or to simulate reasonable human-like conversations.</a:t>
              </a:r>
            </a:p>
            <a:p>
              <a:pPr marL="285750" indent="-285750">
                <a:buFont typeface="Arial" panose="020B0604020202020204" pitchFamily="34" charset="0"/>
                <a:buChar char="•"/>
              </a:pPr>
              <a:r>
                <a:rPr lang="en-US" sz="1600" dirty="0"/>
                <a:t>Industries that use QA models: Education, Medicine, Retail, for Customer Experience across industries etc.</a:t>
              </a:r>
            </a:p>
            <a:p>
              <a:pPr marL="285750" indent="-285750">
                <a:buFont typeface="Arial" panose="020B0604020202020204" pitchFamily="34" charset="0"/>
                <a:buChar char="•"/>
              </a:pPr>
              <a:endParaRPr lang="en-US" sz="1600" dirty="0"/>
            </a:p>
          </p:txBody>
        </p:sp>
      </p:grpSp>
      <p:grpSp>
        <p:nvGrpSpPr>
          <p:cNvPr id="44" name="Group 43">
            <a:extLst>
              <a:ext uri="{FF2B5EF4-FFF2-40B4-BE49-F238E27FC236}">
                <a16:creationId xmlns:a16="http://schemas.microsoft.com/office/drawing/2014/main" id="{9DAAF68C-4F25-4D8B-8C24-AD171FABCA8B}"/>
              </a:ext>
            </a:extLst>
          </p:cNvPr>
          <p:cNvGrpSpPr/>
          <p:nvPr/>
        </p:nvGrpSpPr>
        <p:grpSpPr>
          <a:xfrm>
            <a:off x="8328658" y="1558878"/>
            <a:ext cx="2844801" cy="5199208"/>
            <a:chOff x="8328658" y="1558878"/>
            <a:chExt cx="2844801" cy="5199208"/>
          </a:xfrm>
        </p:grpSpPr>
        <p:grpSp>
          <p:nvGrpSpPr>
            <p:cNvPr id="37" name="Group 36">
              <a:extLst>
                <a:ext uri="{FF2B5EF4-FFF2-40B4-BE49-F238E27FC236}">
                  <a16:creationId xmlns:a16="http://schemas.microsoft.com/office/drawing/2014/main" id="{DC197DFC-01C8-4831-86BA-042F72731792}"/>
                </a:ext>
              </a:extLst>
            </p:cNvPr>
            <p:cNvGrpSpPr/>
            <p:nvPr/>
          </p:nvGrpSpPr>
          <p:grpSpPr>
            <a:xfrm>
              <a:off x="8328658" y="1558878"/>
              <a:ext cx="2844801" cy="5199208"/>
              <a:chOff x="8328658" y="1558878"/>
              <a:chExt cx="2844801" cy="5199208"/>
            </a:xfrm>
          </p:grpSpPr>
          <p:grpSp>
            <p:nvGrpSpPr>
              <p:cNvPr id="24" name="Group 23">
                <a:extLst>
                  <a:ext uri="{FF2B5EF4-FFF2-40B4-BE49-F238E27FC236}">
                    <a16:creationId xmlns:a16="http://schemas.microsoft.com/office/drawing/2014/main" id="{CE70C1C7-0E4D-4AC8-A2A2-7C1EC8E3F99F}"/>
                  </a:ext>
                </a:extLst>
              </p:cNvPr>
              <p:cNvGrpSpPr/>
              <p:nvPr/>
            </p:nvGrpSpPr>
            <p:grpSpPr>
              <a:xfrm>
                <a:off x="8328658" y="2097089"/>
                <a:ext cx="2844801" cy="4660997"/>
                <a:chOff x="1290319" y="1690689"/>
                <a:chExt cx="2844801" cy="4476431"/>
              </a:xfrm>
            </p:grpSpPr>
            <p:sp>
              <p:nvSpPr>
                <p:cNvPr id="25" name="Rectangle 24">
                  <a:extLst>
                    <a:ext uri="{FF2B5EF4-FFF2-40B4-BE49-F238E27FC236}">
                      <a16:creationId xmlns:a16="http://schemas.microsoft.com/office/drawing/2014/main" id="{BC084A36-3F5B-4101-9C42-C8A6F50D22F8}"/>
                    </a:ext>
                  </a:extLst>
                </p:cNvPr>
                <p:cNvSpPr/>
                <p:nvPr/>
              </p:nvSpPr>
              <p:spPr>
                <a:xfrm>
                  <a:off x="1290319" y="2560320"/>
                  <a:ext cx="2844801" cy="3606800"/>
                </a:xfrm>
                <a:prstGeom prst="rect">
                  <a:avLst/>
                </a:prstGeom>
                <a:solidFill>
                  <a:srgbClr val="8FAADC"/>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A41EAE4-1C6A-4DA3-A083-288664566096}"/>
                    </a:ext>
                  </a:extLst>
                </p:cNvPr>
                <p:cNvSpPr/>
                <p:nvPr/>
              </p:nvSpPr>
              <p:spPr>
                <a:xfrm>
                  <a:off x="1761488" y="1690689"/>
                  <a:ext cx="1823721" cy="1325563"/>
                </a:xfrm>
                <a:prstGeom prst="ellipse">
                  <a:avLst/>
                </a:prstGeom>
                <a:solidFill>
                  <a:schemeClr val="accent1">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How?</a:t>
                  </a:r>
                </a:p>
              </p:txBody>
            </p:sp>
          </p:grpSp>
          <p:sp>
            <p:nvSpPr>
              <p:cNvPr id="19" name="Oval 18">
                <a:extLst>
                  <a:ext uri="{FF2B5EF4-FFF2-40B4-BE49-F238E27FC236}">
                    <a16:creationId xmlns:a16="http://schemas.microsoft.com/office/drawing/2014/main" id="{0D5B7A8B-6EC9-4C42-8DF5-FD7DE57B7A93}"/>
                  </a:ext>
                </a:extLst>
              </p:cNvPr>
              <p:cNvSpPr/>
              <p:nvPr/>
            </p:nvSpPr>
            <p:spPr>
              <a:xfrm>
                <a:off x="9265284" y="1558878"/>
                <a:ext cx="892812" cy="877477"/>
              </a:xfrm>
              <a:prstGeom prst="ellipse">
                <a:avLst/>
              </a:prstGeom>
              <a:solidFill>
                <a:schemeClr val="accent1">
                  <a:lumMod val="50000"/>
                </a:scheme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2" name="Picture 14" descr="Artificial intelligence, neural, brain, network icon - Download on  Iconfinder">
                <a:extLst>
                  <a:ext uri="{FF2B5EF4-FFF2-40B4-BE49-F238E27FC236}">
                    <a16:creationId xmlns:a16="http://schemas.microsoft.com/office/drawing/2014/main" id="{EB215B8E-8FE0-461C-BC99-BEC987F7467C}"/>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9356087" y="1642016"/>
                <a:ext cx="711200" cy="7112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A91E0C2F-14D4-45C8-B786-F408C7434395}"/>
                </a:ext>
              </a:extLst>
            </p:cNvPr>
            <p:cNvSpPr txBox="1"/>
            <p:nvPr/>
          </p:nvSpPr>
          <p:spPr>
            <a:xfrm>
              <a:off x="8495981" y="3477306"/>
              <a:ext cx="257048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QA systems are complex </a:t>
              </a:r>
              <a:r>
                <a:rPr lang="en-US" sz="1600" b="1" dirty="0"/>
                <a:t>NLP tasks</a:t>
              </a:r>
              <a:r>
                <a:rPr lang="en-US" sz="1600" dirty="0"/>
                <a:t>.</a:t>
              </a:r>
            </a:p>
            <a:p>
              <a:pPr marL="285750" indent="-285750">
                <a:buFont typeface="Arial" panose="020B0604020202020204" pitchFamily="34" charset="0"/>
                <a:buChar char="•"/>
              </a:pPr>
              <a:r>
                <a:rPr lang="en-US" sz="1600" dirty="0"/>
                <a:t>They employ </a:t>
              </a:r>
              <a:r>
                <a:rPr lang="en-US" sz="1600" b="1" dirty="0"/>
                <a:t>models</a:t>
              </a:r>
              <a:r>
                <a:rPr lang="en-US" sz="1600" dirty="0"/>
                <a:t> that can answer questions based on logic, reasoning and even understanding of natural language.</a:t>
              </a:r>
            </a:p>
            <a:p>
              <a:pPr marL="285750" indent="-285750">
                <a:buFont typeface="Arial" panose="020B0604020202020204" pitchFamily="34" charset="0"/>
                <a:buChar char="•"/>
              </a:pPr>
              <a:endParaRPr lang="en-US" sz="1600" dirty="0"/>
            </a:p>
          </p:txBody>
        </p:sp>
      </p:grpSp>
    </p:spTree>
    <p:custDataLst>
      <p:tags r:id="rId1"/>
    </p:custDataLst>
    <p:extLst>
      <p:ext uri="{BB962C8B-B14F-4D97-AF65-F5344CB8AC3E}">
        <p14:creationId xmlns:p14="http://schemas.microsoft.com/office/powerpoint/2010/main" val="221939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62" name="Group 61">
            <a:extLst>
              <a:ext uri="{FF2B5EF4-FFF2-40B4-BE49-F238E27FC236}">
                <a16:creationId xmlns:a16="http://schemas.microsoft.com/office/drawing/2014/main" id="{BF7358CC-B0D9-494E-BEFC-9D24EF96E51E}"/>
              </a:ext>
            </a:extLst>
          </p:cNvPr>
          <p:cNvGrpSpPr/>
          <p:nvPr/>
        </p:nvGrpSpPr>
        <p:grpSpPr>
          <a:xfrm>
            <a:off x="5435600" y="3381814"/>
            <a:ext cx="6563360" cy="3363002"/>
            <a:chOff x="5435600" y="3381814"/>
            <a:chExt cx="6563360" cy="3363002"/>
          </a:xfrm>
        </p:grpSpPr>
        <p:sp>
          <p:nvSpPr>
            <p:cNvPr id="44" name="Rectangle 43">
              <a:extLst>
                <a:ext uri="{FF2B5EF4-FFF2-40B4-BE49-F238E27FC236}">
                  <a16:creationId xmlns:a16="http://schemas.microsoft.com/office/drawing/2014/main" id="{EEFA7A48-FAFB-4053-BBC5-4AAF116231D3}"/>
                </a:ext>
              </a:extLst>
            </p:cNvPr>
            <p:cNvSpPr/>
            <p:nvPr/>
          </p:nvSpPr>
          <p:spPr>
            <a:xfrm>
              <a:off x="5435600" y="3727296"/>
              <a:ext cx="6563360" cy="30175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51B160D-F24D-4782-8CC1-8867BC685443}"/>
                </a:ext>
              </a:extLst>
            </p:cNvPr>
            <p:cNvSpPr/>
            <p:nvPr/>
          </p:nvSpPr>
          <p:spPr>
            <a:xfrm>
              <a:off x="5435600" y="3381814"/>
              <a:ext cx="3068320" cy="359500"/>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Path Finding</a:t>
              </a:r>
            </a:p>
          </p:txBody>
        </p:sp>
      </p:grpSp>
      <p:grpSp>
        <p:nvGrpSpPr>
          <p:cNvPr id="61" name="Group 60">
            <a:extLst>
              <a:ext uri="{FF2B5EF4-FFF2-40B4-BE49-F238E27FC236}">
                <a16:creationId xmlns:a16="http://schemas.microsoft.com/office/drawing/2014/main" id="{083D0597-4161-49E6-9752-30EDFCF7DF57}"/>
              </a:ext>
            </a:extLst>
          </p:cNvPr>
          <p:cNvGrpSpPr/>
          <p:nvPr/>
        </p:nvGrpSpPr>
        <p:grpSpPr>
          <a:xfrm>
            <a:off x="5448695" y="365125"/>
            <a:ext cx="6563360" cy="2968779"/>
            <a:chOff x="5448695" y="365125"/>
            <a:chExt cx="6563360" cy="2968779"/>
          </a:xfrm>
        </p:grpSpPr>
        <p:sp>
          <p:nvSpPr>
            <p:cNvPr id="49" name="Rectangle 48">
              <a:extLst>
                <a:ext uri="{FF2B5EF4-FFF2-40B4-BE49-F238E27FC236}">
                  <a16:creationId xmlns:a16="http://schemas.microsoft.com/office/drawing/2014/main" id="{F3205E21-0522-4A8E-A472-CF5E91317D6D}"/>
                </a:ext>
              </a:extLst>
            </p:cNvPr>
            <p:cNvSpPr/>
            <p:nvPr/>
          </p:nvSpPr>
          <p:spPr>
            <a:xfrm>
              <a:off x="5448695" y="731520"/>
              <a:ext cx="6563360" cy="260238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9" name="Rectangle 58">
              <a:extLst>
                <a:ext uri="{FF2B5EF4-FFF2-40B4-BE49-F238E27FC236}">
                  <a16:creationId xmlns:a16="http://schemas.microsoft.com/office/drawing/2014/main" id="{6C3F5FFB-28D4-426F-AC3A-119FF563670A}"/>
                </a:ext>
              </a:extLst>
            </p:cNvPr>
            <p:cNvSpPr/>
            <p:nvPr/>
          </p:nvSpPr>
          <p:spPr>
            <a:xfrm>
              <a:off x="5455920" y="365125"/>
              <a:ext cx="3068320" cy="359500"/>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Negation</a:t>
              </a:r>
            </a:p>
          </p:txBody>
        </p:sp>
      </p:grpSp>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869A9D3-948A-40F5-A262-385593C07D35}"/>
              </a:ext>
            </a:extLst>
          </p:cNvPr>
          <p:cNvSpPr>
            <a:spLocks noGrp="1"/>
          </p:cNvSpPr>
          <p:nvPr>
            <p:ph idx="1"/>
          </p:nvPr>
        </p:nvSpPr>
        <p:spPr>
          <a:xfrm>
            <a:off x="838200" y="1825625"/>
            <a:ext cx="4130040" cy="4351338"/>
          </a:xfrm>
        </p:spPr>
        <p:txBody>
          <a:bodyPr>
            <a:normAutofit/>
          </a:bodyPr>
          <a:lstStyle/>
          <a:p>
            <a:r>
              <a:rPr lang="en-US" sz="2000" dirty="0"/>
              <a:t>The (20) QA </a:t>
            </a:r>
            <a:r>
              <a:rPr lang="en-US" sz="2000" dirty="0" err="1"/>
              <a:t>bAbI</a:t>
            </a:r>
            <a:r>
              <a:rPr lang="en-US" sz="2000" dirty="0"/>
              <a:t> tasks.</a:t>
            </a:r>
          </a:p>
          <a:p>
            <a:r>
              <a:rPr lang="en-US" sz="2000" dirty="0"/>
              <a:t>Source: </a:t>
            </a:r>
            <a:r>
              <a:rPr lang="en-US" sz="2000" dirty="0">
                <a:hlinkClick r:id="rId5"/>
              </a:rPr>
              <a:t>https://research.fb.com/downloads/babi/</a:t>
            </a:r>
            <a:endParaRPr lang="en-US" sz="2000" dirty="0"/>
          </a:p>
          <a:p>
            <a:r>
              <a:rPr lang="en-US" sz="2000" dirty="0"/>
              <a:t>Examples of tasks: Single Supporting Fact, Yes/No Questions, Time Reasoning, Simple Negation, Path Finding etc. </a:t>
            </a:r>
          </a:p>
          <a:p>
            <a:pPr marL="0" indent="0">
              <a:buNone/>
            </a:pPr>
            <a:endParaRPr lang="en-US" sz="2000" dirty="0"/>
          </a:p>
        </p:txBody>
      </p:sp>
      <p:grpSp>
        <p:nvGrpSpPr>
          <p:cNvPr id="7" name="Group 6">
            <a:extLst>
              <a:ext uri="{FF2B5EF4-FFF2-40B4-BE49-F238E27FC236}">
                <a16:creationId xmlns:a16="http://schemas.microsoft.com/office/drawing/2014/main" id="{F7449D26-8083-438A-890F-484DCA29D57F}"/>
              </a:ext>
            </a:extLst>
          </p:cNvPr>
          <p:cNvGrpSpPr/>
          <p:nvPr/>
        </p:nvGrpSpPr>
        <p:grpSpPr>
          <a:xfrm>
            <a:off x="6334760" y="894080"/>
            <a:ext cx="5019040" cy="931545"/>
            <a:chOff x="6334760" y="894080"/>
            <a:chExt cx="5019040" cy="1412240"/>
          </a:xfrm>
        </p:grpSpPr>
        <p:sp>
          <p:nvSpPr>
            <p:cNvPr id="4" name="Rectangle: Folded Corner 3">
              <a:extLst>
                <a:ext uri="{FF2B5EF4-FFF2-40B4-BE49-F238E27FC236}">
                  <a16:creationId xmlns:a16="http://schemas.microsoft.com/office/drawing/2014/main" id="{DA310160-1B5D-436E-AE92-379016C818F0}"/>
                </a:ext>
              </a:extLst>
            </p:cNvPr>
            <p:cNvSpPr/>
            <p:nvPr/>
          </p:nvSpPr>
          <p:spPr>
            <a:xfrm>
              <a:off x="6334760" y="894080"/>
              <a:ext cx="5019040" cy="1412240"/>
            </a:xfrm>
            <a:prstGeom prst="foldedCorner">
              <a:avLst/>
            </a:prstGeom>
            <a:solidFill>
              <a:schemeClr val="accent5">
                <a:lumMod val="5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Sandra travelled to the office. </a:t>
              </a:r>
            </a:p>
            <a:p>
              <a:pPr algn="ctr"/>
              <a:r>
                <a:rPr lang="en-US" u="sng" dirty="0"/>
                <a:t>Fred is no longer in the office.</a:t>
              </a:r>
            </a:p>
          </p:txBody>
        </p:sp>
        <p:cxnSp>
          <p:nvCxnSpPr>
            <p:cNvPr id="6" name="Straight Connector 5">
              <a:extLst>
                <a:ext uri="{FF2B5EF4-FFF2-40B4-BE49-F238E27FC236}">
                  <a16:creationId xmlns:a16="http://schemas.microsoft.com/office/drawing/2014/main" id="{CB348A56-1C5A-4862-A970-71B25F5FCD96}"/>
                </a:ext>
              </a:extLst>
            </p:cNvPr>
            <p:cNvCxnSpPr/>
            <p:nvPr/>
          </p:nvCxnSpPr>
          <p:spPr>
            <a:xfrm>
              <a:off x="7426960" y="1452880"/>
              <a:ext cx="282448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a:extLst>
                <a:ext uri="{FF2B5EF4-FFF2-40B4-BE49-F238E27FC236}">
                  <a16:creationId xmlns:a16="http://schemas.microsoft.com/office/drawing/2014/main" id="{A0C76B92-0611-4BAF-9058-A88C5C3AD481}"/>
                </a:ext>
              </a:extLst>
            </p:cNvPr>
            <p:cNvCxnSpPr/>
            <p:nvPr/>
          </p:nvCxnSpPr>
          <p:spPr>
            <a:xfrm>
              <a:off x="7457440" y="1850097"/>
              <a:ext cx="2824480" cy="0"/>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8" name="Group 27">
            <a:extLst>
              <a:ext uri="{FF2B5EF4-FFF2-40B4-BE49-F238E27FC236}">
                <a16:creationId xmlns:a16="http://schemas.microsoft.com/office/drawing/2014/main" id="{8870189C-5C7A-4E5C-82F3-D4CA6DE251D4}"/>
              </a:ext>
            </a:extLst>
          </p:cNvPr>
          <p:cNvGrpSpPr/>
          <p:nvPr/>
        </p:nvGrpSpPr>
        <p:grpSpPr>
          <a:xfrm>
            <a:off x="9072880" y="2574197"/>
            <a:ext cx="2824315" cy="701101"/>
            <a:chOff x="8757920" y="3041557"/>
            <a:chExt cx="2824315" cy="701101"/>
          </a:xfrm>
        </p:grpSpPr>
        <p:sp>
          <p:nvSpPr>
            <p:cNvPr id="16" name="Speech Bubble: Rectangle with Corners Rounded 15">
              <a:extLst>
                <a:ext uri="{FF2B5EF4-FFF2-40B4-BE49-F238E27FC236}">
                  <a16:creationId xmlns:a16="http://schemas.microsoft.com/office/drawing/2014/main" id="{78369757-D13D-440A-8E20-5A86D3EAB87B}"/>
                </a:ext>
              </a:extLst>
            </p:cNvPr>
            <p:cNvSpPr/>
            <p:nvPr/>
          </p:nvSpPr>
          <p:spPr>
            <a:xfrm>
              <a:off x="8757920" y="3092357"/>
              <a:ext cx="1798320" cy="534763"/>
            </a:xfrm>
            <a:prstGeom prst="wedgeRoundRectCallout">
              <a:avLst>
                <a:gd name="adj1" fmla="val 62082"/>
                <a:gd name="adj2" fmla="val 10833"/>
                <a:gd name="adj3" fmla="val 16667"/>
              </a:avLst>
            </a:prstGeom>
            <a:solidFill>
              <a:schemeClr val="accent5">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pic>
          <p:nvPicPr>
            <p:cNvPr id="24" name="Picture 23">
              <a:extLst>
                <a:ext uri="{FF2B5EF4-FFF2-40B4-BE49-F238E27FC236}">
                  <a16:creationId xmlns:a16="http://schemas.microsoft.com/office/drawing/2014/main" id="{50344513-BE4D-4714-A601-E87519A10E88}"/>
                </a:ext>
              </a:extLst>
            </p:cNvPr>
            <p:cNvPicPr>
              <a:picLocks noChangeAspect="1"/>
            </p:cNvPicPr>
            <p:nvPr/>
          </p:nvPicPr>
          <p:blipFill>
            <a:blip r:embed="rId6"/>
            <a:stretch>
              <a:fillRect/>
            </a:stretch>
          </p:blipFill>
          <p:spPr>
            <a:xfrm>
              <a:off x="10856748" y="3041557"/>
              <a:ext cx="725487" cy="701101"/>
            </a:xfrm>
            <a:prstGeom prst="rect">
              <a:avLst/>
            </a:prstGeom>
          </p:spPr>
        </p:pic>
      </p:grpSp>
      <p:grpSp>
        <p:nvGrpSpPr>
          <p:cNvPr id="27" name="Group 26">
            <a:extLst>
              <a:ext uri="{FF2B5EF4-FFF2-40B4-BE49-F238E27FC236}">
                <a16:creationId xmlns:a16="http://schemas.microsoft.com/office/drawing/2014/main" id="{72AD4017-252F-4B31-BE83-E592F8CB7DC2}"/>
              </a:ext>
            </a:extLst>
          </p:cNvPr>
          <p:cNvGrpSpPr/>
          <p:nvPr/>
        </p:nvGrpSpPr>
        <p:grpSpPr>
          <a:xfrm>
            <a:off x="5627530" y="1901703"/>
            <a:ext cx="4034630" cy="701101"/>
            <a:chOff x="5312570" y="2482113"/>
            <a:chExt cx="4034630" cy="1377953"/>
          </a:xfrm>
        </p:grpSpPr>
        <p:sp>
          <p:nvSpPr>
            <p:cNvPr id="9" name="Speech Bubble: Rectangle with Corners Rounded 8">
              <a:extLst>
                <a:ext uri="{FF2B5EF4-FFF2-40B4-BE49-F238E27FC236}">
                  <a16:creationId xmlns:a16="http://schemas.microsoft.com/office/drawing/2014/main" id="{3249E5BA-83FF-482F-945A-E9C0A00BB810}"/>
                </a:ext>
              </a:extLst>
            </p:cNvPr>
            <p:cNvSpPr/>
            <p:nvPr/>
          </p:nvSpPr>
          <p:spPr>
            <a:xfrm>
              <a:off x="6334760" y="2665637"/>
              <a:ext cx="3012440" cy="1046480"/>
            </a:xfrm>
            <a:prstGeom prst="wedgeRoundRectCallout">
              <a:avLst>
                <a:gd name="adj1" fmla="val -58787"/>
                <a:gd name="adj2" fmla="val 2305"/>
                <a:gd name="adj3" fmla="val 16667"/>
              </a:avLst>
            </a:prstGeom>
            <a:solidFill>
              <a:schemeClr val="accent5">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Fred in the office?</a:t>
              </a:r>
            </a:p>
          </p:txBody>
        </p:sp>
        <p:pic>
          <p:nvPicPr>
            <p:cNvPr id="26" name="Picture 25">
              <a:extLst>
                <a:ext uri="{FF2B5EF4-FFF2-40B4-BE49-F238E27FC236}">
                  <a16:creationId xmlns:a16="http://schemas.microsoft.com/office/drawing/2014/main" id="{6FD5B1EC-7C37-4B52-9E42-D6E19CC61AAE}"/>
                </a:ext>
              </a:extLst>
            </p:cNvPr>
            <p:cNvPicPr>
              <a:picLocks noChangeAspect="1"/>
            </p:cNvPicPr>
            <p:nvPr/>
          </p:nvPicPr>
          <p:blipFill>
            <a:blip r:embed="rId7"/>
            <a:stretch>
              <a:fillRect/>
            </a:stretch>
          </p:blipFill>
          <p:spPr>
            <a:xfrm>
              <a:off x="5312570" y="2482113"/>
              <a:ext cx="725487" cy="1377953"/>
            </a:xfrm>
            <a:prstGeom prst="rect">
              <a:avLst/>
            </a:prstGeom>
          </p:spPr>
        </p:pic>
      </p:grpSp>
      <p:grpSp>
        <p:nvGrpSpPr>
          <p:cNvPr id="36" name="Group 35">
            <a:extLst>
              <a:ext uri="{FF2B5EF4-FFF2-40B4-BE49-F238E27FC236}">
                <a16:creationId xmlns:a16="http://schemas.microsoft.com/office/drawing/2014/main" id="{3CC437B3-461C-4F79-8E6F-ABE45163927A}"/>
              </a:ext>
            </a:extLst>
          </p:cNvPr>
          <p:cNvGrpSpPr/>
          <p:nvPr/>
        </p:nvGrpSpPr>
        <p:grpSpPr>
          <a:xfrm>
            <a:off x="8829040" y="6021977"/>
            <a:ext cx="3068155" cy="701101"/>
            <a:chOff x="8757920" y="3041557"/>
            <a:chExt cx="2824315" cy="701101"/>
          </a:xfrm>
        </p:grpSpPr>
        <p:sp>
          <p:nvSpPr>
            <p:cNvPr id="37" name="Speech Bubble: Rectangle with Corners Rounded 36">
              <a:extLst>
                <a:ext uri="{FF2B5EF4-FFF2-40B4-BE49-F238E27FC236}">
                  <a16:creationId xmlns:a16="http://schemas.microsoft.com/office/drawing/2014/main" id="{C0D35AF2-788D-4FE2-A3F7-4F9544EE268A}"/>
                </a:ext>
              </a:extLst>
            </p:cNvPr>
            <p:cNvSpPr/>
            <p:nvPr/>
          </p:nvSpPr>
          <p:spPr>
            <a:xfrm>
              <a:off x="8757920" y="3092357"/>
              <a:ext cx="1798320" cy="534763"/>
            </a:xfrm>
            <a:prstGeom prst="wedgeRoundRectCallout">
              <a:avLst>
                <a:gd name="adj1" fmla="val 62082"/>
                <a:gd name="adj2" fmla="val 10833"/>
                <a:gd name="adj3" fmla="val 16667"/>
              </a:avLst>
            </a:prstGeom>
            <a:solidFill>
              <a:schemeClr val="accent5">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West </a:t>
              </a:r>
            </a:p>
          </p:txBody>
        </p:sp>
        <p:pic>
          <p:nvPicPr>
            <p:cNvPr id="38" name="Picture 37">
              <a:extLst>
                <a:ext uri="{FF2B5EF4-FFF2-40B4-BE49-F238E27FC236}">
                  <a16:creationId xmlns:a16="http://schemas.microsoft.com/office/drawing/2014/main" id="{EE3960BF-F742-4C5F-A8B7-AE75CF7611CC}"/>
                </a:ext>
              </a:extLst>
            </p:cNvPr>
            <p:cNvPicPr>
              <a:picLocks noChangeAspect="1"/>
            </p:cNvPicPr>
            <p:nvPr/>
          </p:nvPicPr>
          <p:blipFill>
            <a:blip r:embed="rId6"/>
            <a:stretch>
              <a:fillRect/>
            </a:stretch>
          </p:blipFill>
          <p:spPr>
            <a:xfrm>
              <a:off x="10914406" y="3041557"/>
              <a:ext cx="667829" cy="701101"/>
            </a:xfrm>
            <a:prstGeom prst="rect">
              <a:avLst/>
            </a:prstGeom>
          </p:spPr>
        </p:pic>
      </p:grpSp>
      <p:grpSp>
        <p:nvGrpSpPr>
          <p:cNvPr id="39" name="Group 38">
            <a:extLst>
              <a:ext uri="{FF2B5EF4-FFF2-40B4-BE49-F238E27FC236}">
                <a16:creationId xmlns:a16="http://schemas.microsoft.com/office/drawing/2014/main" id="{DD19DB13-3500-4D0D-8BD6-8CD4BF7D5C62}"/>
              </a:ext>
            </a:extLst>
          </p:cNvPr>
          <p:cNvGrpSpPr/>
          <p:nvPr/>
        </p:nvGrpSpPr>
        <p:grpSpPr>
          <a:xfrm>
            <a:off x="5627530" y="5369803"/>
            <a:ext cx="5243670" cy="701101"/>
            <a:chOff x="5312570" y="2482113"/>
            <a:chExt cx="5243670" cy="1377953"/>
          </a:xfrm>
        </p:grpSpPr>
        <p:sp>
          <p:nvSpPr>
            <p:cNvPr id="40" name="Speech Bubble: Rectangle with Corners Rounded 39">
              <a:extLst>
                <a:ext uri="{FF2B5EF4-FFF2-40B4-BE49-F238E27FC236}">
                  <a16:creationId xmlns:a16="http://schemas.microsoft.com/office/drawing/2014/main" id="{E07B898E-F70A-4F8A-B8B3-1BC33BF157C3}"/>
                </a:ext>
              </a:extLst>
            </p:cNvPr>
            <p:cNvSpPr/>
            <p:nvPr/>
          </p:nvSpPr>
          <p:spPr>
            <a:xfrm>
              <a:off x="6334760" y="2665637"/>
              <a:ext cx="4221480" cy="1046480"/>
            </a:xfrm>
            <a:prstGeom prst="wedgeRoundRectCallout">
              <a:avLst>
                <a:gd name="adj1" fmla="val -58787"/>
                <a:gd name="adj2" fmla="val 2305"/>
                <a:gd name="adj3" fmla="val 16667"/>
              </a:avLst>
            </a:prstGeom>
            <a:solidFill>
              <a:schemeClr val="accent5">
                <a:lumMod val="5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you go from office to bathroom? </a:t>
              </a:r>
            </a:p>
          </p:txBody>
        </p:sp>
        <p:pic>
          <p:nvPicPr>
            <p:cNvPr id="41" name="Picture 40">
              <a:extLst>
                <a:ext uri="{FF2B5EF4-FFF2-40B4-BE49-F238E27FC236}">
                  <a16:creationId xmlns:a16="http://schemas.microsoft.com/office/drawing/2014/main" id="{C3285B6A-954D-4E45-B5D8-B289433F3117}"/>
                </a:ext>
              </a:extLst>
            </p:cNvPr>
            <p:cNvPicPr>
              <a:picLocks noChangeAspect="1"/>
            </p:cNvPicPr>
            <p:nvPr/>
          </p:nvPicPr>
          <p:blipFill>
            <a:blip r:embed="rId7"/>
            <a:stretch>
              <a:fillRect/>
            </a:stretch>
          </p:blipFill>
          <p:spPr>
            <a:xfrm>
              <a:off x="5312570" y="2482113"/>
              <a:ext cx="725487" cy="1377953"/>
            </a:xfrm>
            <a:prstGeom prst="rect">
              <a:avLst/>
            </a:prstGeom>
          </p:spPr>
        </p:pic>
      </p:grpSp>
      <p:grpSp>
        <p:nvGrpSpPr>
          <p:cNvPr id="57" name="Group 56">
            <a:extLst>
              <a:ext uri="{FF2B5EF4-FFF2-40B4-BE49-F238E27FC236}">
                <a16:creationId xmlns:a16="http://schemas.microsoft.com/office/drawing/2014/main" id="{3DF8D669-66D2-4CEB-A2F5-D0ED3DF1A745}"/>
              </a:ext>
            </a:extLst>
          </p:cNvPr>
          <p:cNvGrpSpPr/>
          <p:nvPr/>
        </p:nvGrpSpPr>
        <p:grpSpPr>
          <a:xfrm>
            <a:off x="6334760" y="3872393"/>
            <a:ext cx="5019040" cy="1451813"/>
            <a:chOff x="6334760" y="3659033"/>
            <a:chExt cx="5019040" cy="1451813"/>
          </a:xfrm>
        </p:grpSpPr>
        <p:sp>
          <p:nvSpPr>
            <p:cNvPr id="33" name="Rectangle: Folded Corner 32">
              <a:extLst>
                <a:ext uri="{FF2B5EF4-FFF2-40B4-BE49-F238E27FC236}">
                  <a16:creationId xmlns:a16="http://schemas.microsoft.com/office/drawing/2014/main" id="{DAD77683-0B7A-4A1C-8A9C-0688BF14D00A}"/>
                </a:ext>
              </a:extLst>
            </p:cNvPr>
            <p:cNvSpPr/>
            <p:nvPr/>
          </p:nvSpPr>
          <p:spPr>
            <a:xfrm>
              <a:off x="6334760" y="3659033"/>
              <a:ext cx="5019040" cy="1451813"/>
            </a:xfrm>
            <a:prstGeom prst="foldedCorner">
              <a:avLst/>
            </a:prstGeom>
            <a:solidFill>
              <a:schemeClr val="accent5">
                <a:lumMod val="5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The kitchen is north of the hallway. </a:t>
              </a:r>
            </a:p>
            <a:p>
              <a:pPr algn="ctr"/>
              <a:r>
                <a:rPr lang="en-US" dirty="0"/>
                <a:t>The bathroom is west of the bedroom. </a:t>
              </a:r>
            </a:p>
            <a:p>
              <a:pPr algn="ctr"/>
              <a:r>
                <a:rPr lang="en-US" dirty="0"/>
                <a:t>The den is east of the hallway. </a:t>
              </a:r>
            </a:p>
            <a:p>
              <a:pPr algn="ctr"/>
              <a:r>
                <a:rPr lang="en-US" dirty="0"/>
                <a:t>The office is south of the bedroom</a:t>
              </a:r>
            </a:p>
          </p:txBody>
        </p:sp>
        <p:grpSp>
          <p:nvGrpSpPr>
            <p:cNvPr id="55" name="Group 54">
              <a:extLst>
                <a:ext uri="{FF2B5EF4-FFF2-40B4-BE49-F238E27FC236}">
                  <a16:creationId xmlns:a16="http://schemas.microsoft.com/office/drawing/2014/main" id="{8F5C333D-1948-4328-B605-6F3C8282A1D2}"/>
                </a:ext>
              </a:extLst>
            </p:cNvPr>
            <p:cNvGrpSpPr/>
            <p:nvPr/>
          </p:nvGrpSpPr>
          <p:grpSpPr>
            <a:xfrm>
              <a:off x="7101840" y="3997102"/>
              <a:ext cx="3495040" cy="802640"/>
              <a:chOff x="7101840" y="3997102"/>
              <a:chExt cx="3495040" cy="802640"/>
            </a:xfrm>
          </p:grpSpPr>
          <p:cxnSp>
            <p:nvCxnSpPr>
              <p:cNvPr id="43" name="Straight Connector 42">
                <a:extLst>
                  <a:ext uri="{FF2B5EF4-FFF2-40B4-BE49-F238E27FC236}">
                    <a16:creationId xmlns:a16="http://schemas.microsoft.com/office/drawing/2014/main" id="{13BE2DEE-5ACF-417D-BD8A-8AD32C381780}"/>
                  </a:ext>
                </a:extLst>
              </p:cNvPr>
              <p:cNvCxnSpPr>
                <a:cxnSpLocks/>
              </p:cNvCxnSpPr>
              <p:nvPr/>
            </p:nvCxnSpPr>
            <p:spPr>
              <a:xfrm>
                <a:off x="7101840" y="4261262"/>
                <a:ext cx="34950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6" name="Straight Connector 45">
                <a:extLst>
                  <a:ext uri="{FF2B5EF4-FFF2-40B4-BE49-F238E27FC236}">
                    <a16:creationId xmlns:a16="http://schemas.microsoft.com/office/drawing/2014/main" id="{135CABED-1CB1-4D6C-A023-2F238BD69619}"/>
                  </a:ext>
                </a:extLst>
              </p:cNvPr>
              <p:cNvCxnSpPr>
                <a:cxnSpLocks/>
              </p:cNvCxnSpPr>
              <p:nvPr/>
            </p:nvCxnSpPr>
            <p:spPr>
              <a:xfrm>
                <a:off x="7101840" y="3997102"/>
                <a:ext cx="34950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id="{9C1C580A-223C-46F7-84CC-DCF9B09DFFE2}"/>
                  </a:ext>
                </a:extLst>
              </p:cNvPr>
              <p:cNvCxnSpPr>
                <a:cxnSpLocks/>
              </p:cNvCxnSpPr>
              <p:nvPr/>
            </p:nvCxnSpPr>
            <p:spPr>
              <a:xfrm>
                <a:off x="7101840" y="4515262"/>
                <a:ext cx="34950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a:extLst>
                  <a:ext uri="{FF2B5EF4-FFF2-40B4-BE49-F238E27FC236}">
                    <a16:creationId xmlns:a16="http://schemas.microsoft.com/office/drawing/2014/main" id="{3F0E6BCE-3EAA-4C4F-96ED-8115CA395EEB}"/>
                  </a:ext>
                </a:extLst>
              </p:cNvPr>
              <p:cNvCxnSpPr>
                <a:cxnSpLocks/>
              </p:cNvCxnSpPr>
              <p:nvPr/>
            </p:nvCxnSpPr>
            <p:spPr>
              <a:xfrm>
                <a:off x="7101840" y="4799742"/>
                <a:ext cx="3495040" cy="0"/>
              </a:xfrm>
              <a:prstGeom prst="line">
                <a:avLst/>
              </a:prstGeom>
            </p:spPr>
            <p:style>
              <a:lnRef idx="2">
                <a:schemeClr val="accent3"/>
              </a:lnRef>
              <a:fillRef idx="0">
                <a:schemeClr val="accent3"/>
              </a:fillRef>
              <a:effectRef idx="1">
                <a:schemeClr val="accent3"/>
              </a:effectRef>
              <a:fontRef idx="minor">
                <a:schemeClr val="tx1"/>
              </a:fontRef>
            </p:style>
          </p:cxnSp>
        </p:grpSp>
      </p:grpSp>
      <p:sp>
        <p:nvSpPr>
          <p:cNvPr id="42" name="TextBox 41">
            <a:extLst>
              <a:ext uri="{FF2B5EF4-FFF2-40B4-BE49-F238E27FC236}">
                <a16:creationId xmlns:a16="http://schemas.microsoft.com/office/drawing/2014/main" id="{23DB7CD1-07BD-4B2C-B0F6-66BFBEF7D517}"/>
              </a:ext>
            </a:extLst>
          </p:cNvPr>
          <p:cNvSpPr txBox="1"/>
          <p:nvPr/>
        </p:nvSpPr>
        <p:spPr>
          <a:xfrm>
            <a:off x="9204960" y="3962400"/>
            <a:ext cx="184731" cy="369332"/>
          </a:xfrm>
          <a:prstGeom prst="rect">
            <a:avLst/>
          </a:prstGeom>
          <a:noFill/>
        </p:spPr>
        <p:txBody>
          <a:bodyPr wrap="none" rtlCol="0">
            <a:spAutoFit/>
          </a:bodyPr>
          <a:lstStyle/>
          <a:p>
            <a:endParaRPr lang="en-US" dirty="0"/>
          </a:p>
        </p:txBody>
      </p:sp>
      <p:sp>
        <p:nvSpPr>
          <p:cNvPr id="51" name="Rectangle 50">
            <a:extLst>
              <a:ext uri="{FF2B5EF4-FFF2-40B4-BE49-F238E27FC236}">
                <a16:creationId xmlns:a16="http://schemas.microsoft.com/office/drawing/2014/main" id="{0DF77E11-E043-4FE8-BEB6-4418D9FB1EC0}"/>
              </a:ext>
            </a:extLst>
          </p:cNvPr>
          <p:cNvSpPr/>
          <p:nvPr/>
        </p:nvSpPr>
        <p:spPr>
          <a:xfrm>
            <a:off x="8087360" y="1292114"/>
            <a:ext cx="2133600" cy="3032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CE3381-2D02-4138-B01D-7C8C635C5024}"/>
              </a:ext>
            </a:extLst>
          </p:cNvPr>
          <p:cNvSpPr/>
          <p:nvPr/>
        </p:nvSpPr>
        <p:spPr>
          <a:xfrm>
            <a:off x="7579360" y="3950469"/>
            <a:ext cx="3169920" cy="2796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F5D09EF-233C-4999-A65D-E144C88D220E}"/>
              </a:ext>
            </a:extLst>
          </p:cNvPr>
          <p:cNvSpPr/>
          <p:nvPr/>
        </p:nvSpPr>
        <p:spPr>
          <a:xfrm>
            <a:off x="7612700" y="4748317"/>
            <a:ext cx="2984180" cy="3174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0682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300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320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Methodology</a:t>
            </a:r>
          </a:p>
        </p:txBody>
      </p:sp>
      <p:cxnSp>
        <p:nvCxnSpPr>
          <p:cNvPr id="16" name="Straight Connector 15">
            <a:extLst>
              <a:ext uri="{FF2B5EF4-FFF2-40B4-BE49-F238E27FC236}">
                <a16:creationId xmlns:a16="http://schemas.microsoft.com/office/drawing/2014/main" id="{81F87469-40E6-49D9-AD10-67405DF204BA}"/>
              </a:ext>
            </a:extLst>
          </p:cNvPr>
          <p:cNvCxnSpPr>
            <a:cxnSpLocks/>
            <a:stCxn id="59" idx="3"/>
            <a:endCxn id="63" idx="1"/>
          </p:cNvCxnSpPr>
          <p:nvPr/>
        </p:nvCxnSpPr>
        <p:spPr>
          <a:xfrm>
            <a:off x="1785331" y="3708400"/>
            <a:ext cx="460199" cy="85725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92FBAE-710A-4204-845F-9E90F38078E8}"/>
              </a:ext>
            </a:extLst>
          </p:cNvPr>
          <p:cNvCxnSpPr>
            <a:cxnSpLocks/>
            <a:stCxn id="63" idx="3"/>
            <a:endCxn id="1028" idx="1"/>
          </p:cNvCxnSpPr>
          <p:nvPr/>
        </p:nvCxnSpPr>
        <p:spPr>
          <a:xfrm flipV="1">
            <a:off x="4155578" y="2765516"/>
            <a:ext cx="497198" cy="1800134"/>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F4A15C-2ABA-4622-AE40-06DE71C49E70}"/>
              </a:ext>
            </a:extLst>
          </p:cNvPr>
          <p:cNvCxnSpPr>
            <a:cxnSpLocks/>
            <a:stCxn id="1028" idx="3"/>
            <a:endCxn id="1033" idx="1"/>
          </p:cNvCxnSpPr>
          <p:nvPr/>
        </p:nvCxnSpPr>
        <p:spPr>
          <a:xfrm>
            <a:off x="6582872" y="2765516"/>
            <a:ext cx="559494" cy="153874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3D626A6-8F1A-415C-ADB8-5DF05D56A9DC}"/>
              </a:ext>
            </a:extLst>
          </p:cNvPr>
          <p:cNvCxnSpPr>
            <a:cxnSpLocks/>
            <a:stCxn id="1036" idx="2"/>
            <a:endCxn id="1033" idx="3"/>
          </p:cNvCxnSpPr>
          <p:nvPr/>
        </p:nvCxnSpPr>
        <p:spPr>
          <a:xfrm flipH="1">
            <a:off x="9418320" y="3416690"/>
            <a:ext cx="1304502" cy="887567"/>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49F8E132-6479-4DBE-8E66-669F9AAC993F}"/>
                  </a:ext>
                </a:extLst>
              </p:cNvPr>
              <p:cNvGraphicFramePr>
                <a:graphicFrameLocks noChangeAspect="1"/>
              </p:cNvGraphicFramePr>
              <p:nvPr>
                <p:extLst>
                  <p:ext uri="{D42A27DB-BD31-4B8C-83A1-F6EECF244321}">
                    <p14:modId xmlns:p14="http://schemas.microsoft.com/office/powerpoint/2010/main" val="3195131519"/>
                  </p:ext>
                </p:extLst>
              </p:nvPr>
            </p:nvGraphicFramePr>
            <p:xfrm>
              <a:off x="51274" y="2851150"/>
              <a:ext cx="1734057" cy="1714500"/>
            </p:xfrm>
            <a:graphic>
              <a:graphicData uri="http://schemas.microsoft.com/office/powerpoint/2016/slidezoom">
                <pslz:sldZm>
                  <pslz:sldZmObj sldId="260" cId="3454344952">
                    <pslz:zmPr id="{A1280DB1-2A8B-4870-8945-0A650D4C37BD}"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734057" cy="1714500"/>
                        </a:xfrm>
                        <a:prstGeom prst="rect">
                          <a:avLst/>
                        </a:prstGeom>
                      </p166:spPr>
                    </pslz:zmPr>
                  </pslz:sldZmObj>
                </pslz:sldZm>
              </a:graphicData>
            </a:graphic>
          </p:graphicFrame>
        </mc:Choice>
        <mc:Fallback xmlns="">
          <p:pic>
            <p:nvPicPr>
              <p:cNvPr id="59" name="Slide Zoom 58">
                <a:hlinkClick r:id="rId7" action="ppaction://hlinksldjump"/>
                <a:extLst>
                  <a:ext uri="{FF2B5EF4-FFF2-40B4-BE49-F238E27FC236}">
                    <a16:creationId xmlns:a16="http://schemas.microsoft.com/office/drawing/2014/main" id="{49F8E132-6479-4DBE-8E66-669F9AAC993F}"/>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51274" y="2851150"/>
                <a:ext cx="1734057" cy="171450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63" name="Slide Zoom 62">
                <a:extLst>
                  <a:ext uri="{FF2B5EF4-FFF2-40B4-BE49-F238E27FC236}">
                    <a16:creationId xmlns:a16="http://schemas.microsoft.com/office/drawing/2014/main" id="{6E9A5D0E-3E16-483B-9D55-A497F6A29599}"/>
                  </a:ext>
                </a:extLst>
              </p:cNvPr>
              <p:cNvGraphicFramePr>
                <a:graphicFrameLocks noChangeAspect="1"/>
              </p:cNvGraphicFramePr>
              <p:nvPr>
                <p:extLst>
                  <p:ext uri="{D42A27DB-BD31-4B8C-83A1-F6EECF244321}">
                    <p14:modId xmlns:p14="http://schemas.microsoft.com/office/powerpoint/2010/main" val="1848809298"/>
                  </p:ext>
                </p:extLst>
              </p:nvPr>
            </p:nvGraphicFramePr>
            <p:xfrm>
              <a:off x="2245530" y="3622766"/>
              <a:ext cx="1910048" cy="1885768"/>
            </p:xfrm>
            <a:graphic>
              <a:graphicData uri="http://schemas.microsoft.com/office/powerpoint/2016/slidezoom">
                <pslz:sldZm>
                  <pslz:sldZmObj sldId="263" cId="3462221036">
                    <pslz:zmPr id="{9C30ED05-783F-4BCC-B889-D3B09466A3BD}" imageType="cover" transitionDur="1000" showBg="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1910048" cy="1885768"/>
                        </a:xfrm>
                        <a:prstGeom prst="rect">
                          <a:avLst/>
                        </a:prstGeom>
                      </p166:spPr>
                    </pslz:zmPr>
                  </pslz:sldZmObj>
                </pslz:sldZm>
              </a:graphicData>
            </a:graphic>
          </p:graphicFrame>
        </mc:Choice>
        <mc:Fallback xmlns="">
          <p:pic>
            <p:nvPicPr>
              <p:cNvPr id="63" name="Slide Zoom 62">
                <a:hlinkClick r:id="rId10" action="ppaction://hlinksldjump"/>
                <a:extLst>
                  <a:ext uri="{FF2B5EF4-FFF2-40B4-BE49-F238E27FC236}">
                    <a16:creationId xmlns:a16="http://schemas.microsoft.com/office/drawing/2014/main" id="{6E9A5D0E-3E16-483B-9D55-A497F6A29599}"/>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2245530" y="3622766"/>
                <a:ext cx="1910048" cy="188576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28" name="Slide Zoom 1027">
                <a:extLst>
                  <a:ext uri="{FF2B5EF4-FFF2-40B4-BE49-F238E27FC236}">
                    <a16:creationId xmlns:a16="http://schemas.microsoft.com/office/drawing/2014/main" id="{5BA64B61-99C9-497F-989C-C0274C388FFF}"/>
                  </a:ext>
                </a:extLst>
              </p:cNvPr>
              <p:cNvGraphicFramePr>
                <a:graphicFrameLocks noChangeAspect="1"/>
              </p:cNvGraphicFramePr>
              <p:nvPr>
                <p:extLst>
                  <p:ext uri="{D42A27DB-BD31-4B8C-83A1-F6EECF244321}">
                    <p14:modId xmlns:p14="http://schemas.microsoft.com/office/powerpoint/2010/main" val="806536168"/>
                  </p:ext>
                </p:extLst>
              </p:nvPr>
            </p:nvGraphicFramePr>
            <p:xfrm>
              <a:off x="4652776" y="1822632"/>
              <a:ext cx="1930096" cy="1885768"/>
            </p:xfrm>
            <a:graphic>
              <a:graphicData uri="http://schemas.microsoft.com/office/powerpoint/2016/slidezoom">
                <pslz:sldZm>
                  <pslz:sldZmObj sldId="267" cId="2568475666">
                    <pslz:zmPr id="{F6ED2E71-FE21-4B01-8213-F306BFB48387}" imageType="cover" transitionDur="1000" showBg="0">
                      <p166:blipFill xmlns:p166="http://schemas.microsoft.com/office/powerpoint/2016/6/main">
                        <a:blip r:embed="rId12">
                          <a:extLst>
                            <a:ext uri="{28A0092B-C50C-407E-A947-70E740481C1C}">
                              <a14:useLocalDpi xmlns:a14="http://schemas.microsoft.com/office/drawing/2010/main" val="0"/>
                            </a:ext>
                          </a:extLst>
                        </a:blip>
                        <a:stretch>
                          <a:fillRect/>
                        </a:stretch>
                      </p166:blipFill>
                      <p166:spPr xmlns:p166="http://schemas.microsoft.com/office/powerpoint/2016/6/main">
                        <a:xfrm>
                          <a:off x="0" y="0"/>
                          <a:ext cx="1930096" cy="1885768"/>
                        </a:xfrm>
                        <a:prstGeom prst="rect">
                          <a:avLst/>
                        </a:prstGeom>
                      </p166:spPr>
                    </pslz:zmPr>
                  </pslz:sldZmObj>
                </pslz:sldZm>
              </a:graphicData>
            </a:graphic>
          </p:graphicFrame>
        </mc:Choice>
        <mc:Fallback xmlns="">
          <p:pic>
            <p:nvPicPr>
              <p:cNvPr id="1028" name="Slide Zoom 1027">
                <a:hlinkClick r:id="rId13" action="ppaction://hlinksldjump"/>
                <a:extLst>
                  <a:ext uri="{FF2B5EF4-FFF2-40B4-BE49-F238E27FC236}">
                    <a16:creationId xmlns:a16="http://schemas.microsoft.com/office/drawing/2014/main" id="{5BA64B61-99C9-497F-989C-C0274C388FFF}"/>
                  </a:ext>
                </a:extLst>
              </p:cNvPr>
              <p:cNvPicPr>
                <a:picLocks noGrp="1" noRot="1" noChangeAspect="1" noMove="1" noResize="1" noEditPoints="1" noAdjustHandles="1" noChangeArrowheads="1" noChangeShapeType="1"/>
              </p:cNvPicPr>
              <p:nvPr/>
            </p:nvPicPr>
            <p:blipFill>
              <a:blip r:embed="rId14">
                <a:extLst>
                  <a:ext uri="{28A0092B-C50C-407E-A947-70E740481C1C}">
                    <a14:useLocalDpi xmlns:a14="http://schemas.microsoft.com/office/drawing/2010/main" val="0"/>
                  </a:ext>
                </a:extLst>
              </a:blip>
              <a:stretch>
                <a:fillRect/>
              </a:stretch>
            </p:blipFill>
            <p:spPr>
              <a:xfrm>
                <a:off x="4652776" y="1822632"/>
                <a:ext cx="1930096" cy="1885768"/>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33" name="Slide Zoom 1032">
                <a:extLst>
                  <a:ext uri="{FF2B5EF4-FFF2-40B4-BE49-F238E27FC236}">
                    <a16:creationId xmlns:a16="http://schemas.microsoft.com/office/drawing/2014/main" id="{C5941B2B-49D4-4B0D-8508-7C30E0C7E34A}"/>
                  </a:ext>
                </a:extLst>
              </p:cNvPr>
              <p:cNvGraphicFramePr>
                <a:graphicFrameLocks noChangeAspect="1"/>
              </p:cNvGraphicFramePr>
              <p:nvPr>
                <p:extLst>
                  <p:ext uri="{D42A27DB-BD31-4B8C-83A1-F6EECF244321}">
                    <p14:modId xmlns:p14="http://schemas.microsoft.com/office/powerpoint/2010/main" val="1904957912"/>
                  </p:ext>
                </p:extLst>
              </p:nvPr>
            </p:nvGraphicFramePr>
            <p:xfrm>
              <a:off x="7142366" y="3184302"/>
              <a:ext cx="2275954" cy="2239910"/>
            </p:xfrm>
            <a:graphic>
              <a:graphicData uri="http://schemas.microsoft.com/office/powerpoint/2016/slidezoom">
                <pslz:sldZm>
                  <pslz:sldZmObj sldId="266" cId="1384265465">
                    <pslz:zmPr id="{0E91E030-0A49-4410-81F0-AAB9239CCC4D}" imageType="cover" transitionDur="1000" showBg="0">
                      <p166:blipFill xmlns:p166="http://schemas.microsoft.com/office/powerpoint/2016/6/main">
                        <a:blip r:embed="rId15">
                          <a:extLst>
                            <a:ext uri="{28A0092B-C50C-407E-A947-70E740481C1C}">
                              <a14:useLocalDpi xmlns:a14="http://schemas.microsoft.com/office/drawing/2010/main" val="0"/>
                            </a:ext>
                          </a:extLst>
                        </a:blip>
                        <a:stretch>
                          <a:fillRect/>
                        </a:stretch>
                      </p166:blipFill>
                      <p166:spPr xmlns:p166="http://schemas.microsoft.com/office/powerpoint/2016/6/main">
                        <a:xfrm>
                          <a:off x="0" y="0"/>
                          <a:ext cx="2275954" cy="2239910"/>
                        </a:xfrm>
                        <a:prstGeom prst="rect">
                          <a:avLst/>
                        </a:prstGeom>
                      </p166:spPr>
                    </pslz:zmPr>
                  </pslz:sldZmObj>
                </pslz:sldZm>
              </a:graphicData>
            </a:graphic>
          </p:graphicFrame>
        </mc:Choice>
        <mc:Fallback xmlns="">
          <p:pic>
            <p:nvPicPr>
              <p:cNvPr id="1033" name="Slide Zoom 1032">
                <a:hlinkClick r:id="rId16" action="ppaction://hlinksldjump"/>
                <a:extLst>
                  <a:ext uri="{FF2B5EF4-FFF2-40B4-BE49-F238E27FC236}">
                    <a16:creationId xmlns:a16="http://schemas.microsoft.com/office/drawing/2014/main" id="{C5941B2B-49D4-4B0D-8508-7C30E0C7E34A}"/>
                  </a:ext>
                </a:extLst>
              </p:cNvPr>
              <p:cNvPicPr>
                <a:picLocks noGrp="1" noRot="1" noChangeAspect="1" noMove="1" noResize="1" noEditPoints="1" noAdjustHandles="1" noChangeArrowheads="1" noChangeShapeType="1"/>
              </p:cNvPicPr>
              <p:nvPr/>
            </p:nvPicPr>
            <p:blipFill>
              <a:blip r:embed="rId17">
                <a:extLst>
                  <a:ext uri="{28A0092B-C50C-407E-A947-70E740481C1C}">
                    <a14:useLocalDpi xmlns:a14="http://schemas.microsoft.com/office/drawing/2010/main" val="0"/>
                  </a:ext>
                </a:extLst>
              </a:blip>
              <a:stretch>
                <a:fillRect/>
              </a:stretch>
            </p:blipFill>
            <p:spPr>
              <a:xfrm>
                <a:off x="7142366" y="3184302"/>
                <a:ext cx="2275954" cy="223991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36" name="Slide Zoom 1035">
                <a:extLst>
                  <a:ext uri="{FF2B5EF4-FFF2-40B4-BE49-F238E27FC236}">
                    <a16:creationId xmlns:a16="http://schemas.microsoft.com/office/drawing/2014/main" id="{9D53CD6F-FA9B-4CC4-8963-3D77BDAE2CF8}"/>
                  </a:ext>
                </a:extLst>
              </p:cNvPr>
              <p:cNvGraphicFramePr>
                <a:graphicFrameLocks noChangeAspect="1"/>
              </p:cNvGraphicFramePr>
              <p:nvPr>
                <p:extLst>
                  <p:ext uri="{D42A27DB-BD31-4B8C-83A1-F6EECF244321}">
                    <p14:modId xmlns:p14="http://schemas.microsoft.com/office/powerpoint/2010/main" val="2484993378"/>
                  </p:ext>
                </p:extLst>
              </p:nvPr>
            </p:nvGraphicFramePr>
            <p:xfrm>
              <a:off x="9343087" y="735172"/>
              <a:ext cx="2759469" cy="2681518"/>
            </p:xfrm>
            <a:graphic>
              <a:graphicData uri="http://schemas.microsoft.com/office/powerpoint/2016/slidezoom">
                <pslz:sldZm>
                  <pslz:sldZmObj sldId="262" cId="2007476779">
                    <pslz:zmPr id="{72BA0742-329D-451C-9BD7-051CAC5E730A}" imageType="cover" transitionDur="1000" showBg="0">
                      <p166:blipFill xmlns:p166="http://schemas.microsoft.com/office/powerpoint/2016/6/main">
                        <a:blip r:embed="rId18">
                          <a:extLst>
                            <a:ext uri="{28A0092B-C50C-407E-A947-70E740481C1C}">
                              <a14:useLocalDpi xmlns:a14="http://schemas.microsoft.com/office/drawing/2010/main" val="0"/>
                            </a:ext>
                          </a:extLst>
                        </a:blip>
                        <a:stretch>
                          <a:fillRect/>
                        </a:stretch>
                      </p166:blipFill>
                      <p166:spPr xmlns:p166="http://schemas.microsoft.com/office/powerpoint/2016/6/main">
                        <a:xfrm>
                          <a:off x="0" y="0"/>
                          <a:ext cx="2759469" cy="2681518"/>
                        </a:xfrm>
                        <a:prstGeom prst="rect">
                          <a:avLst/>
                        </a:prstGeom>
                      </p166:spPr>
                    </pslz:zmPr>
                  </pslz:sldZmObj>
                </pslz:sldZm>
              </a:graphicData>
            </a:graphic>
          </p:graphicFrame>
        </mc:Choice>
        <mc:Fallback xmlns="">
          <p:pic>
            <p:nvPicPr>
              <p:cNvPr id="1036" name="Slide Zoom 1035">
                <a:hlinkClick r:id="rId19" action="ppaction://hlinksldjump"/>
                <a:extLst>
                  <a:ext uri="{FF2B5EF4-FFF2-40B4-BE49-F238E27FC236}">
                    <a16:creationId xmlns:a16="http://schemas.microsoft.com/office/drawing/2014/main" id="{9D53CD6F-FA9B-4CC4-8963-3D77BDAE2CF8}"/>
                  </a:ext>
                </a:extLst>
              </p:cNvPr>
              <p:cNvPicPr>
                <a:picLocks noGrp="1" noRot="1" noChangeAspect="1" noMove="1" noResize="1" noEditPoints="1" noAdjustHandles="1" noChangeArrowheads="1" noChangeShapeType="1"/>
              </p:cNvPicPr>
              <p:nvPr/>
            </p:nvPicPr>
            <p:blipFill>
              <a:blip r:embed="rId20">
                <a:extLst>
                  <a:ext uri="{28A0092B-C50C-407E-A947-70E740481C1C}">
                    <a14:useLocalDpi xmlns:a14="http://schemas.microsoft.com/office/drawing/2010/main" val="0"/>
                  </a:ext>
                </a:extLst>
              </a:blip>
              <a:stretch>
                <a:fillRect/>
              </a:stretch>
            </p:blipFill>
            <p:spPr>
              <a:xfrm>
                <a:off x="9343087" y="735172"/>
                <a:ext cx="2759469" cy="2681518"/>
              </a:xfrm>
              <a:prstGeom prst="rect">
                <a:avLst/>
              </a:prstGeom>
            </p:spPr>
          </p:pic>
        </mc:Fallback>
      </mc:AlternateContent>
      <p:sp>
        <p:nvSpPr>
          <p:cNvPr id="4" name="TextBox 3">
            <a:extLst>
              <a:ext uri="{FF2B5EF4-FFF2-40B4-BE49-F238E27FC236}">
                <a16:creationId xmlns:a16="http://schemas.microsoft.com/office/drawing/2014/main" id="{4641EEDB-9170-4F11-BC0A-037EF1877137}"/>
              </a:ext>
            </a:extLst>
          </p:cNvPr>
          <p:cNvSpPr txBox="1"/>
          <p:nvPr/>
        </p:nvSpPr>
        <p:spPr>
          <a:xfrm>
            <a:off x="226423" y="6392091"/>
            <a:ext cx="6356449" cy="276999"/>
          </a:xfrm>
          <a:prstGeom prst="rect">
            <a:avLst/>
          </a:prstGeom>
          <a:noFill/>
        </p:spPr>
        <p:txBody>
          <a:bodyPr wrap="square" rtlCol="0">
            <a:spAutoFit/>
          </a:bodyPr>
          <a:lstStyle/>
          <a:p>
            <a:r>
              <a:rPr lang="en-US" sz="1200" dirty="0">
                <a:solidFill>
                  <a:schemeClr val="bg2">
                    <a:lumMod val="50000"/>
                  </a:schemeClr>
                </a:solidFill>
              </a:rPr>
              <a:t>GitHub repo for project implementation: https://github.com/srishtis/DL_final_project_ece685  </a:t>
            </a:r>
          </a:p>
        </p:txBody>
      </p:sp>
    </p:spTree>
    <p:extLst>
      <p:ext uri="{BB962C8B-B14F-4D97-AF65-F5344CB8AC3E}">
        <p14:creationId xmlns:p14="http://schemas.microsoft.com/office/powerpoint/2010/main" val="236245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N-gram Classifier (Baseline Model) </a:t>
            </a:r>
          </a:p>
        </p:txBody>
      </p:sp>
      <p:grpSp>
        <p:nvGrpSpPr>
          <p:cNvPr id="1030" name="Group 1029">
            <a:extLst>
              <a:ext uri="{FF2B5EF4-FFF2-40B4-BE49-F238E27FC236}">
                <a16:creationId xmlns:a16="http://schemas.microsoft.com/office/drawing/2014/main" id="{8D7236C2-4265-49A2-A24F-55A83E9C6FE5}"/>
              </a:ext>
            </a:extLst>
          </p:cNvPr>
          <p:cNvGrpSpPr/>
          <p:nvPr/>
        </p:nvGrpSpPr>
        <p:grpSpPr>
          <a:xfrm>
            <a:off x="238758" y="1351280"/>
            <a:ext cx="7503161" cy="1930400"/>
            <a:chOff x="238758" y="1194695"/>
            <a:chExt cx="7503161" cy="1965065"/>
          </a:xfrm>
        </p:grpSpPr>
        <p:grpSp>
          <p:nvGrpSpPr>
            <p:cNvPr id="1027" name="Group 1026">
              <a:extLst>
                <a:ext uri="{FF2B5EF4-FFF2-40B4-BE49-F238E27FC236}">
                  <a16:creationId xmlns:a16="http://schemas.microsoft.com/office/drawing/2014/main" id="{94A78ABF-BED2-4A7C-B3C8-EBA03AA46776}"/>
                </a:ext>
              </a:extLst>
            </p:cNvPr>
            <p:cNvGrpSpPr/>
            <p:nvPr/>
          </p:nvGrpSpPr>
          <p:grpSpPr>
            <a:xfrm>
              <a:off x="238758" y="1544320"/>
              <a:ext cx="7503161" cy="1615440"/>
              <a:chOff x="238758" y="1562747"/>
              <a:chExt cx="7503161" cy="1760755"/>
            </a:xfrm>
          </p:grpSpPr>
          <p:sp>
            <p:nvSpPr>
              <p:cNvPr id="62" name="Rectangle 61">
                <a:extLst>
                  <a:ext uri="{FF2B5EF4-FFF2-40B4-BE49-F238E27FC236}">
                    <a16:creationId xmlns:a16="http://schemas.microsoft.com/office/drawing/2014/main" id="{84BE62AB-0F1E-4511-87D4-AE2B3B360B5E}"/>
                  </a:ext>
                </a:extLst>
              </p:cNvPr>
              <p:cNvSpPr/>
              <p:nvPr/>
            </p:nvSpPr>
            <p:spPr>
              <a:xfrm>
                <a:off x="238758" y="1562747"/>
                <a:ext cx="7503161" cy="1760755"/>
              </a:xfrm>
              <a:prstGeom prst="rect">
                <a:avLst/>
              </a:prstGeom>
              <a:solidFill>
                <a:schemeClr val="accent5">
                  <a:lumMod val="60000"/>
                  <a:lumOff val="40000"/>
                </a:schemeClr>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5" name="Group 1024">
                <a:extLst>
                  <a:ext uri="{FF2B5EF4-FFF2-40B4-BE49-F238E27FC236}">
                    <a16:creationId xmlns:a16="http://schemas.microsoft.com/office/drawing/2014/main" id="{46C6A366-F6D5-482E-9169-A882F8BFF6DA}"/>
                  </a:ext>
                </a:extLst>
              </p:cNvPr>
              <p:cNvGrpSpPr/>
              <p:nvPr/>
            </p:nvGrpSpPr>
            <p:grpSpPr>
              <a:xfrm>
                <a:off x="436877" y="1825200"/>
                <a:ext cx="6959603" cy="1222800"/>
                <a:chOff x="436877" y="1825200"/>
                <a:chExt cx="6959603" cy="1222800"/>
              </a:xfrm>
            </p:grpSpPr>
            <p:grpSp>
              <p:nvGrpSpPr>
                <p:cNvPr id="35" name="Group 34">
                  <a:extLst>
                    <a:ext uri="{FF2B5EF4-FFF2-40B4-BE49-F238E27FC236}">
                      <a16:creationId xmlns:a16="http://schemas.microsoft.com/office/drawing/2014/main" id="{828631ED-3310-4A42-8121-9A69A40686C4}"/>
                    </a:ext>
                  </a:extLst>
                </p:cNvPr>
                <p:cNvGrpSpPr/>
                <p:nvPr/>
              </p:nvGrpSpPr>
              <p:grpSpPr>
                <a:xfrm>
                  <a:off x="2641600" y="2496170"/>
                  <a:ext cx="4754880" cy="551830"/>
                  <a:chOff x="6096000" y="2079610"/>
                  <a:chExt cx="4754880" cy="551830"/>
                </a:xfrm>
              </p:grpSpPr>
              <p:sp>
                <p:nvSpPr>
                  <p:cNvPr id="27" name="Rectangle 26">
                    <a:extLst>
                      <a:ext uri="{FF2B5EF4-FFF2-40B4-BE49-F238E27FC236}">
                        <a16:creationId xmlns:a16="http://schemas.microsoft.com/office/drawing/2014/main" id="{605F1758-C874-4354-ACDC-5310962DC688}"/>
                      </a:ext>
                    </a:extLst>
                  </p:cNvPr>
                  <p:cNvSpPr/>
                  <p:nvPr/>
                </p:nvSpPr>
                <p:spPr>
                  <a:xfrm>
                    <a:off x="6096000" y="2079610"/>
                    <a:ext cx="4754880" cy="551830"/>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t>John is going to the kitchen.</a:t>
                    </a:r>
                  </a:p>
                </p:txBody>
              </p:sp>
              <p:grpSp>
                <p:nvGrpSpPr>
                  <p:cNvPr id="28" name="Group 27">
                    <a:extLst>
                      <a:ext uri="{FF2B5EF4-FFF2-40B4-BE49-F238E27FC236}">
                        <a16:creationId xmlns:a16="http://schemas.microsoft.com/office/drawing/2014/main" id="{6AE91540-5F0F-4A9B-8E0D-F2162731E04F}"/>
                      </a:ext>
                    </a:extLst>
                  </p:cNvPr>
                  <p:cNvGrpSpPr/>
                  <p:nvPr/>
                </p:nvGrpSpPr>
                <p:grpSpPr>
                  <a:xfrm>
                    <a:off x="6431279" y="2143308"/>
                    <a:ext cx="3982721" cy="424433"/>
                    <a:chOff x="883920" y="1825624"/>
                    <a:chExt cx="3982721" cy="424433"/>
                  </a:xfrm>
                </p:grpSpPr>
                <p:grpSp>
                  <p:nvGrpSpPr>
                    <p:cNvPr id="29" name="Group 28">
                      <a:extLst>
                        <a:ext uri="{FF2B5EF4-FFF2-40B4-BE49-F238E27FC236}">
                          <a16:creationId xmlns:a16="http://schemas.microsoft.com/office/drawing/2014/main" id="{0A5A8A67-5883-4BB6-871D-AEDC4C8BC74A}"/>
                        </a:ext>
                      </a:extLst>
                    </p:cNvPr>
                    <p:cNvGrpSpPr/>
                    <p:nvPr/>
                  </p:nvGrpSpPr>
                  <p:grpSpPr>
                    <a:xfrm>
                      <a:off x="883920" y="1825625"/>
                      <a:ext cx="3982721" cy="424432"/>
                      <a:chOff x="883920" y="1825625"/>
                      <a:chExt cx="3982721" cy="424432"/>
                    </a:xfrm>
                  </p:grpSpPr>
                  <p:sp>
                    <p:nvSpPr>
                      <p:cNvPr id="31" name="Rectangle 30">
                        <a:extLst>
                          <a:ext uri="{FF2B5EF4-FFF2-40B4-BE49-F238E27FC236}">
                            <a16:creationId xmlns:a16="http://schemas.microsoft.com/office/drawing/2014/main" id="{68184FBF-B30E-4E36-94CD-E72D23187624}"/>
                          </a:ext>
                        </a:extLst>
                      </p:cNvPr>
                      <p:cNvSpPr/>
                      <p:nvPr/>
                    </p:nvSpPr>
                    <p:spPr>
                      <a:xfrm>
                        <a:off x="883920" y="1899920"/>
                        <a:ext cx="1087120" cy="3454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2A96443-1DD3-4E6B-B921-5BE87F4DB79D}"/>
                          </a:ext>
                        </a:extLst>
                      </p:cNvPr>
                      <p:cNvSpPr/>
                      <p:nvPr/>
                    </p:nvSpPr>
                    <p:spPr>
                      <a:xfrm>
                        <a:off x="1656080" y="1825625"/>
                        <a:ext cx="1148080" cy="4197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B83A8A2-6448-4C56-BCE2-5855A1B837A9}"/>
                          </a:ext>
                        </a:extLst>
                      </p:cNvPr>
                      <p:cNvSpPr/>
                      <p:nvPr/>
                    </p:nvSpPr>
                    <p:spPr>
                      <a:xfrm>
                        <a:off x="2804160" y="1895222"/>
                        <a:ext cx="919481" cy="3548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A2BE504-501A-4EDF-A4BC-516F74CE907D}"/>
                          </a:ext>
                        </a:extLst>
                      </p:cNvPr>
                      <p:cNvSpPr/>
                      <p:nvPr/>
                    </p:nvSpPr>
                    <p:spPr>
                      <a:xfrm>
                        <a:off x="3169921" y="1885828"/>
                        <a:ext cx="1696720" cy="3548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A618086-000A-48C0-A843-51392C1F778E}"/>
                        </a:ext>
                      </a:extLst>
                    </p:cNvPr>
                    <p:cNvSpPr/>
                    <p:nvPr/>
                  </p:nvSpPr>
                  <p:spPr>
                    <a:xfrm>
                      <a:off x="1971039" y="1825624"/>
                      <a:ext cx="1198881" cy="4197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a:extLst>
                    <a:ext uri="{FF2B5EF4-FFF2-40B4-BE49-F238E27FC236}">
                      <a16:creationId xmlns:a16="http://schemas.microsoft.com/office/drawing/2014/main" id="{2793E5D1-44BD-4F0A-9C98-2F2F48FF0193}"/>
                    </a:ext>
                  </a:extLst>
                </p:cNvPr>
                <p:cNvGrpSpPr/>
                <p:nvPr/>
              </p:nvGrpSpPr>
              <p:grpSpPr>
                <a:xfrm>
                  <a:off x="2641600" y="1825200"/>
                  <a:ext cx="4754880" cy="551830"/>
                  <a:chOff x="3840480" y="1825200"/>
                  <a:chExt cx="4754880" cy="551830"/>
                </a:xfrm>
              </p:grpSpPr>
              <p:sp>
                <p:nvSpPr>
                  <p:cNvPr id="36" name="Rectangle 35">
                    <a:extLst>
                      <a:ext uri="{FF2B5EF4-FFF2-40B4-BE49-F238E27FC236}">
                        <a16:creationId xmlns:a16="http://schemas.microsoft.com/office/drawing/2014/main" id="{EDD5164C-169E-468D-A088-784B82D16552}"/>
                      </a:ext>
                    </a:extLst>
                  </p:cNvPr>
                  <p:cNvSpPr/>
                  <p:nvPr/>
                </p:nvSpPr>
                <p:spPr>
                  <a:xfrm>
                    <a:off x="3840480" y="1825200"/>
                    <a:ext cx="4754880" cy="551830"/>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t>John is going to the kitchen.</a:t>
                    </a:r>
                  </a:p>
                </p:txBody>
              </p:sp>
              <p:sp>
                <p:nvSpPr>
                  <p:cNvPr id="38" name="Rectangle 37">
                    <a:extLst>
                      <a:ext uri="{FF2B5EF4-FFF2-40B4-BE49-F238E27FC236}">
                        <a16:creationId xmlns:a16="http://schemas.microsoft.com/office/drawing/2014/main" id="{685E974F-6070-4D6D-AAF5-A6CFDC5AA86D}"/>
                      </a:ext>
                    </a:extLst>
                  </p:cNvPr>
                  <p:cNvSpPr/>
                  <p:nvPr/>
                </p:nvSpPr>
                <p:spPr>
                  <a:xfrm>
                    <a:off x="4173218" y="1928395"/>
                    <a:ext cx="685800" cy="3372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C3A5AFC-5DE3-4AE1-8D05-FAF925B02520}"/>
                      </a:ext>
                    </a:extLst>
                  </p:cNvPr>
                  <p:cNvSpPr/>
                  <p:nvPr/>
                </p:nvSpPr>
                <p:spPr>
                  <a:xfrm>
                    <a:off x="4919978" y="1935781"/>
                    <a:ext cx="271778" cy="32989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E22922-249E-4167-B912-B91FEE8D2B01}"/>
                      </a:ext>
                    </a:extLst>
                  </p:cNvPr>
                  <p:cNvSpPr/>
                  <p:nvPr/>
                </p:nvSpPr>
                <p:spPr>
                  <a:xfrm>
                    <a:off x="5273033" y="1949153"/>
                    <a:ext cx="822965" cy="31652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B34EE30-D03E-4E81-AD5C-DF8A254A4AEC}"/>
                      </a:ext>
                    </a:extLst>
                  </p:cNvPr>
                  <p:cNvSpPr/>
                  <p:nvPr/>
                </p:nvSpPr>
                <p:spPr>
                  <a:xfrm>
                    <a:off x="6144256" y="1948715"/>
                    <a:ext cx="317503" cy="31652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38F84-DA1F-4E3F-8A53-7634AE2FDF80}"/>
                      </a:ext>
                    </a:extLst>
                  </p:cNvPr>
                  <p:cNvSpPr/>
                  <p:nvPr/>
                </p:nvSpPr>
                <p:spPr>
                  <a:xfrm>
                    <a:off x="6510013" y="1948715"/>
                    <a:ext cx="505467" cy="31652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A0858F9-1971-48DD-AE77-3FFA3BED135A}"/>
                      </a:ext>
                    </a:extLst>
                  </p:cNvPr>
                  <p:cNvSpPr/>
                  <p:nvPr/>
                </p:nvSpPr>
                <p:spPr>
                  <a:xfrm>
                    <a:off x="7077705" y="1959427"/>
                    <a:ext cx="1080775" cy="3058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584C2261-08A9-4445-A49A-276A2686CD0D}"/>
                    </a:ext>
                  </a:extLst>
                </p:cNvPr>
                <p:cNvSpPr/>
                <p:nvPr/>
              </p:nvSpPr>
              <p:spPr>
                <a:xfrm>
                  <a:off x="436877" y="1836420"/>
                  <a:ext cx="1574804" cy="540610"/>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b="1" dirty="0"/>
                    <a:t>1-gram</a:t>
                  </a:r>
                </a:p>
              </p:txBody>
            </p:sp>
            <p:sp>
              <p:nvSpPr>
                <p:cNvPr id="53" name="Rectangle 52">
                  <a:extLst>
                    <a:ext uri="{FF2B5EF4-FFF2-40B4-BE49-F238E27FC236}">
                      <a16:creationId xmlns:a16="http://schemas.microsoft.com/office/drawing/2014/main" id="{1BF018D0-DC42-46C6-9427-D6A4F67507C6}"/>
                    </a:ext>
                  </a:extLst>
                </p:cNvPr>
                <p:cNvSpPr/>
                <p:nvPr/>
              </p:nvSpPr>
              <p:spPr>
                <a:xfrm>
                  <a:off x="447034" y="2496170"/>
                  <a:ext cx="1574804" cy="540610"/>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b="1" dirty="0"/>
                    <a:t>2-gram</a:t>
                  </a:r>
                </a:p>
              </p:txBody>
            </p:sp>
            <p:cxnSp>
              <p:nvCxnSpPr>
                <p:cNvPr id="56" name="Straight Arrow Connector 55">
                  <a:extLst>
                    <a:ext uri="{FF2B5EF4-FFF2-40B4-BE49-F238E27FC236}">
                      <a16:creationId xmlns:a16="http://schemas.microsoft.com/office/drawing/2014/main" id="{0A057505-A8BA-4F5B-B07E-282580CD8662}"/>
                    </a:ext>
                  </a:extLst>
                </p:cNvPr>
                <p:cNvCxnSpPr>
                  <a:cxnSpLocks/>
                  <a:stCxn id="51" idx="3"/>
                  <a:endCxn id="36" idx="1"/>
                </p:cNvCxnSpPr>
                <p:nvPr/>
              </p:nvCxnSpPr>
              <p:spPr>
                <a:xfrm flipV="1">
                  <a:off x="2011681" y="2101115"/>
                  <a:ext cx="629919" cy="5610"/>
                </a:xfrm>
                <a:prstGeom prst="straightConnector1">
                  <a:avLst/>
                </a:prstGeom>
                <a:ln w="38100">
                  <a:solidFill>
                    <a:schemeClr val="tx1">
                      <a:lumMod val="65000"/>
                      <a:lumOff val="3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id="{104229E0-ED24-46D6-80D3-473D8EA6AE50}"/>
                    </a:ext>
                  </a:extLst>
                </p:cNvPr>
                <p:cNvCxnSpPr>
                  <a:cxnSpLocks/>
                  <a:stCxn id="53" idx="3"/>
                  <a:endCxn id="27" idx="1"/>
                </p:cNvCxnSpPr>
                <p:nvPr/>
              </p:nvCxnSpPr>
              <p:spPr>
                <a:xfrm>
                  <a:off x="2021838" y="2766475"/>
                  <a:ext cx="619762" cy="5610"/>
                </a:xfrm>
                <a:prstGeom prst="straightConnector1">
                  <a:avLst/>
                </a:prstGeom>
                <a:ln w="38100">
                  <a:solidFill>
                    <a:schemeClr val="tx1">
                      <a:lumMod val="65000"/>
                      <a:lumOff val="35000"/>
                    </a:schemeClr>
                  </a:solidFill>
                  <a:tailEnd type="triangle"/>
                </a:ln>
              </p:spPr>
              <p:style>
                <a:lnRef idx="3">
                  <a:schemeClr val="accent3"/>
                </a:lnRef>
                <a:fillRef idx="0">
                  <a:schemeClr val="accent3"/>
                </a:fillRef>
                <a:effectRef idx="2">
                  <a:schemeClr val="accent3"/>
                </a:effectRef>
                <a:fontRef idx="minor">
                  <a:schemeClr val="tx1"/>
                </a:fontRef>
              </p:style>
            </p:cxnSp>
          </p:grpSp>
        </p:grpSp>
        <p:sp>
          <p:nvSpPr>
            <p:cNvPr id="1029" name="Rectangle 1028">
              <a:extLst>
                <a:ext uri="{FF2B5EF4-FFF2-40B4-BE49-F238E27FC236}">
                  <a16:creationId xmlns:a16="http://schemas.microsoft.com/office/drawing/2014/main" id="{F9867325-D197-4500-A935-481341548B7A}"/>
                </a:ext>
              </a:extLst>
            </p:cNvPr>
            <p:cNvSpPr/>
            <p:nvPr/>
          </p:nvSpPr>
          <p:spPr>
            <a:xfrm>
              <a:off x="2338066" y="1194695"/>
              <a:ext cx="3037841" cy="495993"/>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b="1" dirty="0"/>
                <a:t>Bag of N-grams</a:t>
              </a:r>
            </a:p>
          </p:txBody>
        </p:sp>
      </p:grpSp>
      <p:cxnSp>
        <p:nvCxnSpPr>
          <p:cNvPr id="97" name="Straight Arrow Connector 96">
            <a:extLst>
              <a:ext uri="{FF2B5EF4-FFF2-40B4-BE49-F238E27FC236}">
                <a16:creationId xmlns:a16="http://schemas.microsoft.com/office/drawing/2014/main" id="{6D4AA82F-AAA2-44CF-8F29-40BD1C0785D8}"/>
              </a:ext>
            </a:extLst>
          </p:cNvPr>
          <p:cNvCxnSpPr>
            <a:cxnSpLocks/>
            <a:stCxn id="62" idx="2"/>
            <a:endCxn id="71" idx="0"/>
          </p:cNvCxnSpPr>
          <p:nvPr/>
        </p:nvCxnSpPr>
        <p:spPr>
          <a:xfrm>
            <a:off x="3990339" y="3281680"/>
            <a:ext cx="1468123" cy="302344"/>
          </a:xfrm>
          <a:prstGeom prst="straightConnector1">
            <a:avLst/>
          </a:prstGeom>
          <a:ln w="38100">
            <a:solidFill>
              <a:schemeClr val="tx1">
                <a:lumMod val="65000"/>
                <a:lumOff val="35000"/>
              </a:schemeClr>
            </a:solidFill>
            <a:tailEnd type="triangle"/>
          </a:ln>
        </p:spPr>
        <p:style>
          <a:lnRef idx="3">
            <a:schemeClr val="accent3"/>
          </a:lnRef>
          <a:fillRef idx="0">
            <a:schemeClr val="accent3"/>
          </a:fillRef>
          <a:effectRef idx="2">
            <a:schemeClr val="accent3"/>
          </a:effectRef>
          <a:fontRef idx="minor">
            <a:schemeClr val="tx1"/>
          </a:fontRef>
        </p:style>
      </p:cxnSp>
      <p:grpSp>
        <p:nvGrpSpPr>
          <p:cNvPr id="1036" name="Group 1035">
            <a:extLst>
              <a:ext uri="{FF2B5EF4-FFF2-40B4-BE49-F238E27FC236}">
                <a16:creationId xmlns:a16="http://schemas.microsoft.com/office/drawing/2014/main" id="{DF60EC8E-DA43-47FB-95A3-6FA748934F44}"/>
              </a:ext>
            </a:extLst>
          </p:cNvPr>
          <p:cNvGrpSpPr/>
          <p:nvPr/>
        </p:nvGrpSpPr>
        <p:grpSpPr>
          <a:xfrm>
            <a:off x="2011681" y="3584024"/>
            <a:ext cx="6893561" cy="1586943"/>
            <a:chOff x="4663438" y="3677919"/>
            <a:chExt cx="6893561" cy="1586943"/>
          </a:xfrm>
        </p:grpSpPr>
        <p:grpSp>
          <p:nvGrpSpPr>
            <p:cNvPr id="70" name="Group 69">
              <a:extLst>
                <a:ext uri="{FF2B5EF4-FFF2-40B4-BE49-F238E27FC236}">
                  <a16:creationId xmlns:a16="http://schemas.microsoft.com/office/drawing/2014/main" id="{411841AA-4DF7-4756-8966-769FDE23BE1C}"/>
                </a:ext>
              </a:extLst>
            </p:cNvPr>
            <p:cNvGrpSpPr/>
            <p:nvPr/>
          </p:nvGrpSpPr>
          <p:grpSpPr>
            <a:xfrm>
              <a:off x="4663438" y="3677919"/>
              <a:ext cx="6893561" cy="1586943"/>
              <a:chOff x="238758" y="2219850"/>
              <a:chExt cx="6893561" cy="1794639"/>
            </a:xfrm>
          </p:grpSpPr>
          <p:sp>
            <p:nvSpPr>
              <p:cNvPr id="71" name="Rectangle 70">
                <a:extLst>
                  <a:ext uri="{FF2B5EF4-FFF2-40B4-BE49-F238E27FC236}">
                    <a16:creationId xmlns:a16="http://schemas.microsoft.com/office/drawing/2014/main" id="{1659C8F9-65BA-430E-B982-2E3B0A572EEC}"/>
                  </a:ext>
                </a:extLst>
              </p:cNvPr>
              <p:cNvSpPr/>
              <p:nvPr/>
            </p:nvSpPr>
            <p:spPr>
              <a:xfrm>
                <a:off x="238758" y="2219850"/>
                <a:ext cx="6893561" cy="1794639"/>
              </a:xfrm>
              <a:prstGeom prst="rect">
                <a:avLst/>
              </a:prstGeom>
              <a:solidFill>
                <a:schemeClr val="accent5">
                  <a:lumMod val="60000"/>
                  <a:lumOff val="40000"/>
                </a:schemeClr>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6" name="Rectangle 75">
                <a:extLst>
                  <a:ext uri="{FF2B5EF4-FFF2-40B4-BE49-F238E27FC236}">
                    <a16:creationId xmlns:a16="http://schemas.microsoft.com/office/drawing/2014/main" id="{2960B085-56BC-453B-BC43-BA2DF25AD710}"/>
                  </a:ext>
                </a:extLst>
              </p:cNvPr>
              <p:cNvSpPr/>
              <p:nvPr/>
            </p:nvSpPr>
            <p:spPr>
              <a:xfrm>
                <a:off x="447033" y="2496170"/>
                <a:ext cx="6380485" cy="540609"/>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b="1" dirty="0"/>
                  <a:t>Linear Support Vector Classifier</a:t>
                </a:r>
              </a:p>
            </p:txBody>
          </p:sp>
        </p:grpSp>
        <p:sp>
          <p:nvSpPr>
            <p:cNvPr id="1034" name="Rectangle 1033">
              <a:extLst>
                <a:ext uri="{FF2B5EF4-FFF2-40B4-BE49-F238E27FC236}">
                  <a16:creationId xmlns:a16="http://schemas.microsoft.com/office/drawing/2014/main" id="{0AB021E0-B297-4961-B4E3-B1B762F8CE24}"/>
                </a:ext>
              </a:extLst>
            </p:cNvPr>
            <p:cNvSpPr/>
            <p:nvPr/>
          </p:nvSpPr>
          <p:spPr>
            <a:xfrm>
              <a:off x="4973315" y="4562721"/>
              <a:ext cx="6380485" cy="478044"/>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600" dirty="0"/>
                <a:t>Features: Vocabulary from bag of N-grams from stories</a:t>
              </a:r>
            </a:p>
            <a:p>
              <a:pPr marL="0" indent="0" algn="ctr">
                <a:buNone/>
              </a:pPr>
              <a:r>
                <a:rPr lang="en-US" sz="1600" dirty="0"/>
                <a:t>Target: Encoded vocabulary from answer sets</a:t>
              </a:r>
            </a:p>
          </p:txBody>
        </p:sp>
      </p:grpSp>
      <p:grpSp>
        <p:nvGrpSpPr>
          <p:cNvPr id="106" name="Group 105">
            <a:extLst>
              <a:ext uri="{FF2B5EF4-FFF2-40B4-BE49-F238E27FC236}">
                <a16:creationId xmlns:a16="http://schemas.microsoft.com/office/drawing/2014/main" id="{DFDD32EF-9CB6-41CE-9AA1-F5C4F18E29C0}"/>
              </a:ext>
            </a:extLst>
          </p:cNvPr>
          <p:cNvGrpSpPr/>
          <p:nvPr/>
        </p:nvGrpSpPr>
        <p:grpSpPr>
          <a:xfrm>
            <a:off x="5019040" y="5506720"/>
            <a:ext cx="6893561" cy="1209040"/>
            <a:chOff x="6699251" y="5274879"/>
            <a:chExt cx="6893561" cy="1209040"/>
          </a:xfrm>
        </p:grpSpPr>
        <p:sp>
          <p:nvSpPr>
            <p:cNvPr id="109" name="Rectangle 108">
              <a:extLst>
                <a:ext uri="{FF2B5EF4-FFF2-40B4-BE49-F238E27FC236}">
                  <a16:creationId xmlns:a16="http://schemas.microsoft.com/office/drawing/2014/main" id="{B265A002-8936-4FC8-9552-9D9DCD719B3F}"/>
                </a:ext>
              </a:extLst>
            </p:cNvPr>
            <p:cNvSpPr/>
            <p:nvPr/>
          </p:nvSpPr>
          <p:spPr>
            <a:xfrm>
              <a:off x="6699251" y="5274879"/>
              <a:ext cx="6893561" cy="1209040"/>
            </a:xfrm>
            <a:prstGeom prst="rect">
              <a:avLst/>
            </a:prstGeom>
            <a:solidFill>
              <a:schemeClr val="accent5">
                <a:lumMod val="60000"/>
                <a:lumOff val="40000"/>
              </a:schemeClr>
            </a:solid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08" name="Rectangle 107">
              <a:extLst>
                <a:ext uri="{FF2B5EF4-FFF2-40B4-BE49-F238E27FC236}">
                  <a16:creationId xmlns:a16="http://schemas.microsoft.com/office/drawing/2014/main" id="{4D65C530-54F6-45E8-8A13-C31BC616DC80}"/>
                </a:ext>
              </a:extLst>
            </p:cNvPr>
            <p:cNvSpPr/>
            <p:nvPr/>
          </p:nvSpPr>
          <p:spPr>
            <a:xfrm>
              <a:off x="7057391" y="5380507"/>
              <a:ext cx="6380485" cy="478044"/>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600" dirty="0"/>
                <a:t>Q: Where is John?</a:t>
              </a:r>
            </a:p>
          </p:txBody>
        </p:sp>
      </p:grpSp>
      <p:cxnSp>
        <p:nvCxnSpPr>
          <p:cNvPr id="111" name="Straight Arrow Connector 110">
            <a:extLst>
              <a:ext uri="{FF2B5EF4-FFF2-40B4-BE49-F238E27FC236}">
                <a16:creationId xmlns:a16="http://schemas.microsoft.com/office/drawing/2014/main" id="{B3753B76-30A0-49B1-953E-950EB1794086}"/>
              </a:ext>
            </a:extLst>
          </p:cNvPr>
          <p:cNvCxnSpPr>
            <a:cxnSpLocks/>
            <a:stCxn id="71" idx="2"/>
            <a:endCxn id="109" idx="0"/>
          </p:cNvCxnSpPr>
          <p:nvPr/>
        </p:nvCxnSpPr>
        <p:spPr>
          <a:xfrm>
            <a:off x="5458462" y="5170967"/>
            <a:ext cx="3007359" cy="335753"/>
          </a:xfrm>
          <a:prstGeom prst="straightConnector1">
            <a:avLst/>
          </a:prstGeom>
          <a:ln w="38100">
            <a:solidFill>
              <a:schemeClr val="tx1">
                <a:lumMod val="65000"/>
                <a:lumOff val="3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041" name="Rectangle 1040">
            <a:extLst>
              <a:ext uri="{FF2B5EF4-FFF2-40B4-BE49-F238E27FC236}">
                <a16:creationId xmlns:a16="http://schemas.microsoft.com/office/drawing/2014/main" id="{12B48171-8FCD-410A-84AE-CC58046D13A7}"/>
              </a:ext>
            </a:extLst>
          </p:cNvPr>
          <p:cNvSpPr/>
          <p:nvPr/>
        </p:nvSpPr>
        <p:spPr>
          <a:xfrm>
            <a:off x="5375907" y="6150996"/>
            <a:ext cx="6380485" cy="478044"/>
          </a:xfrm>
          <a:prstGeom prst="rect">
            <a:avLst/>
          </a:prstGeom>
          <a:solidFill>
            <a:schemeClr val="accent5">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600" dirty="0"/>
              <a:t>A: Kitchen</a:t>
            </a:r>
          </a:p>
        </p:txBody>
      </p:sp>
    </p:spTree>
    <p:extLst>
      <p:ext uri="{BB962C8B-B14F-4D97-AF65-F5344CB8AC3E}">
        <p14:creationId xmlns:p14="http://schemas.microsoft.com/office/powerpoint/2010/main" val="34543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3005"/>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Sequential-to-sequential (Seq2Seq)</a:t>
            </a:r>
          </a:p>
        </p:txBody>
      </p:sp>
      <p:pic>
        <p:nvPicPr>
          <p:cNvPr id="5" name="Content Placeholder 4">
            <a:extLst>
              <a:ext uri="{FF2B5EF4-FFF2-40B4-BE49-F238E27FC236}">
                <a16:creationId xmlns:a16="http://schemas.microsoft.com/office/drawing/2014/main" id="{C91D2EB7-D118-7846-AA64-D41E21F8EC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8199" y="2995591"/>
            <a:ext cx="10175602" cy="2556684"/>
          </a:xfrm>
        </p:spPr>
      </p:pic>
      <p:cxnSp>
        <p:nvCxnSpPr>
          <p:cNvPr id="7" name="Straight Arrow Connector 6">
            <a:extLst>
              <a:ext uri="{FF2B5EF4-FFF2-40B4-BE49-F238E27FC236}">
                <a16:creationId xmlns:a16="http://schemas.microsoft.com/office/drawing/2014/main" id="{C1B6DF1B-E763-6F46-8938-B4A533512C53}"/>
              </a:ext>
            </a:extLst>
          </p:cNvPr>
          <p:cNvCxnSpPr/>
          <p:nvPr/>
        </p:nvCxnSpPr>
        <p:spPr>
          <a:xfrm flipV="1">
            <a:off x="8484243" y="2731625"/>
            <a:ext cx="0" cy="119219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02C69-0FFA-0C4B-956B-3709FE5E6065}"/>
              </a:ext>
            </a:extLst>
          </p:cNvPr>
          <p:cNvSpPr txBox="1"/>
          <p:nvPr/>
        </p:nvSpPr>
        <p:spPr>
          <a:xfrm>
            <a:off x="7765363" y="2293036"/>
            <a:ext cx="1688117" cy="369332"/>
          </a:xfrm>
          <a:prstGeom prst="rect">
            <a:avLst/>
          </a:prstGeom>
          <a:noFill/>
        </p:spPr>
        <p:txBody>
          <a:bodyPr wrap="square" rtlCol="0">
            <a:spAutoFit/>
          </a:bodyPr>
          <a:lstStyle/>
          <a:p>
            <a:r>
              <a:rPr lang="en-US" dirty="0"/>
              <a:t>Encoder output</a:t>
            </a:r>
          </a:p>
        </p:txBody>
      </p:sp>
      <p:sp>
        <p:nvSpPr>
          <p:cNvPr id="9" name="TextBox 8">
            <a:extLst>
              <a:ext uri="{FF2B5EF4-FFF2-40B4-BE49-F238E27FC236}">
                <a16:creationId xmlns:a16="http://schemas.microsoft.com/office/drawing/2014/main" id="{588A11F6-F191-F64F-9029-418503D9AD66}"/>
              </a:ext>
            </a:extLst>
          </p:cNvPr>
          <p:cNvSpPr txBox="1"/>
          <p:nvPr/>
        </p:nvSpPr>
        <p:spPr>
          <a:xfrm>
            <a:off x="1099590" y="4803494"/>
            <a:ext cx="2083447" cy="523220"/>
          </a:xfrm>
          <a:prstGeom prst="rect">
            <a:avLst/>
          </a:prstGeom>
          <a:noFill/>
        </p:spPr>
        <p:txBody>
          <a:bodyPr wrap="square" rtlCol="0">
            <a:spAutoFit/>
          </a:bodyPr>
          <a:lstStyle/>
          <a:p>
            <a:pPr algn="ctr"/>
            <a:r>
              <a:rPr lang="en-US" sz="1400" dirty="0">
                <a:solidFill>
                  <a:srgbClr val="FF0000"/>
                </a:solidFill>
              </a:rPr>
              <a:t>The bathroom is west of the bedroom</a:t>
            </a:r>
          </a:p>
        </p:txBody>
      </p:sp>
      <p:sp>
        <p:nvSpPr>
          <p:cNvPr id="11" name="TextBox 10">
            <a:extLst>
              <a:ext uri="{FF2B5EF4-FFF2-40B4-BE49-F238E27FC236}">
                <a16:creationId xmlns:a16="http://schemas.microsoft.com/office/drawing/2014/main" id="{941E22D1-5390-0145-8145-AC3539DDCE23}"/>
              </a:ext>
            </a:extLst>
          </p:cNvPr>
          <p:cNvSpPr txBox="1"/>
          <p:nvPr/>
        </p:nvSpPr>
        <p:spPr>
          <a:xfrm>
            <a:off x="3370154" y="4793844"/>
            <a:ext cx="2083447" cy="523220"/>
          </a:xfrm>
          <a:prstGeom prst="rect">
            <a:avLst/>
          </a:prstGeom>
          <a:noFill/>
        </p:spPr>
        <p:txBody>
          <a:bodyPr wrap="square" rtlCol="0">
            <a:spAutoFit/>
          </a:bodyPr>
          <a:lstStyle/>
          <a:p>
            <a:pPr algn="ctr"/>
            <a:r>
              <a:rPr lang="en-US" sz="1400" dirty="0">
                <a:solidFill>
                  <a:srgbClr val="FF0000"/>
                </a:solidFill>
              </a:rPr>
              <a:t>The office is south of the bedroom</a:t>
            </a:r>
          </a:p>
        </p:txBody>
      </p:sp>
      <p:sp>
        <p:nvSpPr>
          <p:cNvPr id="10" name="TextBox 9">
            <a:extLst>
              <a:ext uri="{FF2B5EF4-FFF2-40B4-BE49-F238E27FC236}">
                <a16:creationId xmlns:a16="http://schemas.microsoft.com/office/drawing/2014/main" id="{853BF10D-6B7F-F144-B90C-3EB63EDAB0D8}"/>
              </a:ext>
            </a:extLst>
          </p:cNvPr>
          <p:cNvSpPr txBox="1"/>
          <p:nvPr/>
        </p:nvSpPr>
        <p:spPr>
          <a:xfrm>
            <a:off x="6153875" y="4861366"/>
            <a:ext cx="2122025" cy="523220"/>
          </a:xfrm>
          <a:prstGeom prst="rect">
            <a:avLst/>
          </a:prstGeom>
          <a:noFill/>
        </p:spPr>
        <p:txBody>
          <a:bodyPr wrap="square" rtlCol="0">
            <a:spAutoFit/>
          </a:bodyPr>
          <a:lstStyle/>
          <a:p>
            <a:pPr algn="ctr"/>
            <a:r>
              <a:rPr lang="en-US" sz="1400" dirty="0">
                <a:solidFill>
                  <a:srgbClr val="FF0000"/>
                </a:solidFill>
              </a:rPr>
              <a:t>How do you go from office to bathroom? </a:t>
            </a:r>
          </a:p>
        </p:txBody>
      </p:sp>
      <p:sp>
        <p:nvSpPr>
          <p:cNvPr id="12" name="TextBox 11">
            <a:extLst>
              <a:ext uri="{FF2B5EF4-FFF2-40B4-BE49-F238E27FC236}">
                <a16:creationId xmlns:a16="http://schemas.microsoft.com/office/drawing/2014/main" id="{F7B6E7FD-8E1A-D04D-A8DE-D8D2E0D43C1D}"/>
              </a:ext>
            </a:extLst>
          </p:cNvPr>
          <p:cNvSpPr txBox="1"/>
          <p:nvPr/>
        </p:nvSpPr>
        <p:spPr>
          <a:xfrm>
            <a:off x="9284098" y="3090441"/>
            <a:ext cx="704854" cy="338554"/>
          </a:xfrm>
          <a:prstGeom prst="rect">
            <a:avLst/>
          </a:prstGeom>
          <a:noFill/>
        </p:spPr>
        <p:txBody>
          <a:bodyPr wrap="square" rtlCol="0">
            <a:spAutoFit/>
          </a:bodyPr>
          <a:lstStyle/>
          <a:p>
            <a:r>
              <a:rPr lang="en-US" sz="1600" dirty="0">
                <a:solidFill>
                  <a:srgbClr val="FF0000"/>
                </a:solidFill>
              </a:rPr>
              <a:t>north</a:t>
            </a:r>
          </a:p>
        </p:txBody>
      </p:sp>
      <p:sp>
        <p:nvSpPr>
          <p:cNvPr id="14" name="TextBox 13">
            <a:extLst>
              <a:ext uri="{FF2B5EF4-FFF2-40B4-BE49-F238E27FC236}">
                <a16:creationId xmlns:a16="http://schemas.microsoft.com/office/drawing/2014/main" id="{737DEF94-16D6-CA40-A159-5C6BA90DAD2C}"/>
              </a:ext>
            </a:extLst>
          </p:cNvPr>
          <p:cNvSpPr txBox="1"/>
          <p:nvPr/>
        </p:nvSpPr>
        <p:spPr>
          <a:xfrm>
            <a:off x="9945783" y="3080795"/>
            <a:ext cx="704854" cy="338554"/>
          </a:xfrm>
          <a:prstGeom prst="rect">
            <a:avLst/>
          </a:prstGeom>
          <a:noFill/>
        </p:spPr>
        <p:txBody>
          <a:bodyPr wrap="square" rtlCol="0">
            <a:spAutoFit/>
          </a:bodyPr>
          <a:lstStyle/>
          <a:p>
            <a:r>
              <a:rPr lang="en-US" sz="1600" dirty="0">
                <a:solidFill>
                  <a:srgbClr val="FF0000"/>
                </a:solidFill>
              </a:rPr>
              <a:t>west</a:t>
            </a:r>
          </a:p>
        </p:txBody>
      </p:sp>
      <p:sp>
        <p:nvSpPr>
          <p:cNvPr id="17" name="Rectangle 16">
            <a:extLst>
              <a:ext uri="{FF2B5EF4-FFF2-40B4-BE49-F238E27FC236}">
                <a16:creationId xmlns:a16="http://schemas.microsoft.com/office/drawing/2014/main" id="{00C861F5-EDA0-FB4A-B66D-B43E6684C47E}"/>
              </a:ext>
            </a:extLst>
          </p:cNvPr>
          <p:cNvSpPr/>
          <p:nvPr/>
        </p:nvSpPr>
        <p:spPr>
          <a:xfrm>
            <a:off x="1772529" y="1561514"/>
            <a:ext cx="3545059" cy="6189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52AADB-1D1A-114B-A5F2-C28313857363}"/>
              </a:ext>
            </a:extLst>
          </p:cNvPr>
          <p:cNvSpPr txBox="1"/>
          <p:nvPr/>
        </p:nvSpPr>
        <p:spPr>
          <a:xfrm>
            <a:off x="2307104" y="1690688"/>
            <a:ext cx="2869810" cy="369332"/>
          </a:xfrm>
          <a:prstGeom prst="rect">
            <a:avLst/>
          </a:prstGeom>
          <a:noFill/>
        </p:spPr>
        <p:txBody>
          <a:bodyPr wrap="square" rtlCol="0">
            <a:spAutoFit/>
          </a:bodyPr>
          <a:lstStyle/>
          <a:p>
            <a:r>
              <a:rPr lang="en-US" dirty="0"/>
              <a:t>I like tea but not coffee</a:t>
            </a:r>
          </a:p>
        </p:txBody>
      </p:sp>
      <p:sp>
        <p:nvSpPr>
          <p:cNvPr id="23" name="Rectangle 22">
            <a:extLst>
              <a:ext uri="{FF2B5EF4-FFF2-40B4-BE49-F238E27FC236}">
                <a16:creationId xmlns:a16="http://schemas.microsoft.com/office/drawing/2014/main" id="{5769B971-18AB-E74D-BA95-E765D72C7063}"/>
              </a:ext>
            </a:extLst>
          </p:cNvPr>
          <p:cNvSpPr/>
          <p:nvPr/>
        </p:nvSpPr>
        <p:spPr>
          <a:xfrm>
            <a:off x="6400724" y="1553199"/>
            <a:ext cx="3545059" cy="6189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E0D9982-3A33-3D41-8CD2-0443D9EFBC7F}"/>
              </a:ext>
            </a:extLst>
          </p:cNvPr>
          <p:cNvSpPr txBox="1"/>
          <p:nvPr/>
        </p:nvSpPr>
        <p:spPr>
          <a:xfrm>
            <a:off x="6935299" y="1682373"/>
            <a:ext cx="2869810" cy="369332"/>
          </a:xfrm>
          <a:prstGeom prst="rect">
            <a:avLst/>
          </a:prstGeom>
          <a:noFill/>
        </p:spPr>
        <p:txBody>
          <a:bodyPr wrap="square" rtlCol="0">
            <a:spAutoFit/>
          </a:bodyPr>
          <a:lstStyle/>
          <a:p>
            <a:r>
              <a:rPr lang="en-US" dirty="0"/>
              <a:t>I like coffee but not tea</a:t>
            </a:r>
          </a:p>
        </p:txBody>
      </p:sp>
    </p:spTree>
    <p:extLst>
      <p:ext uri="{BB962C8B-B14F-4D97-AF65-F5344CB8AC3E}">
        <p14:creationId xmlns:p14="http://schemas.microsoft.com/office/powerpoint/2010/main" val="346222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0" grpId="0"/>
      <p:bldP spid="12" grpId="0"/>
      <p:bldP spid="14" grpId="0"/>
      <p:bldP spid="17" grpId="0" animBg="1"/>
      <p:bldP spid="18"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3D2682-E9A4-48C0-B7F4-AF737315CBEB}"/>
              </a:ext>
            </a:extLst>
          </p:cNvPr>
          <p:cNvSpPr/>
          <p:nvPr/>
        </p:nvSpPr>
        <p:spPr>
          <a:xfrm>
            <a:off x="7564637" y="322843"/>
            <a:ext cx="4103107" cy="62123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87BA65-392B-4343-AC4E-9030079CF617}"/>
              </a:ext>
            </a:extLst>
          </p:cNvPr>
          <p:cNvSpPr/>
          <p:nvPr/>
        </p:nvSpPr>
        <p:spPr>
          <a:xfrm>
            <a:off x="327546" y="322843"/>
            <a:ext cx="7057517" cy="1983477"/>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kern="1200" dirty="0">
                <a:solidFill>
                  <a:srgbClr val="FFFFFF"/>
                </a:solidFill>
                <a:latin typeface="+mj-lt"/>
                <a:ea typeface="+mj-ea"/>
                <a:cs typeface="+mj-cs"/>
              </a:rPr>
              <a:t>LSTM based sentence embedding</a:t>
            </a:r>
          </a:p>
        </p:txBody>
      </p:sp>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98" r="18663" b="-2"/>
          <a:stretch/>
        </p:blipFill>
        <p:spPr bwMode="auto">
          <a:xfrm>
            <a:off x="327546" y="2454903"/>
            <a:ext cx="3442801" cy="408025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10;&#10;Description automatically generated">
            <a:extLst>
              <a:ext uri="{FF2B5EF4-FFF2-40B4-BE49-F238E27FC236}">
                <a16:creationId xmlns:a16="http://schemas.microsoft.com/office/drawing/2014/main" id="{34242F03-AD30-0145-A7E7-F57B9DBF3E3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6850" b="-3"/>
          <a:stretch/>
        </p:blipFill>
        <p:spPr>
          <a:xfrm>
            <a:off x="3942260" y="2454901"/>
            <a:ext cx="3442803" cy="4080255"/>
          </a:xfrm>
          <a:prstGeom prst="rect">
            <a:avLst/>
          </a:prstGeom>
        </p:spPr>
      </p:pic>
      <p:sp>
        <p:nvSpPr>
          <p:cNvPr id="6" name="TextBox 5">
            <a:extLst>
              <a:ext uri="{FF2B5EF4-FFF2-40B4-BE49-F238E27FC236}">
                <a16:creationId xmlns:a16="http://schemas.microsoft.com/office/drawing/2014/main" id="{B8FB29AB-E53D-3240-8E30-B35AB2820A75}"/>
              </a:ext>
            </a:extLst>
          </p:cNvPr>
          <p:cNvSpPr txBox="1"/>
          <p:nvPr/>
        </p:nvSpPr>
        <p:spPr>
          <a:xfrm>
            <a:off x="7943114" y="763523"/>
            <a:ext cx="3511296" cy="533095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solidFill>
                  <a:srgbClr val="FFFFFF"/>
                </a:solidFill>
              </a:rPr>
              <a:t>Use sentence embedding to create embedding for Stories and queries</a:t>
            </a:r>
          </a:p>
          <a:p>
            <a:pPr marL="285750" indent="-228600">
              <a:lnSpc>
                <a:spcPct val="90000"/>
              </a:lnSpc>
              <a:spcAft>
                <a:spcPts val="600"/>
              </a:spcAft>
              <a:buFont typeface="Arial" panose="020B0604020202020204" pitchFamily="34" charset="0"/>
              <a:buChar char="•"/>
            </a:pPr>
            <a:r>
              <a:rPr lang="en-US" sz="2400" dirty="0">
                <a:solidFill>
                  <a:srgbClr val="FFFFFF"/>
                </a:solidFill>
              </a:rPr>
              <a:t>Pass the sentence embeddings through a LSTM module</a:t>
            </a:r>
          </a:p>
          <a:p>
            <a:pPr marL="285750" indent="-228600">
              <a:lnSpc>
                <a:spcPct val="90000"/>
              </a:lnSpc>
              <a:spcAft>
                <a:spcPts val="600"/>
              </a:spcAft>
              <a:buFont typeface="Arial" panose="020B0604020202020204" pitchFamily="34" charset="0"/>
              <a:buChar char="•"/>
            </a:pPr>
            <a:r>
              <a:rPr lang="en-US" sz="2400" dirty="0">
                <a:solidFill>
                  <a:srgbClr val="FFFFFF"/>
                </a:solidFill>
              </a:rPr>
              <a:t>Concatenate the LSTM outputs</a:t>
            </a:r>
          </a:p>
          <a:p>
            <a:pPr marL="285750" indent="-228600">
              <a:lnSpc>
                <a:spcPct val="90000"/>
              </a:lnSpc>
              <a:spcAft>
                <a:spcPts val="600"/>
              </a:spcAft>
              <a:buFont typeface="Arial" panose="020B0604020202020204" pitchFamily="34" charset="0"/>
              <a:buChar char="•"/>
            </a:pPr>
            <a:r>
              <a:rPr lang="en-US" sz="2400" dirty="0">
                <a:solidFill>
                  <a:srgbClr val="FFFFFF"/>
                </a:solidFill>
              </a:rPr>
              <a:t>Pass through a Linear layer</a:t>
            </a:r>
          </a:p>
          <a:p>
            <a:pPr marL="285750" indent="-228600">
              <a:lnSpc>
                <a:spcPct val="90000"/>
              </a:lnSpc>
              <a:spcAft>
                <a:spcPts val="600"/>
              </a:spcAft>
              <a:buFont typeface="Arial" panose="020B0604020202020204" pitchFamily="34" charset="0"/>
              <a:buChar char="•"/>
            </a:pPr>
            <a:r>
              <a:rPr lang="en-US" sz="2400" dirty="0">
                <a:solidFill>
                  <a:srgbClr val="FFFFFF"/>
                </a:solidFill>
              </a:rPr>
              <a:t>Use a </a:t>
            </a:r>
            <a:r>
              <a:rPr lang="en-US" sz="2400" dirty="0" err="1">
                <a:solidFill>
                  <a:srgbClr val="FFFFFF"/>
                </a:solidFill>
              </a:rPr>
              <a:t>softmax</a:t>
            </a:r>
            <a:r>
              <a:rPr lang="en-US" sz="2400" dirty="0">
                <a:solidFill>
                  <a:srgbClr val="FFFFFF"/>
                </a:solidFill>
              </a:rPr>
              <a:t> layer to get output probabilities</a:t>
            </a:r>
          </a:p>
          <a:p>
            <a:pPr marL="285750"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endParaRPr lang="en-US" sz="2400" dirty="0">
              <a:solidFill>
                <a:srgbClr val="FFFFFF"/>
              </a:solidFill>
            </a:endParaRPr>
          </a:p>
        </p:txBody>
      </p:sp>
      <p:sp>
        <p:nvSpPr>
          <p:cNvPr id="11" name="Rectangle 10">
            <a:extLst>
              <a:ext uri="{FF2B5EF4-FFF2-40B4-BE49-F238E27FC236}">
                <a16:creationId xmlns:a16="http://schemas.microsoft.com/office/drawing/2014/main" id="{8F7A3F60-7463-2A44-B5D4-632B39D62AE6}"/>
              </a:ext>
            </a:extLst>
          </p:cNvPr>
          <p:cNvSpPr/>
          <p:nvPr/>
        </p:nvSpPr>
        <p:spPr>
          <a:xfrm>
            <a:off x="3941469" y="2398629"/>
            <a:ext cx="1741088" cy="18920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E926A2-335F-3B49-803D-6F70B6206220}"/>
              </a:ext>
            </a:extLst>
          </p:cNvPr>
          <p:cNvSpPr/>
          <p:nvPr/>
        </p:nvSpPr>
        <p:spPr>
          <a:xfrm>
            <a:off x="5809166" y="3784209"/>
            <a:ext cx="1420837" cy="5064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D341AD1-F970-FC4B-96AC-A81B34E9352A}"/>
              </a:ext>
            </a:extLst>
          </p:cNvPr>
          <p:cNvSpPr/>
          <p:nvPr/>
        </p:nvSpPr>
        <p:spPr>
          <a:xfrm>
            <a:off x="4121834" y="4290645"/>
            <a:ext cx="3123028" cy="5908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4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dirty="0"/>
              <a:t>LSTM + Attention</a:t>
            </a:r>
          </a:p>
        </p:txBody>
      </p:sp>
      <p:sp>
        <p:nvSpPr>
          <p:cNvPr id="6" name="TextBox 5">
            <a:extLst>
              <a:ext uri="{FF2B5EF4-FFF2-40B4-BE49-F238E27FC236}">
                <a16:creationId xmlns:a16="http://schemas.microsoft.com/office/drawing/2014/main" id="{B8FB29AB-E53D-3240-8E30-B35AB2820A75}"/>
              </a:ext>
            </a:extLst>
          </p:cNvPr>
          <p:cNvSpPr txBox="1"/>
          <p:nvPr/>
        </p:nvSpPr>
        <p:spPr>
          <a:xfrm>
            <a:off x="956604" y="1505243"/>
            <a:ext cx="4867422"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dataset contains for information about the stories that are relevant in answering query. </a:t>
            </a:r>
          </a:p>
          <a:p>
            <a:pPr marL="285750" indent="-285750">
              <a:buFont typeface="Arial" panose="020B0604020202020204" pitchFamily="34" charset="0"/>
              <a:buChar char="•"/>
            </a:pPr>
            <a:r>
              <a:rPr lang="en-US" sz="2400" dirty="0"/>
              <a:t>For example,</a:t>
            </a:r>
          </a:p>
          <a:p>
            <a:pPr marL="742950" lvl="1" indent="-285750">
              <a:buFont typeface="Arial" panose="020B0604020202020204" pitchFamily="34" charset="0"/>
              <a:buChar char="•"/>
            </a:pPr>
            <a:r>
              <a:rPr lang="en-US" sz="2000" dirty="0"/>
              <a:t>Mary went to the bathroom. </a:t>
            </a:r>
          </a:p>
          <a:p>
            <a:pPr marL="742950" lvl="1" indent="-285750">
              <a:buFont typeface="Arial" panose="020B0604020202020204" pitchFamily="34" charset="0"/>
              <a:buChar char="•"/>
            </a:pPr>
            <a:r>
              <a:rPr lang="en-US" sz="2000" dirty="0"/>
              <a:t>John picked up the football. </a:t>
            </a:r>
          </a:p>
          <a:p>
            <a:pPr marL="742950" lvl="1" indent="-285750">
              <a:buFont typeface="Arial" panose="020B0604020202020204" pitchFamily="34" charset="0"/>
              <a:buChar char="•"/>
            </a:pPr>
            <a:r>
              <a:rPr lang="en-US" sz="2000" dirty="0"/>
              <a:t>Mary travelled to the office. </a:t>
            </a:r>
          </a:p>
          <a:p>
            <a:pPr marL="742950" lvl="1" indent="-285750">
              <a:buFont typeface="Arial" panose="020B0604020202020204" pitchFamily="34" charset="0"/>
              <a:buChar char="•"/>
            </a:pPr>
            <a:r>
              <a:rPr lang="en-US" sz="2000" dirty="0"/>
              <a:t>Bob went to the kitchen. </a:t>
            </a:r>
          </a:p>
          <a:p>
            <a:pPr marL="742950" lvl="1" indent="-285750">
              <a:buFont typeface="Arial" panose="020B0604020202020204" pitchFamily="34" charset="0"/>
              <a:buChar char="•"/>
            </a:pPr>
            <a:r>
              <a:rPr lang="en-US" sz="2000" u="sng" dirty="0"/>
              <a:t>Query</a:t>
            </a:r>
            <a:r>
              <a:rPr lang="en-US" sz="2000" dirty="0"/>
              <a:t>: Where is Mary? </a:t>
            </a:r>
          </a:p>
          <a:p>
            <a:pPr marL="742950" lvl="1" indent="-285750">
              <a:buFont typeface="Arial" panose="020B0604020202020204" pitchFamily="34" charset="0"/>
              <a:buChar char="•"/>
            </a:pPr>
            <a:r>
              <a:rPr lang="en-US" sz="2000" u="sng" dirty="0"/>
              <a:t>Answer</a:t>
            </a:r>
            <a:r>
              <a:rPr lang="en-US" sz="2000" dirty="0"/>
              <a:t>: office</a:t>
            </a:r>
          </a:p>
          <a:p>
            <a:pPr marL="285750" indent="-285750">
              <a:buFont typeface="Arial" panose="020B0604020202020204" pitchFamily="34" charset="0"/>
              <a:buChar char="•"/>
            </a:pPr>
            <a:r>
              <a:rPr lang="en-US" sz="2400" dirty="0"/>
              <a:t>Joint modeling</a:t>
            </a:r>
          </a:p>
          <a:p>
            <a:pPr marL="285750" indent="-285750">
              <a:buFont typeface="Arial" panose="020B0604020202020204" pitchFamily="34" charset="0"/>
              <a:buChar char="•"/>
            </a:pPr>
            <a:r>
              <a:rPr lang="en-US" sz="2400" dirty="0"/>
              <a:t>Learn to select relevant stories and learn the answer from the relevant stories!</a:t>
            </a:r>
          </a:p>
          <a:p>
            <a:endParaRPr lang="en-US" dirty="0"/>
          </a:p>
        </p:txBody>
      </p:sp>
      <p:pic>
        <p:nvPicPr>
          <p:cNvPr id="8" name="Content Placeholder 7" descr="Diagram&#10;&#10;Description automatically generated">
            <a:extLst>
              <a:ext uri="{FF2B5EF4-FFF2-40B4-BE49-F238E27FC236}">
                <a16:creationId xmlns:a16="http://schemas.microsoft.com/office/drawing/2014/main" id="{E7D61DD2-682E-894A-B7B3-C133BBA5FC9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67976" y="1463039"/>
            <a:ext cx="5675338" cy="5140581"/>
          </a:xfrm>
        </p:spPr>
      </p:pic>
      <p:sp>
        <p:nvSpPr>
          <p:cNvPr id="11" name="Rectangle 10">
            <a:extLst>
              <a:ext uri="{FF2B5EF4-FFF2-40B4-BE49-F238E27FC236}">
                <a16:creationId xmlns:a16="http://schemas.microsoft.com/office/drawing/2014/main" id="{116298CA-396A-A74C-BC59-D46DBC7F51B5}"/>
              </a:ext>
            </a:extLst>
          </p:cNvPr>
          <p:cNvSpPr/>
          <p:nvPr/>
        </p:nvSpPr>
        <p:spPr>
          <a:xfrm>
            <a:off x="1688125" y="3643530"/>
            <a:ext cx="3052689" cy="281354"/>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DFB5DB-9CDE-5144-987E-D39AAC0AA9EA}"/>
              </a:ext>
            </a:extLst>
          </p:cNvPr>
          <p:cNvSpPr/>
          <p:nvPr/>
        </p:nvSpPr>
        <p:spPr>
          <a:xfrm>
            <a:off x="1699845" y="3036271"/>
            <a:ext cx="3052689" cy="281354"/>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9217BB-BB0E-D247-AF36-6C4A2EAD3D8B}"/>
              </a:ext>
            </a:extLst>
          </p:cNvPr>
          <p:cNvSpPr/>
          <p:nvPr/>
        </p:nvSpPr>
        <p:spPr>
          <a:xfrm>
            <a:off x="6255433" y="1336431"/>
            <a:ext cx="3760762" cy="51206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3C9C26-9A9B-7443-BCFA-4BD42E639EA8}"/>
              </a:ext>
            </a:extLst>
          </p:cNvPr>
          <p:cNvSpPr/>
          <p:nvPr/>
        </p:nvSpPr>
        <p:spPr>
          <a:xfrm>
            <a:off x="6569612" y="1505243"/>
            <a:ext cx="1674056" cy="43609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EE7A6B5-0DF7-AB4F-BFA1-8DB6F7D53B5C}"/>
              </a:ext>
            </a:extLst>
          </p:cNvPr>
          <p:cNvSpPr/>
          <p:nvPr/>
        </p:nvSpPr>
        <p:spPr>
          <a:xfrm>
            <a:off x="8356208" y="1463039"/>
            <a:ext cx="3793587" cy="5212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037C05-C49F-8B4A-AE46-4ECCBCC35E64}"/>
              </a:ext>
            </a:extLst>
          </p:cNvPr>
          <p:cNvSpPr/>
          <p:nvPr/>
        </p:nvSpPr>
        <p:spPr>
          <a:xfrm>
            <a:off x="7300686" y="6125029"/>
            <a:ext cx="4499428" cy="4785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26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animBg="1"/>
      <p:bldP spid="10" grpId="1" animBg="1"/>
      <p:bldP spid="17" grpId="0" animBg="1"/>
      <p:bldP spid="17" grpId="1" animBg="1"/>
      <p:bldP spid="18" grpId="0" animBg="1"/>
      <p:bldP spid="18" grpId="1"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 Ways to Improve Chatbots and Boost Customer Satisfaction">
            <a:extLst>
              <a:ext uri="{FF2B5EF4-FFF2-40B4-BE49-F238E27FC236}">
                <a16:creationId xmlns:a16="http://schemas.microsoft.com/office/drawing/2014/main" id="{4C9E234E-41A3-4798-A663-16DDFFAA581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 y="-23797"/>
            <a:ext cx="12192000" cy="6880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22279-4F5C-411C-AA6A-842B7A10E098}"/>
              </a:ext>
            </a:extLst>
          </p:cNvPr>
          <p:cNvSpPr>
            <a:spLocks noGrp="1"/>
          </p:cNvSpPr>
          <p:nvPr>
            <p:ph type="title"/>
          </p:nvPr>
        </p:nvSpPr>
        <p:spPr/>
        <p:txBody>
          <a:bodyPr/>
          <a:lstStyle/>
          <a:p>
            <a:r>
              <a:rPr lang="en-US"/>
              <a:t>End-to-End Memory Network</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BD75EFFE-7A85-B94B-A763-4CEE4062D8F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26286" y="1480354"/>
            <a:ext cx="9405838" cy="5217528"/>
          </a:xfrm>
        </p:spPr>
      </p:pic>
      <p:sp>
        <p:nvSpPr>
          <p:cNvPr id="7" name="Rectangle 6">
            <a:extLst>
              <a:ext uri="{FF2B5EF4-FFF2-40B4-BE49-F238E27FC236}">
                <a16:creationId xmlns:a16="http://schemas.microsoft.com/office/drawing/2014/main" id="{230217FA-2A41-994E-B485-B84EC0C46564}"/>
              </a:ext>
            </a:extLst>
          </p:cNvPr>
          <p:cNvSpPr/>
          <p:nvPr/>
        </p:nvSpPr>
        <p:spPr>
          <a:xfrm>
            <a:off x="2700997" y="4614203"/>
            <a:ext cx="956603" cy="42203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8B25A9-5AC4-1A41-8618-78CF42C1609C}"/>
              </a:ext>
            </a:extLst>
          </p:cNvPr>
          <p:cNvSpPr/>
          <p:nvPr/>
        </p:nvSpPr>
        <p:spPr>
          <a:xfrm>
            <a:off x="2726785" y="2909666"/>
            <a:ext cx="956603" cy="42203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73BC24-64A0-8C4D-B59D-80637B2E910B}"/>
              </a:ext>
            </a:extLst>
          </p:cNvPr>
          <p:cNvSpPr/>
          <p:nvPr/>
        </p:nvSpPr>
        <p:spPr>
          <a:xfrm>
            <a:off x="5877948" y="5244906"/>
            <a:ext cx="956603" cy="42203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AE594DE-2087-8740-B736-36480700E1EF}"/>
              </a:ext>
            </a:extLst>
          </p:cNvPr>
          <p:cNvSpPr/>
          <p:nvPr/>
        </p:nvSpPr>
        <p:spPr>
          <a:xfrm>
            <a:off x="3657600" y="3667087"/>
            <a:ext cx="2883877" cy="422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4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30|18.1"/>
</p:tagLst>
</file>

<file path=ppt/tags/tag2.xml><?xml version="1.0" encoding="utf-8"?>
<p:tagLst xmlns:a="http://schemas.openxmlformats.org/drawingml/2006/main" xmlns:r="http://schemas.openxmlformats.org/officeDocument/2006/relationships" xmlns:p="http://schemas.openxmlformats.org/presentationml/2006/main">
  <p:tag name="TIMING" val="|29.5|6.6|8.6|3.2|5.6|5.5|1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2180</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Deep learning Approach for Question and Answering (QA) Systems</vt:lpstr>
      <vt:lpstr>Introduction</vt:lpstr>
      <vt:lpstr>Dataset</vt:lpstr>
      <vt:lpstr>Methodology</vt:lpstr>
      <vt:lpstr>N-gram Classifier (Baseline Model) </vt:lpstr>
      <vt:lpstr>Sequential-to-sequential (Seq2Seq)</vt:lpstr>
      <vt:lpstr>LSTM based sentence embedding</vt:lpstr>
      <vt:lpstr>LSTM + Attention</vt:lpstr>
      <vt:lpstr>End-to-End Memory Network</vt:lpstr>
      <vt:lpstr>Model Results and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 for Question and Answering (QA) Systems</dc:title>
  <dc:creator>Srishti Saha</dc:creator>
  <cp:lastModifiedBy>Srishti Saha</cp:lastModifiedBy>
  <cp:revision>54</cp:revision>
  <dcterms:created xsi:type="dcterms:W3CDTF">2020-11-13T17:06:24Z</dcterms:created>
  <dcterms:modified xsi:type="dcterms:W3CDTF">2020-11-15T23:53:58Z</dcterms:modified>
</cp:coreProperties>
</file>