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69" r:id="rId5"/>
    <p:sldId id="270" r:id="rId6"/>
    <p:sldId id="266" r:id="rId7"/>
    <p:sldId id="267" r:id="rId8"/>
    <p:sldId id="261" r:id="rId9"/>
    <p:sldId id="264"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5B8C"/>
    <a:srgbClr val="003399"/>
    <a:srgbClr val="2D50C1"/>
    <a:srgbClr val="7D8FD1"/>
    <a:srgbClr val="403DB3"/>
    <a:srgbClr val="676E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1413-3888-4251-A867-AF4F47D79B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A71CF1-4641-4A4D-B9D2-182B282676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0B9147-6D56-4FA6-BEB3-77BA4D327BF2}"/>
              </a:ext>
            </a:extLst>
          </p:cNvPr>
          <p:cNvSpPr>
            <a:spLocks noGrp="1"/>
          </p:cNvSpPr>
          <p:nvPr>
            <p:ph type="dt" sz="half" idx="10"/>
          </p:nvPr>
        </p:nvSpPr>
        <p:spPr/>
        <p:txBody>
          <a:bodyPr/>
          <a:lstStyle/>
          <a:p>
            <a:fld id="{67672935-A914-49DE-B534-6C0577A9AA22}" type="datetimeFigureOut">
              <a:rPr lang="en-US" smtClean="0"/>
              <a:t>11/26/2019</a:t>
            </a:fld>
            <a:endParaRPr lang="en-US"/>
          </a:p>
        </p:txBody>
      </p:sp>
      <p:sp>
        <p:nvSpPr>
          <p:cNvPr id="5" name="Footer Placeholder 4">
            <a:extLst>
              <a:ext uri="{FF2B5EF4-FFF2-40B4-BE49-F238E27FC236}">
                <a16:creationId xmlns:a16="http://schemas.microsoft.com/office/drawing/2014/main" id="{8EBB9755-A75C-422F-A2C3-25CD88DA94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B2BDB-1BB9-42EE-92B1-BC81E0442C33}"/>
              </a:ext>
            </a:extLst>
          </p:cNvPr>
          <p:cNvSpPr>
            <a:spLocks noGrp="1"/>
          </p:cNvSpPr>
          <p:nvPr>
            <p:ph type="sldNum" sz="quarter" idx="12"/>
          </p:nvPr>
        </p:nvSpPr>
        <p:spPr/>
        <p:txBody>
          <a:bodyPr/>
          <a:lstStyle/>
          <a:p>
            <a:fld id="{E0C0875C-A753-4678-A63F-64C0AFE6627C}" type="slidenum">
              <a:rPr lang="en-US" smtClean="0"/>
              <a:t>‹#›</a:t>
            </a:fld>
            <a:endParaRPr lang="en-US"/>
          </a:p>
        </p:txBody>
      </p:sp>
    </p:spTree>
    <p:extLst>
      <p:ext uri="{BB962C8B-B14F-4D97-AF65-F5344CB8AC3E}">
        <p14:creationId xmlns:p14="http://schemas.microsoft.com/office/powerpoint/2010/main" val="3330716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2731-0C0A-4BFE-9418-CBC678B8FB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415C7E-8DC3-4459-BBB9-06F3535C4D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72B5EA-DB79-4952-ABB4-48990F6E995B}"/>
              </a:ext>
            </a:extLst>
          </p:cNvPr>
          <p:cNvSpPr>
            <a:spLocks noGrp="1"/>
          </p:cNvSpPr>
          <p:nvPr>
            <p:ph type="dt" sz="half" idx="10"/>
          </p:nvPr>
        </p:nvSpPr>
        <p:spPr/>
        <p:txBody>
          <a:bodyPr/>
          <a:lstStyle/>
          <a:p>
            <a:fld id="{67672935-A914-49DE-B534-6C0577A9AA22}" type="datetimeFigureOut">
              <a:rPr lang="en-US" smtClean="0"/>
              <a:t>11/26/2019</a:t>
            </a:fld>
            <a:endParaRPr lang="en-US"/>
          </a:p>
        </p:txBody>
      </p:sp>
      <p:sp>
        <p:nvSpPr>
          <p:cNvPr id="5" name="Footer Placeholder 4">
            <a:extLst>
              <a:ext uri="{FF2B5EF4-FFF2-40B4-BE49-F238E27FC236}">
                <a16:creationId xmlns:a16="http://schemas.microsoft.com/office/drawing/2014/main" id="{0FFF2F45-F2AC-4EAD-9922-3B8A0371E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B786C-BC2F-4514-86EC-0E08E7FC0325}"/>
              </a:ext>
            </a:extLst>
          </p:cNvPr>
          <p:cNvSpPr>
            <a:spLocks noGrp="1"/>
          </p:cNvSpPr>
          <p:nvPr>
            <p:ph type="sldNum" sz="quarter" idx="12"/>
          </p:nvPr>
        </p:nvSpPr>
        <p:spPr/>
        <p:txBody>
          <a:bodyPr/>
          <a:lstStyle/>
          <a:p>
            <a:fld id="{E0C0875C-A753-4678-A63F-64C0AFE6627C}" type="slidenum">
              <a:rPr lang="en-US" smtClean="0"/>
              <a:t>‹#›</a:t>
            </a:fld>
            <a:endParaRPr lang="en-US"/>
          </a:p>
        </p:txBody>
      </p:sp>
    </p:spTree>
    <p:extLst>
      <p:ext uri="{BB962C8B-B14F-4D97-AF65-F5344CB8AC3E}">
        <p14:creationId xmlns:p14="http://schemas.microsoft.com/office/powerpoint/2010/main" val="3580428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9F5F8A-0017-4897-8BAE-84F7EB8366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17F824-FA5F-4FF5-9F52-61D5F41665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47C68-71D9-4EE7-B12D-A4B061BF417D}"/>
              </a:ext>
            </a:extLst>
          </p:cNvPr>
          <p:cNvSpPr>
            <a:spLocks noGrp="1"/>
          </p:cNvSpPr>
          <p:nvPr>
            <p:ph type="dt" sz="half" idx="10"/>
          </p:nvPr>
        </p:nvSpPr>
        <p:spPr/>
        <p:txBody>
          <a:bodyPr/>
          <a:lstStyle/>
          <a:p>
            <a:fld id="{67672935-A914-49DE-B534-6C0577A9AA22}" type="datetimeFigureOut">
              <a:rPr lang="en-US" smtClean="0"/>
              <a:t>11/26/2019</a:t>
            </a:fld>
            <a:endParaRPr lang="en-US"/>
          </a:p>
        </p:txBody>
      </p:sp>
      <p:sp>
        <p:nvSpPr>
          <p:cNvPr id="5" name="Footer Placeholder 4">
            <a:extLst>
              <a:ext uri="{FF2B5EF4-FFF2-40B4-BE49-F238E27FC236}">
                <a16:creationId xmlns:a16="http://schemas.microsoft.com/office/drawing/2014/main" id="{BECB50C4-77C4-4391-AE52-5D23620E4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5BBDA-6E0D-492B-B90A-789B19D64429}"/>
              </a:ext>
            </a:extLst>
          </p:cNvPr>
          <p:cNvSpPr>
            <a:spLocks noGrp="1"/>
          </p:cNvSpPr>
          <p:nvPr>
            <p:ph type="sldNum" sz="quarter" idx="12"/>
          </p:nvPr>
        </p:nvSpPr>
        <p:spPr/>
        <p:txBody>
          <a:bodyPr/>
          <a:lstStyle/>
          <a:p>
            <a:fld id="{E0C0875C-A753-4678-A63F-64C0AFE6627C}" type="slidenum">
              <a:rPr lang="en-US" smtClean="0"/>
              <a:t>‹#›</a:t>
            </a:fld>
            <a:endParaRPr lang="en-US"/>
          </a:p>
        </p:txBody>
      </p:sp>
    </p:spTree>
    <p:extLst>
      <p:ext uri="{BB962C8B-B14F-4D97-AF65-F5344CB8AC3E}">
        <p14:creationId xmlns:p14="http://schemas.microsoft.com/office/powerpoint/2010/main" val="1331145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4D18-8AC2-4950-9C44-041C10C622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78ADA7-B57E-4811-B5E6-EC066CDAF0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5EEF9-C648-4C32-9259-2152128AE0B7}"/>
              </a:ext>
            </a:extLst>
          </p:cNvPr>
          <p:cNvSpPr>
            <a:spLocks noGrp="1"/>
          </p:cNvSpPr>
          <p:nvPr>
            <p:ph type="dt" sz="half" idx="10"/>
          </p:nvPr>
        </p:nvSpPr>
        <p:spPr/>
        <p:txBody>
          <a:bodyPr/>
          <a:lstStyle/>
          <a:p>
            <a:fld id="{67672935-A914-49DE-B534-6C0577A9AA22}" type="datetimeFigureOut">
              <a:rPr lang="en-US" smtClean="0"/>
              <a:t>11/26/2019</a:t>
            </a:fld>
            <a:endParaRPr lang="en-US"/>
          </a:p>
        </p:txBody>
      </p:sp>
      <p:sp>
        <p:nvSpPr>
          <p:cNvPr id="5" name="Footer Placeholder 4">
            <a:extLst>
              <a:ext uri="{FF2B5EF4-FFF2-40B4-BE49-F238E27FC236}">
                <a16:creationId xmlns:a16="http://schemas.microsoft.com/office/drawing/2014/main" id="{75BF116C-D8F0-49F1-B079-959E8B41D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D4C50-627A-4A47-ACB2-90F41801B24C}"/>
              </a:ext>
            </a:extLst>
          </p:cNvPr>
          <p:cNvSpPr>
            <a:spLocks noGrp="1"/>
          </p:cNvSpPr>
          <p:nvPr>
            <p:ph type="sldNum" sz="quarter" idx="12"/>
          </p:nvPr>
        </p:nvSpPr>
        <p:spPr/>
        <p:txBody>
          <a:bodyPr/>
          <a:lstStyle/>
          <a:p>
            <a:fld id="{E0C0875C-A753-4678-A63F-64C0AFE6627C}" type="slidenum">
              <a:rPr lang="en-US" smtClean="0"/>
              <a:t>‹#›</a:t>
            </a:fld>
            <a:endParaRPr lang="en-US"/>
          </a:p>
        </p:txBody>
      </p:sp>
    </p:spTree>
    <p:extLst>
      <p:ext uri="{BB962C8B-B14F-4D97-AF65-F5344CB8AC3E}">
        <p14:creationId xmlns:p14="http://schemas.microsoft.com/office/powerpoint/2010/main" val="374660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7B1B-DAEF-4BDC-B9B0-EFDF795FB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F5022C-B866-4C8E-BD19-FE6AFA07CF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09170-71AD-4BE6-8F4E-9CF881A9D9FF}"/>
              </a:ext>
            </a:extLst>
          </p:cNvPr>
          <p:cNvSpPr>
            <a:spLocks noGrp="1"/>
          </p:cNvSpPr>
          <p:nvPr>
            <p:ph type="dt" sz="half" idx="10"/>
          </p:nvPr>
        </p:nvSpPr>
        <p:spPr/>
        <p:txBody>
          <a:bodyPr/>
          <a:lstStyle/>
          <a:p>
            <a:fld id="{67672935-A914-49DE-B534-6C0577A9AA22}" type="datetimeFigureOut">
              <a:rPr lang="en-US" smtClean="0"/>
              <a:t>11/26/2019</a:t>
            </a:fld>
            <a:endParaRPr lang="en-US"/>
          </a:p>
        </p:txBody>
      </p:sp>
      <p:sp>
        <p:nvSpPr>
          <p:cNvPr id="5" name="Footer Placeholder 4">
            <a:extLst>
              <a:ext uri="{FF2B5EF4-FFF2-40B4-BE49-F238E27FC236}">
                <a16:creationId xmlns:a16="http://schemas.microsoft.com/office/drawing/2014/main" id="{2ADDBB53-DCC5-49F4-BB52-3F790C6C8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B9836-F76B-4AB4-9B26-E7824312C1BD}"/>
              </a:ext>
            </a:extLst>
          </p:cNvPr>
          <p:cNvSpPr>
            <a:spLocks noGrp="1"/>
          </p:cNvSpPr>
          <p:nvPr>
            <p:ph type="sldNum" sz="quarter" idx="12"/>
          </p:nvPr>
        </p:nvSpPr>
        <p:spPr/>
        <p:txBody>
          <a:bodyPr/>
          <a:lstStyle/>
          <a:p>
            <a:fld id="{E0C0875C-A753-4678-A63F-64C0AFE6627C}" type="slidenum">
              <a:rPr lang="en-US" smtClean="0"/>
              <a:t>‹#›</a:t>
            </a:fld>
            <a:endParaRPr lang="en-US"/>
          </a:p>
        </p:txBody>
      </p:sp>
    </p:spTree>
    <p:extLst>
      <p:ext uri="{BB962C8B-B14F-4D97-AF65-F5344CB8AC3E}">
        <p14:creationId xmlns:p14="http://schemas.microsoft.com/office/powerpoint/2010/main" val="3039131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20B26-62E0-4631-B77F-AFD3F1EB28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F81167-D504-4193-85E4-E215B86C25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EF2369-5B32-4474-B6FA-55A61CB549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0F1C11-509D-437D-9CAE-D146A9837456}"/>
              </a:ext>
            </a:extLst>
          </p:cNvPr>
          <p:cNvSpPr>
            <a:spLocks noGrp="1"/>
          </p:cNvSpPr>
          <p:nvPr>
            <p:ph type="dt" sz="half" idx="10"/>
          </p:nvPr>
        </p:nvSpPr>
        <p:spPr/>
        <p:txBody>
          <a:bodyPr/>
          <a:lstStyle/>
          <a:p>
            <a:fld id="{67672935-A914-49DE-B534-6C0577A9AA22}" type="datetimeFigureOut">
              <a:rPr lang="en-US" smtClean="0"/>
              <a:t>11/26/2019</a:t>
            </a:fld>
            <a:endParaRPr lang="en-US"/>
          </a:p>
        </p:txBody>
      </p:sp>
      <p:sp>
        <p:nvSpPr>
          <p:cNvPr id="6" name="Footer Placeholder 5">
            <a:extLst>
              <a:ext uri="{FF2B5EF4-FFF2-40B4-BE49-F238E27FC236}">
                <a16:creationId xmlns:a16="http://schemas.microsoft.com/office/drawing/2014/main" id="{5A0BB49F-AF5F-45B4-A2DF-0287099DC1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010E0-5E53-4B9C-8EC1-180BF8CE1A2E}"/>
              </a:ext>
            </a:extLst>
          </p:cNvPr>
          <p:cNvSpPr>
            <a:spLocks noGrp="1"/>
          </p:cNvSpPr>
          <p:nvPr>
            <p:ph type="sldNum" sz="quarter" idx="12"/>
          </p:nvPr>
        </p:nvSpPr>
        <p:spPr/>
        <p:txBody>
          <a:bodyPr/>
          <a:lstStyle/>
          <a:p>
            <a:fld id="{E0C0875C-A753-4678-A63F-64C0AFE6627C}" type="slidenum">
              <a:rPr lang="en-US" smtClean="0"/>
              <a:t>‹#›</a:t>
            </a:fld>
            <a:endParaRPr lang="en-US"/>
          </a:p>
        </p:txBody>
      </p:sp>
    </p:spTree>
    <p:extLst>
      <p:ext uri="{BB962C8B-B14F-4D97-AF65-F5344CB8AC3E}">
        <p14:creationId xmlns:p14="http://schemas.microsoft.com/office/powerpoint/2010/main" val="1553862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9DE1D-21B9-4A77-8770-14EC7F1C0D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5B00E8-4504-4310-BB41-ED6C456BB0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73D7E8-6494-4638-BE45-154566B984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188E89-30E3-400F-AA6E-E883E6E80F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9B04C6-767E-4FF5-A718-3697B60479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D5440A-A968-40CD-91F2-1524D8D90992}"/>
              </a:ext>
            </a:extLst>
          </p:cNvPr>
          <p:cNvSpPr>
            <a:spLocks noGrp="1"/>
          </p:cNvSpPr>
          <p:nvPr>
            <p:ph type="dt" sz="half" idx="10"/>
          </p:nvPr>
        </p:nvSpPr>
        <p:spPr/>
        <p:txBody>
          <a:bodyPr/>
          <a:lstStyle/>
          <a:p>
            <a:fld id="{67672935-A914-49DE-B534-6C0577A9AA22}" type="datetimeFigureOut">
              <a:rPr lang="en-US" smtClean="0"/>
              <a:t>11/26/2019</a:t>
            </a:fld>
            <a:endParaRPr lang="en-US"/>
          </a:p>
        </p:txBody>
      </p:sp>
      <p:sp>
        <p:nvSpPr>
          <p:cNvPr id="8" name="Footer Placeholder 7">
            <a:extLst>
              <a:ext uri="{FF2B5EF4-FFF2-40B4-BE49-F238E27FC236}">
                <a16:creationId xmlns:a16="http://schemas.microsoft.com/office/drawing/2014/main" id="{64DFE77C-4C15-43E8-BDF3-0160318744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EBC4F6-1987-4EB9-8C97-767F6474AD23}"/>
              </a:ext>
            </a:extLst>
          </p:cNvPr>
          <p:cNvSpPr>
            <a:spLocks noGrp="1"/>
          </p:cNvSpPr>
          <p:nvPr>
            <p:ph type="sldNum" sz="quarter" idx="12"/>
          </p:nvPr>
        </p:nvSpPr>
        <p:spPr/>
        <p:txBody>
          <a:bodyPr/>
          <a:lstStyle/>
          <a:p>
            <a:fld id="{E0C0875C-A753-4678-A63F-64C0AFE6627C}" type="slidenum">
              <a:rPr lang="en-US" smtClean="0"/>
              <a:t>‹#›</a:t>
            </a:fld>
            <a:endParaRPr lang="en-US"/>
          </a:p>
        </p:txBody>
      </p:sp>
    </p:spTree>
    <p:extLst>
      <p:ext uri="{BB962C8B-B14F-4D97-AF65-F5344CB8AC3E}">
        <p14:creationId xmlns:p14="http://schemas.microsoft.com/office/powerpoint/2010/main" val="1902242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26272-5C2C-4613-98AF-B64AF7ABAC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99D83B-C61F-4816-8401-71ACF7C3805D}"/>
              </a:ext>
            </a:extLst>
          </p:cNvPr>
          <p:cNvSpPr>
            <a:spLocks noGrp="1"/>
          </p:cNvSpPr>
          <p:nvPr>
            <p:ph type="dt" sz="half" idx="10"/>
          </p:nvPr>
        </p:nvSpPr>
        <p:spPr/>
        <p:txBody>
          <a:bodyPr/>
          <a:lstStyle/>
          <a:p>
            <a:fld id="{67672935-A914-49DE-B534-6C0577A9AA22}" type="datetimeFigureOut">
              <a:rPr lang="en-US" smtClean="0"/>
              <a:t>11/26/2019</a:t>
            </a:fld>
            <a:endParaRPr lang="en-US"/>
          </a:p>
        </p:txBody>
      </p:sp>
      <p:sp>
        <p:nvSpPr>
          <p:cNvPr id="4" name="Footer Placeholder 3">
            <a:extLst>
              <a:ext uri="{FF2B5EF4-FFF2-40B4-BE49-F238E27FC236}">
                <a16:creationId xmlns:a16="http://schemas.microsoft.com/office/drawing/2014/main" id="{D9E3678C-BB97-4B19-8558-9A446C0BEB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8CFF15-C96B-4A0D-9D53-4C6028578DA5}"/>
              </a:ext>
            </a:extLst>
          </p:cNvPr>
          <p:cNvSpPr>
            <a:spLocks noGrp="1"/>
          </p:cNvSpPr>
          <p:nvPr>
            <p:ph type="sldNum" sz="quarter" idx="12"/>
          </p:nvPr>
        </p:nvSpPr>
        <p:spPr/>
        <p:txBody>
          <a:bodyPr/>
          <a:lstStyle/>
          <a:p>
            <a:fld id="{E0C0875C-A753-4678-A63F-64C0AFE6627C}" type="slidenum">
              <a:rPr lang="en-US" smtClean="0"/>
              <a:t>‹#›</a:t>
            </a:fld>
            <a:endParaRPr lang="en-US"/>
          </a:p>
        </p:txBody>
      </p:sp>
    </p:spTree>
    <p:extLst>
      <p:ext uri="{BB962C8B-B14F-4D97-AF65-F5344CB8AC3E}">
        <p14:creationId xmlns:p14="http://schemas.microsoft.com/office/powerpoint/2010/main" val="160050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026D48-BD42-4C13-A7B7-56C201E76503}"/>
              </a:ext>
            </a:extLst>
          </p:cNvPr>
          <p:cNvSpPr>
            <a:spLocks noGrp="1"/>
          </p:cNvSpPr>
          <p:nvPr>
            <p:ph type="dt" sz="half" idx="10"/>
          </p:nvPr>
        </p:nvSpPr>
        <p:spPr/>
        <p:txBody>
          <a:bodyPr/>
          <a:lstStyle/>
          <a:p>
            <a:fld id="{67672935-A914-49DE-B534-6C0577A9AA22}" type="datetimeFigureOut">
              <a:rPr lang="en-US" smtClean="0"/>
              <a:t>11/26/2019</a:t>
            </a:fld>
            <a:endParaRPr lang="en-US"/>
          </a:p>
        </p:txBody>
      </p:sp>
      <p:sp>
        <p:nvSpPr>
          <p:cNvPr id="3" name="Footer Placeholder 2">
            <a:extLst>
              <a:ext uri="{FF2B5EF4-FFF2-40B4-BE49-F238E27FC236}">
                <a16:creationId xmlns:a16="http://schemas.microsoft.com/office/drawing/2014/main" id="{72F780E7-D17A-40C6-BE57-2D00E0B67B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348945-8DC4-4F5A-80B3-9E28C99CE0F4}"/>
              </a:ext>
            </a:extLst>
          </p:cNvPr>
          <p:cNvSpPr>
            <a:spLocks noGrp="1"/>
          </p:cNvSpPr>
          <p:nvPr>
            <p:ph type="sldNum" sz="quarter" idx="12"/>
          </p:nvPr>
        </p:nvSpPr>
        <p:spPr/>
        <p:txBody>
          <a:bodyPr/>
          <a:lstStyle/>
          <a:p>
            <a:fld id="{E0C0875C-A753-4678-A63F-64C0AFE6627C}" type="slidenum">
              <a:rPr lang="en-US" smtClean="0"/>
              <a:t>‹#›</a:t>
            </a:fld>
            <a:endParaRPr lang="en-US"/>
          </a:p>
        </p:txBody>
      </p:sp>
    </p:spTree>
    <p:extLst>
      <p:ext uri="{BB962C8B-B14F-4D97-AF65-F5344CB8AC3E}">
        <p14:creationId xmlns:p14="http://schemas.microsoft.com/office/powerpoint/2010/main" val="100525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505B-F2E0-4342-870B-3466C45241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7DAF4F-3A5D-499B-A0BC-C7B32E8CD5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A6B31B-E37A-41CC-9A36-EDC1748E8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0C4C9-8F17-4364-922F-7DB12EE76EF7}"/>
              </a:ext>
            </a:extLst>
          </p:cNvPr>
          <p:cNvSpPr>
            <a:spLocks noGrp="1"/>
          </p:cNvSpPr>
          <p:nvPr>
            <p:ph type="dt" sz="half" idx="10"/>
          </p:nvPr>
        </p:nvSpPr>
        <p:spPr/>
        <p:txBody>
          <a:bodyPr/>
          <a:lstStyle/>
          <a:p>
            <a:fld id="{67672935-A914-49DE-B534-6C0577A9AA22}" type="datetimeFigureOut">
              <a:rPr lang="en-US" smtClean="0"/>
              <a:t>11/26/2019</a:t>
            </a:fld>
            <a:endParaRPr lang="en-US"/>
          </a:p>
        </p:txBody>
      </p:sp>
      <p:sp>
        <p:nvSpPr>
          <p:cNvPr id="6" name="Footer Placeholder 5">
            <a:extLst>
              <a:ext uri="{FF2B5EF4-FFF2-40B4-BE49-F238E27FC236}">
                <a16:creationId xmlns:a16="http://schemas.microsoft.com/office/drawing/2014/main" id="{DD5A7463-04EC-4FBD-BE4A-4DB2D40BF8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C25F78-EF5D-47A2-8F1A-4115AB651D98}"/>
              </a:ext>
            </a:extLst>
          </p:cNvPr>
          <p:cNvSpPr>
            <a:spLocks noGrp="1"/>
          </p:cNvSpPr>
          <p:nvPr>
            <p:ph type="sldNum" sz="quarter" idx="12"/>
          </p:nvPr>
        </p:nvSpPr>
        <p:spPr/>
        <p:txBody>
          <a:bodyPr/>
          <a:lstStyle/>
          <a:p>
            <a:fld id="{E0C0875C-A753-4678-A63F-64C0AFE6627C}" type="slidenum">
              <a:rPr lang="en-US" smtClean="0"/>
              <a:t>‹#›</a:t>
            </a:fld>
            <a:endParaRPr lang="en-US"/>
          </a:p>
        </p:txBody>
      </p:sp>
    </p:spTree>
    <p:extLst>
      <p:ext uri="{BB962C8B-B14F-4D97-AF65-F5344CB8AC3E}">
        <p14:creationId xmlns:p14="http://schemas.microsoft.com/office/powerpoint/2010/main" val="300671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B099F-0192-45E2-A4CB-6680C23E6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AE649F-CA83-435F-AF32-5808661C57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9EF824-A2E9-4E23-B265-E21D7A8CA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2C813C-7B1F-43C0-9658-B9EB6497BD9F}"/>
              </a:ext>
            </a:extLst>
          </p:cNvPr>
          <p:cNvSpPr>
            <a:spLocks noGrp="1"/>
          </p:cNvSpPr>
          <p:nvPr>
            <p:ph type="dt" sz="half" idx="10"/>
          </p:nvPr>
        </p:nvSpPr>
        <p:spPr/>
        <p:txBody>
          <a:bodyPr/>
          <a:lstStyle/>
          <a:p>
            <a:fld id="{67672935-A914-49DE-B534-6C0577A9AA22}" type="datetimeFigureOut">
              <a:rPr lang="en-US" smtClean="0"/>
              <a:t>11/26/2019</a:t>
            </a:fld>
            <a:endParaRPr lang="en-US"/>
          </a:p>
        </p:txBody>
      </p:sp>
      <p:sp>
        <p:nvSpPr>
          <p:cNvPr id="6" name="Footer Placeholder 5">
            <a:extLst>
              <a:ext uri="{FF2B5EF4-FFF2-40B4-BE49-F238E27FC236}">
                <a16:creationId xmlns:a16="http://schemas.microsoft.com/office/drawing/2014/main" id="{36D90DFE-2BEB-4A51-952F-4C131751BF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1EB051-699B-4645-9895-71514184AE0F}"/>
              </a:ext>
            </a:extLst>
          </p:cNvPr>
          <p:cNvSpPr>
            <a:spLocks noGrp="1"/>
          </p:cNvSpPr>
          <p:nvPr>
            <p:ph type="sldNum" sz="quarter" idx="12"/>
          </p:nvPr>
        </p:nvSpPr>
        <p:spPr/>
        <p:txBody>
          <a:bodyPr/>
          <a:lstStyle/>
          <a:p>
            <a:fld id="{E0C0875C-A753-4678-A63F-64C0AFE6627C}" type="slidenum">
              <a:rPr lang="en-US" smtClean="0"/>
              <a:t>‹#›</a:t>
            </a:fld>
            <a:endParaRPr lang="en-US"/>
          </a:p>
        </p:txBody>
      </p:sp>
    </p:spTree>
    <p:extLst>
      <p:ext uri="{BB962C8B-B14F-4D97-AF65-F5344CB8AC3E}">
        <p14:creationId xmlns:p14="http://schemas.microsoft.com/office/powerpoint/2010/main" val="50098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1BD99F-6746-4787-ABB9-C17557EDEE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154D20-7D6E-4435-A4CC-1D299D199D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B08B5C-5D14-4A33-BFF9-CB7C436C5A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72935-A914-49DE-B534-6C0577A9AA22}" type="datetimeFigureOut">
              <a:rPr lang="en-US" smtClean="0"/>
              <a:t>11/26/2019</a:t>
            </a:fld>
            <a:endParaRPr lang="en-US"/>
          </a:p>
        </p:txBody>
      </p:sp>
      <p:sp>
        <p:nvSpPr>
          <p:cNvPr id="5" name="Footer Placeholder 4">
            <a:extLst>
              <a:ext uri="{FF2B5EF4-FFF2-40B4-BE49-F238E27FC236}">
                <a16:creationId xmlns:a16="http://schemas.microsoft.com/office/drawing/2014/main" id="{833D31BB-0798-4CAD-90F0-4DFA369310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FE83BA-C209-492E-9AD3-1E74903B64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0875C-A753-4678-A63F-64C0AFE6627C}" type="slidenum">
              <a:rPr lang="en-US" smtClean="0"/>
              <a:t>‹#›</a:t>
            </a:fld>
            <a:endParaRPr lang="en-US"/>
          </a:p>
        </p:txBody>
      </p:sp>
    </p:spTree>
    <p:extLst>
      <p:ext uri="{BB962C8B-B14F-4D97-AF65-F5344CB8AC3E}">
        <p14:creationId xmlns:p14="http://schemas.microsoft.com/office/powerpoint/2010/main" val="2917663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hyperlink" Target="https://www.kaggle.com/c/microsoft-malware-prediction/data"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8834A6-DA57-4EEA-8324-3D905E9120F6}"/>
              </a:ext>
            </a:extLst>
          </p:cNvPr>
          <p:cNvPicPr>
            <a:picLocks noChangeAspect="1"/>
          </p:cNvPicPr>
          <p:nvPr/>
        </p:nvPicPr>
        <p:blipFill>
          <a:blip r:embed="rId2">
            <a:duotone>
              <a:prstClr val="black"/>
              <a:srgbClr val="003399">
                <a:tint val="45000"/>
                <a:satMod val="400000"/>
              </a:srgbClr>
            </a:duotone>
          </a:blip>
          <a:stretch>
            <a:fillRect/>
          </a:stretch>
        </p:blipFill>
        <p:spPr>
          <a:xfrm>
            <a:off x="0" y="0"/>
            <a:ext cx="5865394" cy="6858000"/>
          </a:xfrm>
          <a:prstGeom prst="rect">
            <a:avLst/>
          </a:prstGeom>
        </p:spPr>
      </p:pic>
      <p:sp>
        <p:nvSpPr>
          <p:cNvPr id="5" name="TextBox 4">
            <a:extLst>
              <a:ext uri="{FF2B5EF4-FFF2-40B4-BE49-F238E27FC236}">
                <a16:creationId xmlns:a16="http://schemas.microsoft.com/office/drawing/2014/main" id="{CAACEEDD-05FB-481D-8693-CAA4EC254D89}"/>
              </a:ext>
            </a:extLst>
          </p:cNvPr>
          <p:cNvSpPr txBox="1"/>
          <p:nvPr/>
        </p:nvSpPr>
        <p:spPr>
          <a:xfrm>
            <a:off x="721360" y="883920"/>
            <a:ext cx="4897120" cy="1323439"/>
          </a:xfrm>
          <a:prstGeom prst="rect">
            <a:avLst/>
          </a:prstGeom>
          <a:noFill/>
        </p:spPr>
        <p:txBody>
          <a:bodyPr wrap="square" rtlCol="0">
            <a:spAutoFit/>
          </a:bodyPr>
          <a:lstStyle/>
          <a:p>
            <a:r>
              <a:rPr lang="en-US" sz="4000" b="1" dirty="0">
                <a:solidFill>
                  <a:schemeClr val="bg1">
                    <a:lumMod val="85000"/>
                  </a:schemeClr>
                </a:solidFill>
              </a:rPr>
              <a:t>Microsoft Malware Attacks</a:t>
            </a:r>
          </a:p>
        </p:txBody>
      </p:sp>
      <p:cxnSp>
        <p:nvCxnSpPr>
          <p:cNvPr id="7" name="Straight Connector 6">
            <a:extLst>
              <a:ext uri="{FF2B5EF4-FFF2-40B4-BE49-F238E27FC236}">
                <a16:creationId xmlns:a16="http://schemas.microsoft.com/office/drawing/2014/main" id="{D95D9C28-32B0-4341-BA0C-3C249E634D18}"/>
              </a:ext>
            </a:extLst>
          </p:cNvPr>
          <p:cNvCxnSpPr/>
          <p:nvPr/>
        </p:nvCxnSpPr>
        <p:spPr>
          <a:xfrm>
            <a:off x="528320" y="762000"/>
            <a:ext cx="0" cy="2072640"/>
          </a:xfrm>
          <a:prstGeom prst="line">
            <a:avLst/>
          </a:prstGeom>
          <a:ln w="412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AF25D8D-B6F2-4084-A918-DEA54846DF66}"/>
              </a:ext>
            </a:extLst>
          </p:cNvPr>
          <p:cNvCxnSpPr>
            <a:cxnSpLocks/>
          </p:cNvCxnSpPr>
          <p:nvPr/>
        </p:nvCxnSpPr>
        <p:spPr>
          <a:xfrm>
            <a:off x="314960" y="883920"/>
            <a:ext cx="4795520" cy="0"/>
          </a:xfrm>
          <a:prstGeom prst="line">
            <a:avLst/>
          </a:prstGeom>
          <a:ln w="412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2DB9104-6603-47D5-B95A-333D0F5208EF}"/>
              </a:ext>
            </a:extLst>
          </p:cNvPr>
          <p:cNvSpPr txBox="1"/>
          <p:nvPr/>
        </p:nvSpPr>
        <p:spPr>
          <a:xfrm>
            <a:off x="609600" y="3744406"/>
            <a:ext cx="3616960" cy="461665"/>
          </a:xfrm>
          <a:prstGeom prst="rect">
            <a:avLst/>
          </a:prstGeom>
          <a:noFill/>
        </p:spPr>
        <p:txBody>
          <a:bodyPr wrap="square" rtlCol="0">
            <a:spAutoFit/>
          </a:bodyPr>
          <a:lstStyle/>
          <a:p>
            <a:r>
              <a:rPr lang="en-US" sz="2400" u="sng" dirty="0">
                <a:solidFill>
                  <a:schemeClr val="bg1">
                    <a:lumMod val="75000"/>
                  </a:schemeClr>
                </a:solidFill>
              </a:rPr>
              <a:t>Srishti Saha (ss1078)</a:t>
            </a:r>
            <a:endParaRPr lang="en-US" sz="2400" dirty="0">
              <a:solidFill>
                <a:schemeClr val="bg1">
                  <a:lumMod val="75000"/>
                </a:schemeClr>
              </a:solidFill>
            </a:endParaRPr>
          </a:p>
        </p:txBody>
      </p:sp>
      <p:sp>
        <p:nvSpPr>
          <p:cNvPr id="12" name="Oval 11">
            <a:extLst>
              <a:ext uri="{FF2B5EF4-FFF2-40B4-BE49-F238E27FC236}">
                <a16:creationId xmlns:a16="http://schemas.microsoft.com/office/drawing/2014/main" id="{C4E469BA-DB08-49EF-B421-D92A9CA3E19B}"/>
              </a:ext>
            </a:extLst>
          </p:cNvPr>
          <p:cNvSpPr/>
          <p:nvPr/>
        </p:nvSpPr>
        <p:spPr>
          <a:xfrm>
            <a:off x="6258560" y="762000"/>
            <a:ext cx="375922" cy="386080"/>
          </a:xfrm>
          <a:prstGeom prst="ellipse">
            <a:avLst/>
          </a:prstGeom>
          <a:solidFill>
            <a:srgbClr val="405B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F61D6BC-B02B-48D1-8CAE-DACAF78514C3}"/>
              </a:ext>
            </a:extLst>
          </p:cNvPr>
          <p:cNvCxnSpPr>
            <a:cxnSpLocks/>
            <a:stCxn id="19" idx="0"/>
            <a:endCxn id="12" idx="4"/>
          </p:cNvCxnSpPr>
          <p:nvPr/>
        </p:nvCxnSpPr>
        <p:spPr>
          <a:xfrm flipH="1" flipV="1">
            <a:off x="6446521" y="1148080"/>
            <a:ext cx="15239" cy="4561840"/>
          </a:xfrm>
          <a:prstGeom prst="line">
            <a:avLst/>
          </a:prstGeom>
          <a:ln w="412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5B928FF0-ADB2-4059-8EDF-4159CD3E80DE}"/>
              </a:ext>
            </a:extLst>
          </p:cNvPr>
          <p:cNvSpPr/>
          <p:nvPr/>
        </p:nvSpPr>
        <p:spPr>
          <a:xfrm>
            <a:off x="6273799" y="5709920"/>
            <a:ext cx="375922" cy="386080"/>
          </a:xfrm>
          <a:prstGeom prst="ellipse">
            <a:avLst/>
          </a:prstGeom>
          <a:solidFill>
            <a:srgbClr val="405B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08C963A-0CDF-4594-8FFA-2FFACFF6FDB7}"/>
              </a:ext>
            </a:extLst>
          </p:cNvPr>
          <p:cNvSpPr txBox="1"/>
          <p:nvPr/>
        </p:nvSpPr>
        <p:spPr>
          <a:xfrm>
            <a:off x="6814595" y="778748"/>
            <a:ext cx="3931920" cy="369332"/>
          </a:xfrm>
          <a:prstGeom prst="rect">
            <a:avLst/>
          </a:prstGeom>
          <a:noFill/>
        </p:spPr>
        <p:txBody>
          <a:bodyPr wrap="square" rtlCol="0">
            <a:spAutoFit/>
          </a:bodyPr>
          <a:lstStyle/>
          <a:p>
            <a:r>
              <a:rPr lang="en-US" b="1" dirty="0"/>
              <a:t>Introduction</a:t>
            </a:r>
          </a:p>
        </p:txBody>
      </p:sp>
      <p:sp>
        <p:nvSpPr>
          <p:cNvPr id="23" name="Oval 22">
            <a:extLst>
              <a:ext uri="{FF2B5EF4-FFF2-40B4-BE49-F238E27FC236}">
                <a16:creationId xmlns:a16="http://schemas.microsoft.com/office/drawing/2014/main" id="{39626AB7-F5A6-4999-BD37-7130AE156D5A}"/>
              </a:ext>
            </a:extLst>
          </p:cNvPr>
          <p:cNvSpPr/>
          <p:nvPr/>
        </p:nvSpPr>
        <p:spPr>
          <a:xfrm>
            <a:off x="6273799" y="2561769"/>
            <a:ext cx="375922" cy="386080"/>
          </a:xfrm>
          <a:prstGeom prst="ellipse">
            <a:avLst/>
          </a:prstGeom>
          <a:solidFill>
            <a:srgbClr val="405B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7219C34-0771-43B1-8965-F89E0AAAE6BB}"/>
              </a:ext>
            </a:extLst>
          </p:cNvPr>
          <p:cNvSpPr txBox="1"/>
          <p:nvPr/>
        </p:nvSpPr>
        <p:spPr>
          <a:xfrm>
            <a:off x="6822443" y="2593698"/>
            <a:ext cx="3931920" cy="369332"/>
          </a:xfrm>
          <a:prstGeom prst="rect">
            <a:avLst/>
          </a:prstGeom>
          <a:noFill/>
        </p:spPr>
        <p:txBody>
          <a:bodyPr wrap="square" rtlCol="0">
            <a:spAutoFit/>
          </a:bodyPr>
          <a:lstStyle/>
          <a:p>
            <a:r>
              <a:rPr lang="en-US" b="1" dirty="0"/>
              <a:t>EDA</a:t>
            </a:r>
          </a:p>
        </p:txBody>
      </p:sp>
      <p:sp>
        <p:nvSpPr>
          <p:cNvPr id="25" name="TextBox 24">
            <a:extLst>
              <a:ext uri="{FF2B5EF4-FFF2-40B4-BE49-F238E27FC236}">
                <a16:creationId xmlns:a16="http://schemas.microsoft.com/office/drawing/2014/main" id="{F0680944-D2D6-4976-8AE9-49C2F292ECEE}"/>
              </a:ext>
            </a:extLst>
          </p:cNvPr>
          <p:cNvSpPr txBox="1"/>
          <p:nvPr/>
        </p:nvSpPr>
        <p:spPr>
          <a:xfrm>
            <a:off x="6807204" y="3623430"/>
            <a:ext cx="3931920" cy="369332"/>
          </a:xfrm>
          <a:prstGeom prst="rect">
            <a:avLst/>
          </a:prstGeom>
          <a:noFill/>
        </p:spPr>
        <p:txBody>
          <a:bodyPr wrap="square" rtlCol="0">
            <a:spAutoFit/>
          </a:bodyPr>
          <a:lstStyle/>
          <a:p>
            <a:r>
              <a:rPr lang="en-US" b="1" dirty="0"/>
              <a:t>Model</a:t>
            </a:r>
          </a:p>
        </p:txBody>
      </p:sp>
      <p:sp>
        <p:nvSpPr>
          <p:cNvPr id="26" name="Oval 25">
            <a:extLst>
              <a:ext uri="{FF2B5EF4-FFF2-40B4-BE49-F238E27FC236}">
                <a16:creationId xmlns:a16="http://schemas.microsoft.com/office/drawing/2014/main" id="{C913E6BD-1A61-416B-82CC-6B38DB270559}"/>
              </a:ext>
            </a:extLst>
          </p:cNvPr>
          <p:cNvSpPr/>
          <p:nvPr/>
        </p:nvSpPr>
        <p:spPr>
          <a:xfrm>
            <a:off x="6258560" y="3581341"/>
            <a:ext cx="375922" cy="386080"/>
          </a:xfrm>
          <a:prstGeom prst="ellipse">
            <a:avLst/>
          </a:prstGeom>
          <a:solidFill>
            <a:srgbClr val="405B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5AD9E63-F82D-404B-964A-8852D2D71733}"/>
              </a:ext>
            </a:extLst>
          </p:cNvPr>
          <p:cNvSpPr/>
          <p:nvPr/>
        </p:nvSpPr>
        <p:spPr>
          <a:xfrm>
            <a:off x="6266179" y="4615150"/>
            <a:ext cx="375922" cy="386080"/>
          </a:xfrm>
          <a:prstGeom prst="ellipse">
            <a:avLst/>
          </a:prstGeom>
          <a:solidFill>
            <a:srgbClr val="405B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ACC0308-3A5D-4B94-9CF5-4F0E8D2D8EFE}"/>
              </a:ext>
            </a:extLst>
          </p:cNvPr>
          <p:cNvSpPr txBox="1"/>
          <p:nvPr/>
        </p:nvSpPr>
        <p:spPr>
          <a:xfrm>
            <a:off x="6807204" y="4631898"/>
            <a:ext cx="3931920" cy="369332"/>
          </a:xfrm>
          <a:prstGeom prst="rect">
            <a:avLst/>
          </a:prstGeom>
          <a:noFill/>
        </p:spPr>
        <p:txBody>
          <a:bodyPr wrap="square" rtlCol="0">
            <a:spAutoFit/>
          </a:bodyPr>
          <a:lstStyle/>
          <a:p>
            <a:r>
              <a:rPr lang="en-US" b="1" dirty="0"/>
              <a:t>Conclusions</a:t>
            </a:r>
          </a:p>
        </p:txBody>
      </p:sp>
      <p:sp>
        <p:nvSpPr>
          <p:cNvPr id="29" name="TextBox 28">
            <a:extLst>
              <a:ext uri="{FF2B5EF4-FFF2-40B4-BE49-F238E27FC236}">
                <a16:creationId xmlns:a16="http://schemas.microsoft.com/office/drawing/2014/main" id="{65EBB128-D44F-4BD5-9F1B-57A496481934}"/>
              </a:ext>
            </a:extLst>
          </p:cNvPr>
          <p:cNvSpPr txBox="1"/>
          <p:nvPr/>
        </p:nvSpPr>
        <p:spPr>
          <a:xfrm>
            <a:off x="6822443" y="5726668"/>
            <a:ext cx="3931920" cy="369332"/>
          </a:xfrm>
          <a:prstGeom prst="rect">
            <a:avLst/>
          </a:prstGeom>
          <a:noFill/>
        </p:spPr>
        <p:txBody>
          <a:bodyPr wrap="square" rtlCol="0">
            <a:spAutoFit/>
          </a:bodyPr>
          <a:lstStyle/>
          <a:p>
            <a:r>
              <a:rPr lang="en-US" b="1" dirty="0"/>
              <a:t>Possible Limitations</a:t>
            </a:r>
          </a:p>
        </p:txBody>
      </p:sp>
      <p:cxnSp>
        <p:nvCxnSpPr>
          <p:cNvPr id="31" name="Straight Connector 30">
            <a:extLst>
              <a:ext uri="{FF2B5EF4-FFF2-40B4-BE49-F238E27FC236}">
                <a16:creationId xmlns:a16="http://schemas.microsoft.com/office/drawing/2014/main" id="{7618B27C-BE0F-4C68-BB22-F9EA54B4C2E6}"/>
              </a:ext>
            </a:extLst>
          </p:cNvPr>
          <p:cNvCxnSpPr>
            <a:cxnSpLocks/>
          </p:cNvCxnSpPr>
          <p:nvPr/>
        </p:nvCxnSpPr>
        <p:spPr>
          <a:xfrm>
            <a:off x="528320" y="3606682"/>
            <a:ext cx="0" cy="579238"/>
          </a:xfrm>
          <a:prstGeom prst="line">
            <a:avLst/>
          </a:prstGeom>
          <a:ln w="158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55FF687-FC44-45FA-8C5C-B3E72315DB98}"/>
              </a:ext>
            </a:extLst>
          </p:cNvPr>
          <p:cNvSpPr/>
          <p:nvPr/>
        </p:nvSpPr>
        <p:spPr>
          <a:xfrm>
            <a:off x="6248400" y="1615440"/>
            <a:ext cx="375922" cy="386080"/>
          </a:xfrm>
          <a:prstGeom prst="ellipse">
            <a:avLst/>
          </a:prstGeom>
          <a:solidFill>
            <a:srgbClr val="405B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31711D4-7F3D-40A5-BBA0-86EBB11904E1}"/>
              </a:ext>
            </a:extLst>
          </p:cNvPr>
          <p:cNvSpPr txBox="1"/>
          <p:nvPr/>
        </p:nvSpPr>
        <p:spPr>
          <a:xfrm>
            <a:off x="6804435" y="1632188"/>
            <a:ext cx="3931920" cy="369332"/>
          </a:xfrm>
          <a:prstGeom prst="rect">
            <a:avLst/>
          </a:prstGeom>
          <a:noFill/>
        </p:spPr>
        <p:txBody>
          <a:bodyPr wrap="square" rtlCol="0">
            <a:spAutoFit/>
          </a:bodyPr>
          <a:lstStyle/>
          <a:p>
            <a:r>
              <a:rPr lang="en-US" b="1" dirty="0"/>
              <a:t>Data</a:t>
            </a:r>
          </a:p>
        </p:txBody>
      </p:sp>
    </p:spTree>
    <p:extLst>
      <p:ext uri="{BB962C8B-B14F-4D97-AF65-F5344CB8AC3E}">
        <p14:creationId xmlns:p14="http://schemas.microsoft.com/office/powerpoint/2010/main" val="2321729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6823-D7DE-4096-9B5A-7E20AD0D370D}"/>
              </a:ext>
            </a:extLst>
          </p:cNvPr>
          <p:cNvSpPr>
            <a:spLocks noGrp="1"/>
          </p:cNvSpPr>
          <p:nvPr>
            <p:ph type="title"/>
          </p:nvPr>
        </p:nvSpPr>
        <p:spPr>
          <a:xfrm>
            <a:off x="838200" y="365125"/>
            <a:ext cx="10515600" cy="1325563"/>
          </a:xfrm>
        </p:spPr>
        <p:txBody>
          <a:bodyPr anchor="t">
            <a:normAutofit/>
          </a:bodyPr>
          <a:lstStyle/>
          <a:p>
            <a:r>
              <a:rPr lang="en-US" sz="4000" dirty="0"/>
              <a:t>Possible limitations</a:t>
            </a:r>
          </a:p>
        </p:txBody>
      </p:sp>
      <p:cxnSp>
        <p:nvCxnSpPr>
          <p:cNvPr id="5" name="Straight Connector 4">
            <a:extLst>
              <a:ext uri="{FF2B5EF4-FFF2-40B4-BE49-F238E27FC236}">
                <a16:creationId xmlns:a16="http://schemas.microsoft.com/office/drawing/2014/main" id="{1ABD9EFF-34E4-479D-B7C0-F34A10DA036A}"/>
              </a:ext>
            </a:extLst>
          </p:cNvPr>
          <p:cNvCxnSpPr>
            <a:cxnSpLocks/>
            <a:stCxn id="6" idx="6"/>
            <a:endCxn id="16" idx="2"/>
          </p:cNvCxnSpPr>
          <p:nvPr/>
        </p:nvCxnSpPr>
        <p:spPr>
          <a:xfrm>
            <a:off x="2001520" y="2749082"/>
            <a:ext cx="8089766" cy="0"/>
          </a:xfrm>
          <a:prstGeom prst="line">
            <a:avLst/>
          </a:prstGeom>
          <a:ln w="2222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DB8B4E37-651B-4880-BE16-A68A06EB0AED}"/>
              </a:ext>
            </a:extLst>
          </p:cNvPr>
          <p:cNvSpPr/>
          <p:nvPr/>
        </p:nvSpPr>
        <p:spPr>
          <a:xfrm>
            <a:off x="894080" y="2195362"/>
            <a:ext cx="1107440" cy="1107440"/>
          </a:xfrm>
          <a:prstGeom prst="ellipse">
            <a:avLst/>
          </a:prstGeom>
          <a:solidFill>
            <a:srgbClr val="405B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01</a:t>
            </a:r>
          </a:p>
        </p:txBody>
      </p:sp>
      <p:sp>
        <p:nvSpPr>
          <p:cNvPr id="15" name="Oval 14">
            <a:extLst>
              <a:ext uri="{FF2B5EF4-FFF2-40B4-BE49-F238E27FC236}">
                <a16:creationId xmlns:a16="http://schemas.microsoft.com/office/drawing/2014/main" id="{E9F1B630-DD6C-44D7-9C67-4B76292BEC83}"/>
              </a:ext>
            </a:extLst>
          </p:cNvPr>
          <p:cNvSpPr/>
          <p:nvPr/>
        </p:nvSpPr>
        <p:spPr>
          <a:xfrm>
            <a:off x="5628640" y="2195362"/>
            <a:ext cx="1107440" cy="1107440"/>
          </a:xfrm>
          <a:prstGeom prst="ellipse">
            <a:avLst/>
          </a:prstGeom>
          <a:solidFill>
            <a:srgbClr val="405B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02</a:t>
            </a:r>
          </a:p>
        </p:txBody>
      </p:sp>
      <p:sp>
        <p:nvSpPr>
          <p:cNvPr id="16" name="Oval 15">
            <a:extLst>
              <a:ext uri="{FF2B5EF4-FFF2-40B4-BE49-F238E27FC236}">
                <a16:creationId xmlns:a16="http://schemas.microsoft.com/office/drawing/2014/main" id="{77A9BA88-159E-43DA-B4D9-CA603504C995}"/>
              </a:ext>
            </a:extLst>
          </p:cNvPr>
          <p:cNvSpPr/>
          <p:nvPr/>
        </p:nvSpPr>
        <p:spPr>
          <a:xfrm>
            <a:off x="10091286" y="2195362"/>
            <a:ext cx="1107440" cy="1107440"/>
          </a:xfrm>
          <a:prstGeom prst="ellipse">
            <a:avLst/>
          </a:prstGeom>
          <a:solidFill>
            <a:srgbClr val="405B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03</a:t>
            </a:r>
          </a:p>
        </p:txBody>
      </p:sp>
      <p:sp>
        <p:nvSpPr>
          <p:cNvPr id="18" name="Block Arc 17">
            <a:extLst>
              <a:ext uri="{FF2B5EF4-FFF2-40B4-BE49-F238E27FC236}">
                <a16:creationId xmlns:a16="http://schemas.microsoft.com/office/drawing/2014/main" id="{1346E8C6-9931-456D-9C27-0D128F43815B}"/>
              </a:ext>
            </a:extLst>
          </p:cNvPr>
          <p:cNvSpPr/>
          <p:nvPr/>
        </p:nvSpPr>
        <p:spPr>
          <a:xfrm rot="10601592">
            <a:off x="702700" y="2003464"/>
            <a:ext cx="1490199" cy="1491237"/>
          </a:xfrm>
          <a:prstGeom prst="blockArc">
            <a:avLst>
              <a:gd name="adj1" fmla="val 10800000"/>
              <a:gd name="adj2" fmla="val 366678"/>
              <a:gd name="adj3" fmla="val 946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Block Arc 18">
            <a:extLst>
              <a:ext uri="{FF2B5EF4-FFF2-40B4-BE49-F238E27FC236}">
                <a16:creationId xmlns:a16="http://schemas.microsoft.com/office/drawing/2014/main" id="{C6B6EABA-1462-45D9-BDCF-AA74A2E24E96}"/>
              </a:ext>
            </a:extLst>
          </p:cNvPr>
          <p:cNvSpPr/>
          <p:nvPr/>
        </p:nvSpPr>
        <p:spPr>
          <a:xfrm rot="10601592">
            <a:off x="5437261" y="2003465"/>
            <a:ext cx="1490199" cy="1491237"/>
          </a:xfrm>
          <a:prstGeom prst="blockArc">
            <a:avLst>
              <a:gd name="adj1" fmla="val 10800000"/>
              <a:gd name="adj2" fmla="val 366678"/>
              <a:gd name="adj3" fmla="val 946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Block Arc 19">
            <a:extLst>
              <a:ext uri="{FF2B5EF4-FFF2-40B4-BE49-F238E27FC236}">
                <a16:creationId xmlns:a16="http://schemas.microsoft.com/office/drawing/2014/main" id="{99B3112E-FD33-41A3-AD19-7E6C99C51B00}"/>
              </a:ext>
            </a:extLst>
          </p:cNvPr>
          <p:cNvSpPr/>
          <p:nvPr/>
        </p:nvSpPr>
        <p:spPr>
          <a:xfrm rot="10601592">
            <a:off x="9899908" y="2003463"/>
            <a:ext cx="1490199" cy="1491237"/>
          </a:xfrm>
          <a:prstGeom prst="blockArc">
            <a:avLst>
              <a:gd name="adj1" fmla="val 10800000"/>
              <a:gd name="adj2" fmla="val 366678"/>
              <a:gd name="adj3" fmla="val 946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7" name="Group 16">
            <a:extLst>
              <a:ext uri="{FF2B5EF4-FFF2-40B4-BE49-F238E27FC236}">
                <a16:creationId xmlns:a16="http://schemas.microsoft.com/office/drawing/2014/main" id="{CE0E911F-B4C8-40E2-B1E6-0FD65C7293D5}"/>
              </a:ext>
            </a:extLst>
          </p:cNvPr>
          <p:cNvGrpSpPr/>
          <p:nvPr/>
        </p:nvGrpSpPr>
        <p:grpSpPr>
          <a:xfrm>
            <a:off x="614680" y="3665729"/>
            <a:ext cx="3023599" cy="1938992"/>
            <a:chOff x="838200" y="4153409"/>
            <a:chExt cx="2476190" cy="1938992"/>
          </a:xfrm>
        </p:grpSpPr>
        <p:sp>
          <p:nvSpPr>
            <p:cNvPr id="9" name="TextBox 8">
              <a:extLst>
                <a:ext uri="{FF2B5EF4-FFF2-40B4-BE49-F238E27FC236}">
                  <a16:creationId xmlns:a16="http://schemas.microsoft.com/office/drawing/2014/main" id="{A2B333AB-E795-4837-836A-7AC2D9C80048}"/>
                </a:ext>
              </a:extLst>
            </p:cNvPr>
            <p:cNvSpPr txBox="1"/>
            <p:nvPr/>
          </p:nvSpPr>
          <p:spPr>
            <a:xfrm>
              <a:off x="860750" y="4153409"/>
              <a:ext cx="2453640" cy="1938992"/>
            </a:xfrm>
            <a:prstGeom prst="rect">
              <a:avLst/>
            </a:prstGeom>
            <a:noFill/>
          </p:spPr>
          <p:txBody>
            <a:bodyPr wrap="square" rtlCol="0">
              <a:spAutoFit/>
            </a:bodyPr>
            <a:lstStyle/>
            <a:p>
              <a:r>
                <a:rPr lang="en-US" b="1" dirty="0"/>
                <a:t>Multiple Predictors (high dimension of data)</a:t>
              </a:r>
            </a:p>
            <a:p>
              <a:r>
                <a:rPr lang="en-US" sz="1400" dirty="0">
                  <a:solidFill>
                    <a:schemeClr val="tx1">
                      <a:lumMod val="65000"/>
                      <a:lumOff val="35000"/>
                    </a:schemeClr>
                  </a:solidFill>
                </a:rPr>
                <a:t>Due to the high dimension of data, a complete inference of the current model is difficult. There are several predictors that define the baseline, that have not been studied carefully yet.</a:t>
              </a:r>
            </a:p>
          </p:txBody>
        </p:sp>
        <p:cxnSp>
          <p:nvCxnSpPr>
            <p:cNvPr id="11" name="Straight Connector 10">
              <a:extLst>
                <a:ext uri="{FF2B5EF4-FFF2-40B4-BE49-F238E27FC236}">
                  <a16:creationId xmlns:a16="http://schemas.microsoft.com/office/drawing/2014/main" id="{03F18394-CB78-43F0-AE0F-672B876730A9}"/>
                </a:ext>
              </a:extLst>
            </p:cNvPr>
            <p:cNvCxnSpPr>
              <a:cxnSpLocks/>
            </p:cNvCxnSpPr>
            <p:nvPr/>
          </p:nvCxnSpPr>
          <p:spPr>
            <a:xfrm>
              <a:off x="838200" y="4159536"/>
              <a:ext cx="0" cy="564025"/>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46A4E441-A53C-4ED6-8C50-86ADCBF8E815}"/>
              </a:ext>
            </a:extLst>
          </p:cNvPr>
          <p:cNvGrpSpPr/>
          <p:nvPr/>
        </p:nvGrpSpPr>
        <p:grpSpPr>
          <a:xfrm>
            <a:off x="5069573" y="3665728"/>
            <a:ext cx="3023599" cy="1723549"/>
            <a:chOff x="838200" y="4153409"/>
            <a:chExt cx="2476190" cy="1723549"/>
          </a:xfrm>
        </p:grpSpPr>
        <p:sp>
          <p:nvSpPr>
            <p:cNvPr id="22" name="TextBox 21">
              <a:extLst>
                <a:ext uri="{FF2B5EF4-FFF2-40B4-BE49-F238E27FC236}">
                  <a16:creationId xmlns:a16="http://schemas.microsoft.com/office/drawing/2014/main" id="{3792885E-C23F-4D28-83CC-A56065A144A8}"/>
                </a:ext>
              </a:extLst>
            </p:cNvPr>
            <p:cNvSpPr txBox="1"/>
            <p:nvPr/>
          </p:nvSpPr>
          <p:spPr>
            <a:xfrm>
              <a:off x="860750" y="4153409"/>
              <a:ext cx="2453640" cy="1723549"/>
            </a:xfrm>
            <a:prstGeom prst="rect">
              <a:avLst/>
            </a:prstGeom>
            <a:noFill/>
          </p:spPr>
          <p:txBody>
            <a:bodyPr wrap="square" rtlCol="0">
              <a:spAutoFit/>
            </a:bodyPr>
            <a:lstStyle/>
            <a:p>
              <a:r>
                <a:rPr lang="en-US" b="1" dirty="0"/>
                <a:t>Model created on a sample of data</a:t>
              </a:r>
            </a:p>
            <a:p>
              <a:r>
                <a:rPr lang="en-US" sz="1400" dirty="0">
                  <a:solidFill>
                    <a:schemeClr val="tx1">
                      <a:lumMod val="65000"/>
                      <a:lumOff val="35000"/>
                    </a:schemeClr>
                  </a:solidFill>
                </a:rPr>
                <a:t>As only 30k rows (0.4%) of the complete data was considered for the model, this might have led to loss of information and biased results in this model </a:t>
              </a:r>
            </a:p>
          </p:txBody>
        </p:sp>
        <p:cxnSp>
          <p:nvCxnSpPr>
            <p:cNvPr id="23" name="Straight Connector 22">
              <a:extLst>
                <a:ext uri="{FF2B5EF4-FFF2-40B4-BE49-F238E27FC236}">
                  <a16:creationId xmlns:a16="http://schemas.microsoft.com/office/drawing/2014/main" id="{E356E8BB-048F-4DF7-8E32-F1CA467398B1}"/>
                </a:ext>
              </a:extLst>
            </p:cNvPr>
            <p:cNvCxnSpPr>
              <a:cxnSpLocks/>
            </p:cNvCxnSpPr>
            <p:nvPr/>
          </p:nvCxnSpPr>
          <p:spPr>
            <a:xfrm>
              <a:off x="838200" y="4159536"/>
              <a:ext cx="0" cy="564025"/>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AB5B35C4-34B9-45EC-B0DA-B43DA96D1203}"/>
              </a:ext>
            </a:extLst>
          </p:cNvPr>
          <p:cNvGrpSpPr/>
          <p:nvPr/>
        </p:nvGrpSpPr>
        <p:grpSpPr>
          <a:xfrm>
            <a:off x="9133206" y="3665728"/>
            <a:ext cx="3023599" cy="1938992"/>
            <a:chOff x="838200" y="4153409"/>
            <a:chExt cx="2476190" cy="1938992"/>
          </a:xfrm>
        </p:grpSpPr>
        <p:sp>
          <p:nvSpPr>
            <p:cNvPr id="29" name="TextBox 28">
              <a:extLst>
                <a:ext uri="{FF2B5EF4-FFF2-40B4-BE49-F238E27FC236}">
                  <a16:creationId xmlns:a16="http://schemas.microsoft.com/office/drawing/2014/main" id="{CAFE78C8-A888-4054-8B1F-B5F61B9C8F27}"/>
                </a:ext>
              </a:extLst>
            </p:cNvPr>
            <p:cNvSpPr txBox="1"/>
            <p:nvPr/>
          </p:nvSpPr>
          <p:spPr>
            <a:xfrm>
              <a:off x="860750" y="4153409"/>
              <a:ext cx="2453640" cy="1938992"/>
            </a:xfrm>
            <a:prstGeom prst="rect">
              <a:avLst/>
            </a:prstGeom>
            <a:noFill/>
          </p:spPr>
          <p:txBody>
            <a:bodyPr wrap="square" rtlCol="0">
              <a:spAutoFit/>
            </a:bodyPr>
            <a:lstStyle/>
            <a:p>
              <a:r>
                <a:rPr lang="en-US" b="1" dirty="0"/>
                <a:t>No interaction terms or transformed variables</a:t>
              </a:r>
            </a:p>
            <a:p>
              <a:r>
                <a:rPr lang="en-US" sz="1400" dirty="0">
                  <a:solidFill>
                    <a:schemeClr val="tx1">
                      <a:lumMod val="65000"/>
                      <a:lumOff val="35000"/>
                    </a:schemeClr>
                  </a:solidFill>
                </a:rPr>
                <a:t>The current model does not account for any interaction effects or transformations of variables and thus might not be the most accurate representation of the model of the data.</a:t>
              </a:r>
            </a:p>
          </p:txBody>
        </p:sp>
        <p:cxnSp>
          <p:nvCxnSpPr>
            <p:cNvPr id="30" name="Straight Connector 29">
              <a:extLst>
                <a:ext uri="{FF2B5EF4-FFF2-40B4-BE49-F238E27FC236}">
                  <a16:creationId xmlns:a16="http://schemas.microsoft.com/office/drawing/2014/main" id="{F87F2130-C384-42D9-A5CE-4AC1D38D092C}"/>
                </a:ext>
              </a:extLst>
            </p:cNvPr>
            <p:cNvCxnSpPr>
              <a:cxnSpLocks/>
            </p:cNvCxnSpPr>
            <p:nvPr/>
          </p:nvCxnSpPr>
          <p:spPr>
            <a:xfrm>
              <a:off x="838200" y="4159536"/>
              <a:ext cx="0" cy="564025"/>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755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6823-D7DE-4096-9B5A-7E20AD0D370D}"/>
              </a:ext>
            </a:extLst>
          </p:cNvPr>
          <p:cNvSpPr>
            <a:spLocks noGrp="1"/>
          </p:cNvSpPr>
          <p:nvPr>
            <p:ph type="title"/>
          </p:nvPr>
        </p:nvSpPr>
        <p:spPr>
          <a:xfrm>
            <a:off x="838200" y="365125"/>
            <a:ext cx="10515600" cy="1325563"/>
          </a:xfrm>
        </p:spPr>
        <p:txBody>
          <a:bodyPr anchor="t">
            <a:normAutofit/>
          </a:bodyPr>
          <a:lstStyle/>
          <a:p>
            <a:r>
              <a:rPr lang="en-US" sz="4000" dirty="0"/>
              <a:t>Introduction</a:t>
            </a:r>
          </a:p>
        </p:txBody>
      </p:sp>
      <p:grpSp>
        <p:nvGrpSpPr>
          <p:cNvPr id="17" name="Group 16">
            <a:extLst>
              <a:ext uri="{FF2B5EF4-FFF2-40B4-BE49-F238E27FC236}">
                <a16:creationId xmlns:a16="http://schemas.microsoft.com/office/drawing/2014/main" id="{2308B6C9-E3CE-412A-B20C-2116D168E64A}"/>
              </a:ext>
            </a:extLst>
          </p:cNvPr>
          <p:cNvGrpSpPr/>
          <p:nvPr/>
        </p:nvGrpSpPr>
        <p:grpSpPr>
          <a:xfrm>
            <a:off x="741571" y="1239520"/>
            <a:ext cx="3227064" cy="5628638"/>
            <a:chOff x="1127651" y="1249680"/>
            <a:chExt cx="3017629" cy="5608319"/>
          </a:xfrm>
        </p:grpSpPr>
        <p:pic>
          <p:nvPicPr>
            <p:cNvPr id="8" name="Picture 7">
              <a:extLst>
                <a:ext uri="{FF2B5EF4-FFF2-40B4-BE49-F238E27FC236}">
                  <a16:creationId xmlns:a16="http://schemas.microsoft.com/office/drawing/2014/main" id="{C654618F-E7DE-422C-AB72-FFBDD2F8FEFD}"/>
                </a:ext>
              </a:extLst>
            </p:cNvPr>
            <p:cNvPicPr>
              <a:picLocks noChangeAspect="1"/>
            </p:cNvPicPr>
            <p:nvPr/>
          </p:nvPicPr>
          <p:blipFill>
            <a:blip r:embed="rId2"/>
            <a:stretch>
              <a:fillRect/>
            </a:stretch>
          </p:blipFill>
          <p:spPr>
            <a:xfrm>
              <a:off x="1127651" y="1249680"/>
              <a:ext cx="3017629" cy="5608319"/>
            </a:xfrm>
            <a:prstGeom prst="rect">
              <a:avLst/>
            </a:prstGeom>
          </p:spPr>
        </p:pic>
        <p:sp>
          <p:nvSpPr>
            <p:cNvPr id="9" name="TextBox 8">
              <a:extLst>
                <a:ext uri="{FF2B5EF4-FFF2-40B4-BE49-F238E27FC236}">
                  <a16:creationId xmlns:a16="http://schemas.microsoft.com/office/drawing/2014/main" id="{336B696F-2C81-4F85-B929-3E4731FE25B2}"/>
                </a:ext>
              </a:extLst>
            </p:cNvPr>
            <p:cNvSpPr txBox="1"/>
            <p:nvPr/>
          </p:nvSpPr>
          <p:spPr>
            <a:xfrm>
              <a:off x="1902776" y="2772538"/>
              <a:ext cx="1457325" cy="400110"/>
            </a:xfrm>
            <a:prstGeom prst="rect">
              <a:avLst/>
            </a:prstGeom>
            <a:noFill/>
          </p:spPr>
          <p:txBody>
            <a:bodyPr wrap="square" rtlCol="0">
              <a:spAutoFit/>
            </a:bodyPr>
            <a:lstStyle/>
            <a:p>
              <a:pPr algn="ctr"/>
              <a:r>
                <a:rPr lang="en-US" sz="2000" dirty="0"/>
                <a:t>Background</a:t>
              </a:r>
            </a:p>
          </p:txBody>
        </p:sp>
        <p:sp>
          <p:nvSpPr>
            <p:cNvPr id="11" name="TextBox 10">
              <a:extLst>
                <a:ext uri="{FF2B5EF4-FFF2-40B4-BE49-F238E27FC236}">
                  <a16:creationId xmlns:a16="http://schemas.microsoft.com/office/drawing/2014/main" id="{CD8BD274-28D6-490C-98D8-6B604ECD073F}"/>
                </a:ext>
              </a:extLst>
            </p:cNvPr>
            <p:cNvSpPr txBox="1"/>
            <p:nvPr/>
          </p:nvSpPr>
          <p:spPr>
            <a:xfrm>
              <a:off x="1400224" y="4053838"/>
              <a:ext cx="2462428" cy="1809327"/>
            </a:xfrm>
            <a:prstGeom prst="rect">
              <a:avLst/>
            </a:prstGeom>
            <a:noFill/>
          </p:spPr>
          <p:txBody>
            <a:bodyPr wrap="square" rtlCol="0">
              <a:spAutoFit/>
            </a:bodyPr>
            <a:lstStyle/>
            <a:p>
              <a:pPr marL="285750" indent="-285750">
                <a:buFont typeface="Arial" panose="020B0604020202020204" pitchFamily="34" charset="0"/>
                <a:buChar char="•"/>
              </a:pPr>
              <a:r>
                <a:rPr lang="en-US" sz="1400" dirty="0"/>
                <a:t>Malware is any ‘malicious software’ intentionally designed to cause damage to a computer, server, client, or computer network.</a:t>
              </a:r>
            </a:p>
            <a:p>
              <a:pPr marL="285750" indent="-285750">
                <a:buFont typeface="Arial" panose="020B0604020202020204" pitchFamily="34" charset="0"/>
                <a:buChar char="•"/>
              </a:pPr>
              <a:r>
                <a:rPr lang="en-US" sz="1400" b="1" dirty="0"/>
                <a:t>Data Source</a:t>
              </a:r>
              <a:r>
                <a:rPr lang="en-US" sz="1400" dirty="0"/>
                <a:t>: Microsoft's endpoint protection solution, Windows Defender (Kaggle)</a:t>
              </a:r>
            </a:p>
          </p:txBody>
        </p:sp>
      </p:grpSp>
      <p:grpSp>
        <p:nvGrpSpPr>
          <p:cNvPr id="16" name="Group 15">
            <a:extLst>
              <a:ext uri="{FF2B5EF4-FFF2-40B4-BE49-F238E27FC236}">
                <a16:creationId xmlns:a16="http://schemas.microsoft.com/office/drawing/2014/main" id="{0E35D0B8-0031-4A4E-9D4B-5F78B274CAF2}"/>
              </a:ext>
            </a:extLst>
          </p:cNvPr>
          <p:cNvGrpSpPr/>
          <p:nvPr/>
        </p:nvGrpSpPr>
        <p:grpSpPr>
          <a:xfrm>
            <a:off x="4571100" y="1239519"/>
            <a:ext cx="3248175" cy="5730241"/>
            <a:chOff x="4886060" y="1249679"/>
            <a:chExt cx="3017629" cy="5608319"/>
          </a:xfrm>
        </p:grpSpPr>
        <p:pic>
          <p:nvPicPr>
            <p:cNvPr id="20" name="Picture 19">
              <a:extLst>
                <a:ext uri="{FF2B5EF4-FFF2-40B4-BE49-F238E27FC236}">
                  <a16:creationId xmlns:a16="http://schemas.microsoft.com/office/drawing/2014/main" id="{E0F473CF-F1AD-486A-9CEF-54C3AA4526BC}"/>
                </a:ext>
              </a:extLst>
            </p:cNvPr>
            <p:cNvPicPr>
              <a:picLocks noChangeAspect="1"/>
            </p:cNvPicPr>
            <p:nvPr/>
          </p:nvPicPr>
          <p:blipFill>
            <a:blip r:embed="rId2"/>
            <a:stretch>
              <a:fillRect/>
            </a:stretch>
          </p:blipFill>
          <p:spPr>
            <a:xfrm>
              <a:off x="4886060" y="1249679"/>
              <a:ext cx="3017629" cy="5608319"/>
            </a:xfrm>
            <a:prstGeom prst="rect">
              <a:avLst/>
            </a:prstGeom>
          </p:spPr>
        </p:pic>
        <p:pic>
          <p:nvPicPr>
            <p:cNvPr id="1030" name="Picture 6" descr="Image result for question icon">
              <a:extLst>
                <a:ext uri="{FF2B5EF4-FFF2-40B4-BE49-F238E27FC236}">
                  <a16:creationId xmlns:a16="http://schemas.microsoft.com/office/drawing/2014/main" id="{D30BFDFF-3F4A-45A5-8E07-79C47CCEE3F4}"/>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76619" y="1863218"/>
              <a:ext cx="828040" cy="82804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86C4E0AD-96A3-469C-8318-C9C1B1F9883F}"/>
                </a:ext>
              </a:extLst>
            </p:cNvPr>
            <p:cNvSpPr txBox="1"/>
            <p:nvPr/>
          </p:nvSpPr>
          <p:spPr>
            <a:xfrm>
              <a:off x="5661976" y="2703010"/>
              <a:ext cx="1457325" cy="400110"/>
            </a:xfrm>
            <a:prstGeom prst="rect">
              <a:avLst/>
            </a:prstGeom>
            <a:noFill/>
          </p:spPr>
          <p:txBody>
            <a:bodyPr wrap="square" rtlCol="0">
              <a:spAutoFit/>
            </a:bodyPr>
            <a:lstStyle/>
            <a:p>
              <a:pPr algn="ctr"/>
              <a:r>
                <a:rPr lang="en-US" sz="2000" dirty="0"/>
                <a:t>Objective</a:t>
              </a:r>
            </a:p>
          </p:txBody>
        </p:sp>
        <p:sp>
          <p:nvSpPr>
            <p:cNvPr id="19" name="TextBox 18">
              <a:extLst>
                <a:ext uri="{FF2B5EF4-FFF2-40B4-BE49-F238E27FC236}">
                  <a16:creationId xmlns:a16="http://schemas.microsoft.com/office/drawing/2014/main" id="{FE01349A-79EC-44F7-837D-65E9FF5C9D22}"/>
                </a:ext>
              </a:extLst>
            </p:cNvPr>
            <p:cNvSpPr txBox="1"/>
            <p:nvPr/>
          </p:nvSpPr>
          <p:spPr>
            <a:xfrm>
              <a:off x="5067983" y="3987674"/>
              <a:ext cx="2645310" cy="1129605"/>
            </a:xfrm>
            <a:prstGeom prst="rect">
              <a:avLst/>
            </a:prstGeom>
            <a:noFill/>
          </p:spPr>
          <p:txBody>
            <a:bodyPr wrap="square" rtlCol="0">
              <a:spAutoFit/>
            </a:bodyPr>
            <a:lstStyle/>
            <a:p>
              <a:pPr marL="285750" indent="-285750">
                <a:buFont typeface="Arial" panose="020B0604020202020204" pitchFamily="34" charset="0"/>
                <a:buChar char="•"/>
              </a:pPr>
              <a:r>
                <a:rPr lang="en-US" sz="1150" dirty="0"/>
                <a:t>What hardware and software characteristics make a machine susceptible to malware attacks?</a:t>
              </a:r>
            </a:p>
            <a:p>
              <a:pPr marL="285750" indent="-285750">
                <a:buFont typeface="Arial" panose="020B0604020202020204" pitchFamily="34" charset="0"/>
                <a:buChar char="•"/>
              </a:pPr>
              <a:r>
                <a:rPr lang="en-US" sz="1150" dirty="0"/>
                <a:t>Does the presence of an Anti Virus software on a machine protect it from malware attacks?</a:t>
              </a:r>
            </a:p>
          </p:txBody>
        </p:sp>
      </p:grpSp>
      <p:grpSp>
        <p:nvGrpSpPr>
          <p:cNvPr id="25" name="Group 24">
            <a:extLst>
              <a:ext uri="{FF2B5EF4-FFF2-40B4-BE49-F238E27FC236}">
                <a16:creationId xmlns:a16="http://schemas.microsoft.com/office/drawing/2014/main" id="{E0C9332D-EF8E-46EE-A7A1-724A6F7F5EB7}"/>
              </a:ext>
            </a:extLst>
          </p:cNvPr>
          <p:cNvGrpSpPr/>
          <p:nvPr/>
        </p:nvGrpSpPr>
        <p:grpSpPr>
          <a:xfrm>
            <a:off x="8421740" y="1137917"/>
            <a:ext cx="3265993" cy="5730241"/>
            <a:chOff x="8421740" y="1259839"/>
            <a:chExt cx="3017629" cy="5608319"/>
          </a:xfrm>
        </p:grpSpPr>
        <p:grpSp>
          <p:nvGrpSpPr>
            <p:cNvPr id="15" name="Group 14">
              <a:extLst>
                <a:ext uri="{FF2B5EF4-FFF2-40B4-BE49-F238E27FC236}">
                  <a16:creationId xmlns:a16="http://schemas.microsoft.com/office/drawing/2014/main" id="{1145E07F-1C7B-47E2-A6C2-73EE30D66CE7}"/>
                </a:ext>
              </a:extLst>
            </p:cNvPr>
            <p:cNvGrpSpPr/>
            <p:nvPr/>
          </p:nvGrpSpPr>
          <p:grpSpPr>
            <a:xfrm>
              <a:off x="8421740" y="1259839"/>
              <a:ext cx="3017629" cy="5608319"/>
              <a:chOff x="8757020" y="1330959"/>
              <a:chExt cx="3017629" cy="5608319"/>
            </a:xfrm>
          </p:grpSpPr>
          <p:pic>
            <p:nvPicPr>
              <p:cNvPr id="21" name="Picture 20">
                <a:extLst>
                  <a:ext uri="{FF2B5EF4-FFF2-40B4-BE49-F238E27FC236}">
                    <a16:creationId xmlns:a16="http://schemas.microsoft.com/office/drawing/2014/main" id="{61DA3F6E-BD62-47B4-BA49-D03F81121282}"/>
                  </a:ext>
                </a:extLst>
              </p:cNvPr>
              <p:cNvPicPr>
                <a:picLocks noChangeAspect="1"/>
              </p:cNvPicPr>
              <p:nvPr/>
            </p:nvPicPr>
            <p:blipFill>
              <a:blip r:embed="rId2"/>
              <a:stretch>
                <a:fillRect/>
              </a:stretch>
            </p:blipFill>
            <p:spPr>
              <a:xfrm>
                <a:off x="8757020" y="1330959"/>
                <a:ext cx="3017629" cy="5608319"/>
              </a:xfrm>
              <a:prstGeom prst="rect">
                <a:avLst/>
              </a:prstGeom>
            </p:spPr>
          </p:pic>
          <p:sp>
            <p:nvSpPr>
              <p:cNvPr id="23" name="TextBox 22">
                <a:extLst>
                  <a:ext uri="{FF2B5EF4-FFF2-40B4-BE49-F238E27FC236}">
                    <a16:creationId xmlns:a16="http://schemas.microsoft.com/office/drawing/2014/main" id="{4E5E5331-14F9-43CC-8FBB-DC4E53CD267F}"/>
                  </a:ext>
                </a:extLst>
              </p:cNvPr>
              <p:cNvSpPr txBox="1"/>
              <p:nvPr/>
            </p:nvSpPr>
            <p:spPr>
              <a:xfrm>
                <a:off x="9532936" y="2784290"/>
                <a:ext cx="1457325" cy="923330"/>
              </a:xfrm>
              <a:prstGeom prst="rect">
                <a:avLst/>
              </a:prstGeom>
              <a:noFill/>
            </p:spPr>
            <p:txBody>
              <a:bodyPr wrap="square" rtlCol="0">
                <a:spAutoFit/>
              </a:bodyPr>
              <a:lstStyle/>
              <a:p>
                <a:pPr algn="ctr"/>
                <a:r>
                  <a:rPr lang="en-US" dirty="0"/>
                  <a:t>Assumptions &amp; </a:t>
                </a:r>
              </a:p>
              <a:p>
                <a:pPr algn="ctr"/>
                <a:r>
                  <a:rPr lang="en-US" dirty="0"/>
                  <a:t>Selections</a:t>
                </a:r>
              </a:p>
            </p:txBody>
          </p:sp>
          <p:sp>
            <p:nvSpPr>
              <p:cNvPr id="24" name="TextBox 23">
                <a:extLst>
                  <a:ext uri="{FF2B5EF4-FFF2-40B4-BE49-F238E27FC236}">
                    <a16:creationId xmlns:a16="http://schemas.microsoft.com/office/drawing/2014/main" id="{CD64EE45-2693-4CF4-A3A9-73BE680E796F}"/>
                  </a:ext>
                </a:extLst>
              </p:cNvPr>
              <p:cNvSpPr txBox="1"/>
              <p:nvPr/>
            </p:nvSpPr>
            <p:spPr>
              <a:xfrm>
                <a:off x="8938943" y="4068954"/>
                <a:ext cx="2645310" cy="1822429"/>
              </a:xfrm>
              <a:prstGeom prst="rect">
                <a:avLst/>
              </a:prstGeom>
              <a:noFill/>
            </p:spPr>
            <p:txBody>
              <a:bodyPr wrap="square" rtlCol="0">
                <a:spAutoFit/>
              </a:bodyPr>
              <a:lstStyle/>
              <a:p>
                <a:pPr marL="285750" indent="-285750">
                  <a:buFont typeface="Arial" panose="020B0604020202020204" pitchFamily="34" charset="0"/>
                  <a:buChar char="•"/>
                </a:pPr>
                <a:r>
                  <a:rPr lang="en-US" sz="1150" dirty="0"/>
                  <a:t>Only software and hardware characteristics data have been selected for this analysis</a:t>
                </a:r>
              </a:p>
              <a:p>
                <a:pPr marL="285750" indent="-285750">
                  <a:buFont typeface="Arial" panose="020B0604020202020204" pitchFamily="34" charset="0"/>
                  <a:buChar char="•"/>
                </a:pPr>
                <a:r>
                  <a:rPr lang="en-US" sz="1150" dirty="0"/>
                  <a:t>User characteristics and geographical locations, despite being present have not yet been taken into account.</a:t>
                </a:r>
              </a:p>
              <a:p>
                <a:pPr marL="285750" indent="-285750">
                  <a:buFont typeface="Arial" panose="020B0604020202020204" pitchFamily="34" charset="0"/>
                  <a:buChar char="•"/>
                </a:pPr>
                <a:r>
                  <a:rPr lang="en-US" sz="1150" dirty="0"/>
                  <a:t>Only a ~0.4% sample of the complete data (~9 million rows) has been used to create this model</a:t>
                </a:r>
              </a:p>
              <a:p>
                <a:endParaRPr lang="en-US" sz="1150" dirty="0"/>
              </a:p>
            </p:txBody>
          </p:sp>
        </p:grpSp>
        <p:pic>
          <p:nvPicPr>
            <p:cNvPr id="1032" name="Picture 8" descr="Image result for list icon">
              <a:extLst>
                <a:ext uri="{FF2B5EF4-FFF2-40B4-BE49-F238E27FC236}">
                  <a16:creationId xmlns:a16="http://schemas.microsoft.com/office/drawing/2014/main" id="{63F23755-C99D-4C9D-8E89-0FEE437CC79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32843" y="1798829"/>
              <a:ext cx="963550" cy="96355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a:extLst>
              <a:ext uri="{FF2B5EF4-FFF2-40B4-BE49-F238E27FC236}">
                <a16:creationId xmlns:a16="http://schemas.microsoft.com/office/drawing/2014/main" id="{5F4EE122-663E-45F0-98AF-6C265A22C1C2}"/>
              </a:ext>
            </a:extLst>
          </p:cNvPr>
          <p:cNvSpPr/>
          <p:nvPr/>
        </p:nvSpPr>
        <p:spPr>
          <a:xfrm>
            <a:off x="-30480" y="6314160"/>
            <a:ext cx="1934906" cy="553998"/>
          </a:xfrm>
          <a:prstGeom prst="rect">
            <a:avLst/>
          </a:prstGeom>
        </p:spPr>
        <p:txBody>
          <a:bodyPr wrap="square">
            <a:spAutoFit/>
          </a:bodyPr>
          <a:lstStyle/>
          <a:p>
            <a:r>
              <a:rPr lang="en-US" sz="1000" dirty="0">
                <a:hlinkClick r:id="rId5"/>
              </a:rPr>
              <a:t>Dataset sourced from: https://www.kaggle.com/c/microsoft-malware-prediction/data</a:t>
            </a:r>
            <a:endParaRPr lang="en-US" sz="1000" dirty="0"/>
          </a:p>
        </p:txBody>
      </p:sp>
      <p:pic>
        <p:nvPicPr>
          <p:cNvPr id="5" name="Picture 4" descr="A close up of a logo&#10;&#10;Description automatically generated">
            <a:extLst>
              <a:ext uri="{FF2B5EF4-FFF2-40B4-BE49-F238E27FC236}">
                <a16:creationId xmlns:a16="http://schemas.microsoft.com/office/drawing/2014/main" id="{D107FEF7-3ED2-4EFE-A39D-AA646301E5E4}"/>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855821" y="1866396"/>
            <a:ext cx="933609" cy="933609"/>
          </a:xfrm>
          <a:prstGeom prst="rect">
            <a:avLst/>
          </a:prstGeom>
        </p:spPr>
      </p:pic>
    </p:spTree>
    <p:extLst>
      <p:ext uri="{BB962C8B-B14F-4D97-AF65-F5344CB8AC3E}">
        <p14:creationId xmlns:p14="http://schemas.microsoft.com/office/powerpoint/2010/main" val="1503035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6823-D7DE-4096-9B5A-7E20AD0D370D}"/>
              </a:ext>
            </a:extLst>
          </p:cNvPr>
          <p:cNvSpPr>
            <a:spLocks noGrp="1"/>
          </p:cNvSpPr>
          <p:nvPr>
            <p:ph type="title"/>
          </p:nvPr>
        </p:nvSpPr>
        <p:spPr>
          <a:xfrm>
            <a:off x="838200" y="365125"/>
            <a:ext cx="10515600" cy="1325563"/>
          </a:xfrm>
        </p:spPr>
        <p:txBody>
          <a:bodyPr anchor="t">
            <a:normAutofit/>
          </a:bodyPr>
          <a:lstStyle/>
          <a:p>
            <a:r>
              <a:rPr lang="en-US" sz="4000" dirty="0"/>
              <a:t>Data-Dictionary and Overview</a:t>
            </a:r>
          </a:p>
        </p:txBody>
      </p:sp>
      <p:graphicFrame>
        <p:nvGraphicFramePr>
          <p:cNvPr id="4" name="Table 4">
            <a:extLst>
              <a:ext uri="{FF2B5EF4-FFF2-40B4-BE49-F238E27FC236}">
                <a16:creationId xmlns:a16="http://schemas.microsoft.com/office/drawing/2014/main" id="{E210C095-E55D-4452-815F-34722A4D6A86}"/>
              </a:ext>
            </a:extLst>
          </p:cNvPr>
          <p:cNvGraphicFramePr>
            <a:graphicFrameLocks noGrp="1"/>
          </p:cNvGraphicFramePr>
          <p:nvPr>
            <p:extLst>
              <p:ext uri="{D42A27DB-BD31-4B8C-83A1-F6EECF244321}">
                <p14:modId xmlns:p14="http://schemas.microsoft.com/office/powerpoint/2010/main" val="143495489"/>
              </p:ext>
            </p:extLst>
          </p:nvPr>
        </p:nvGraphicFramePr>
        <p:xfrm>
          <a:off x="330200" y="2019300"/>
          <a:ext cx="11531600" cy="3414490"/>
        </p:xfrm>
        <a:graphic>
          <a:graphicData uri="http://schemas.openxmlformats.org/drawingml/2006/table">
            <a:tbl>
              <a:tblPr firstRow="1" bandRow="1">
                <a:tableStyleId>{7E9639D4-E3E2-4D34-9284-5A2195B3D0D7}</a:tableStyleId>
              </a:tblPr>
              <a:tblGrid>
                <a:gridCol w="5765800">
                  <a:extLst>
                    <a:ext uri="{9D8B030D-6E8A-4147-A177-3AD203B41FA5}">
                      <a16:colId xmlns:a16="http://schemas.microsoft.com/office/drawing/2014/main" val="874143877"/>
                    </a:ext>
                  </a:extLst>
                </a:gridCol>
                <a:gridCol w="5765800">
                  <a:extLst>
                    <a:ext uri="{9D8B030D-6E8A-4147-A177-3AD203B41FA5}">
                      <a16:colId xmlns:a16="http://schemas.microsoft.com/office/drawing/2014/main" val="1893317963"/>
                    </a:ext>
                  </a:extLst>
                </a:gridCol>
              </a:tblGrid>
              <a:tr h="341449">
                <a:tc>
                  <a:txBody>
                    <a:bodyPr/>
                    <a:lstStyle/>
                    <a:p>
                      <a:pPr algn="ctr"/>
                      <a:r>
                        <a:rPr lang="en-US" sz="1200" dirty="0"/>
                        <a:t>Variable</a:t>
                      </a:r>
                    </a:p>
                  </a:txBody>
                  <a:tcPr anchor="ctr"/>
                </a:tc>
                <a:tc>
                  <a:txBody>
                    <a:bodyPr/>
                    <a:lstStyle/>
                    <a:p>
                      <a:pPr algn="ctr"/>
                      <a:r>
                        <a:rPr lang="en-US" sz="1200" dirty="0"/>
                        <a:t>Definition</a:t>
                      </a:r>
                    </a:p>
                  </a:txBody>
                  <a:tcPr anchor="ctr"/>
                </a:tc>
                <a:extLst>
                  <a:ext uri="{0D108BD9-81ED-4DB2-BD59-A6C34878D82A}">
                    <a16:rowId xmlns:a16="http://schemas.microsoft.com/office/drawing/2014/main" val="3981083340"/>
                  </a:ext>
                </a:extLst>
              </a:tr>
              <a:tr h="341449">
                <a:tc>
                  <a:txBody>
                    <a:bodyPr/>
                    <a:lstStyle/>
                    <a:p>
                      <a:r>
                        <a:rPr lang="en-US" sz="1200" dirty="0" err="1"/>
                        <a:t>MachineIdentifier</a:t>
                      </a:r>
                      <a:endParaRPr lang="en-US" sz="1200" dirty="0"/>
                    </a:p>
                  </a:txBody>
                  <a:tcPr/>
                </a:tc>
                <a:tc>
                  <a:txBody>
                    <a:bodyPr/>
                    <a:lstStyle/>
                    <a:p>
                      <a:r>
                        <a:rPr lang="en-US" sz="1200" dirty="0"/>
                        <a:t>Unique Identifier for a Machine</a:t>
                      </a:r>
                    </a:p>
                  </a:txBody>
                  <a:tcPr/>
                </a:tc>
                <a:extLst>
                  <a:ext uri="{0D108BD9-81ED-4DB2-BD59-A6C34878D82A}">
                    <a16:rowId xmlns:a16="http://schemas.microsoft.com/office/drawing/2014/main" val="3504547779"/>
                  </a:ext>
                </a:extLst>
              </a:tr>
              <a:tr h="341449">
                <a:tc>
                  <a:txBody>
                    <a:bodyPr/>
                    <a:lstStyle/>
                    <a:p>
                      <a:r>
                        <a:rPr lang="en-US" sz="1200" dirty="0" err="1"/>
                        <a:t>IsProtected</a:t>
                      </a:r>
                      <a:endParaRPr lang="en-US" sz="1200" dirty="0"/>
                    </a:p>
                  </a:txBody>
                  <a:tcPr/>
                </a:tc>
                <a:tc>
                  <a:txBody>
                    <a:bodyPr/>
                    <a:lstStyle/>
                    <a:p>
                      <a:r>
                        <a:rPr lang="en-US" sz="1200" dirty="0"/>
                        <a:t>Whether a machine is protected (TRUE (1) if Anti Virus is installed and updated)*</a:t>
                      </a:r>
                    </a:p>
                  </a:txBody>
                  <a:tcPr/>
                </a:tc>
                <a:extLst>
                  <a:ext uri="{0D108BD9-81ED-4DB2-BD59-A6C34878D82A}">
                    <a16:rowId xmlns:a16="http://schemas.microsoft.com/office/drawing/2014/main" val="2486867809"/>
                  </a:ext>
                </a:extLst>
              </a:tr>
              <a:tr h="341449">
                <a:tc>
                  <a:txBody>
                    <a:bodyPr/>
                    <a:lstStyle/>
                    <a:p>
                      <a:r>
                        <a:rPr lang="en-US" sz="1200" dirty="0" err="1"/>
                        <a:t>AVProductsInstalled</a:t>
                      </a:r>
                      <a:endParaRPr lang="en-US" sz="1200" dirty="0"/>
                    </a:p>
                  </a:txBody>
                  <a:tcPr/>
                </a:tc>
                <a:tc>
                  <a:txBody>
                    <a:bodyPr/>
                    <a:lstStyle/>
                    <a:p>
                      <a:r>
                        <a:rPr lang="en-US" sz="1200" dirty="0"/>
                        <a:t>Number of Anti Virus Products installed</a:t>
                      </a:r>
                    </a:p>
                  </a:txBody>
                  <a:tcPr/>
                </a:tc>
                <a:extLst>
                  <a:ext uri="{0D108BD9-81ED-4DB2-BD59-A6C34878D82A}">
                    <a16:rowId xmlns:a16="http://schemas.microsoft.com/office/drawing/2014/main" val="861270275"/>
                  </a:ext>
                </a:extLst>
              </a:tr>
              <a:tr h="341449">
                <a:tc>
                  <a:txBody>
                    <a:bodyPr/>
                    <a:lstStyle/>
                    <a:p>
                      <a:r>
                        <a:rPr lang="en-US" sz="1200" dirty="0" err="1"/>
                        <a:t>Wdft_IsGamer</a:t>
                      </a:r>
                      <a:endParaRPr lang="en-US" sz="1200" dirty="0"/>
                    </a:p>
                  </a:txBody>
                  <a:tcPr/>
                </a:tc>
                <a:tc>
                  <a:txBody>
                    <a:bodyPr/>
                    <a:lstStyle/>
                    <a:p>
                      <a:r>
                        <a:rPr lang="en-US" sz="1200" dirty="0"/>
                        <a:t>If the device is a gamer device or not based on its hardware combination</a:t>
                      </a:r>
                    </a:p>
                  </a:txBody>
                  <a:tcPr/>
                </a:tc>
                <a:extLst>
                  <a:ext uri="{0D108BD9-81ED-4DB2-BD59-A6C34878D82A}">
                    <a16:rowId xmlns:a16="http://schemas.microsoft.com/office/drawing/2014/main" val="42905098"/>
                  </a:ext>
                </a:extLst>
              </a:tr>
              <a:tr h="341449">
                <a:tc>
                  <a:txBody>
                    <a:bodyPr/>
                    <a:lstStyle/>
                    <a:p>
                      <a:r>
                        <a:rPr lang="en-US" sz="1200" dirty="0" err="1"/>
                        <a:t>Census_SystemVolumeTotalCapacity</a:t>
                      </a:r>
                      <a:endParaRPr lang="en-US" sz="1200" dirty="0"/>
                    </a:p>
                  </a:txBody>
                  <a:tcPr/>
                </a:tc>
                <a:tc>
                  <a:txBody>
                    <a:bodyPr/>
                    <a:lstStyle/>
                    <a:p>
                      <a:r>
                        <a:rPr lang="en-US" sz="1200" dirty="0"/>
                        <a:t>Size of the partition that the System volume is installed on in MB</a:t>
                      </a:r>
                    </a:p>
                  </a:txBody>
                  <a:tcPr/>
                </a:tc>
                <a:extLst>
                  <a:ext uri="{0D108BD9-81ED-4DB2-BD59-A6C34878D82A}">
                    <a16:rowId xmlns:a16="http://schemas.microsoft.com/office/drawing/2014/main" val="1586084365"/>
                  </a:ext>
                </a:extLst>
              </a:tr>
              <a:tr h="341449">
                <a:tc>
                  <a:txBody>
                    <a:bodyPr/>
                    <a:lstStyle/>
                    <a:p>
                      <a:r>
                        <a:rPr lang="en-US" sz="1200" dirty="0" err="1"/>
                        <a:t>Census_InternalPrimaryDisplayResolutionHorizontal</a:t>
                      </a:r>
                      <a:r>
                        <a:rPr lang="en-US" sz="1200" dirty="0"/>
                        <a:t> (&amp;Vertical)</a:t>
                      </a:r>
                    </a:p>
                  </a:txBody>
                  <a:tcPr/>
                </a:tc>
                <a:tc>
                  <a:txBody>
                    <a:bodyPr/>
                    <a:lstStyle/>
                    <a:p>
                      <a:r>
                        <a:rPr lang="en-US" sz="1200" dirty="0"/>
                        <a:t>number of pixels in the horizontal (&amp; vertical) direction of the internal display.</a:t>
                      </a:r>
                    </a:p>
                  </a:txBody>
                  <a:tcPr/>
                </a:tc>
                <a:extLst>
                  <a:ext uri="{0D108BD9-81ED-4DB2-BD59-A6C34878D82A}">
                    <a16:rowId xmlns:a16="http://schemas.microsoft.com/office/drawing/2014/main" val="598019372"/>
                  </a:ext>
                </a:extLst>
              </a:tr>
              <a:tr h="341449">
                <a:tc>
                  <a:txBody>
                    <a:bodyPr/>
                    <a:lstStyle/>
                    <a:p>
                      <a:r>
                        <a:rPr lang="en-US" sz="1200" dirty="0" err="1"/>
                        <a:t>Census_TotalPhysicalRAM</a:t>
                      </a:r>
                      <a:r>
                        <a:rPr lang="en-US" sz="1200" dirty="0"/>
                        <a:t> </a:t>
                      </a:r>
                    </a:p>
                  </a:txBody>
                  <a:tcPr/>
                </a:tc>
                <a:tc>
                  <a:txBody>
                    <a:bodyPr/>
                    <a:lstStyle/>
                    <a:p>
                      <a:r>
                        <a:rPr lang="en-US" sz="1200" dirty="0"/>
                        <a:t>physical RAM size in MB</a:t>
                      </a:r>
                    </a:p>
                  </a:txBody>
                  <a:tcPr/>
                </a:tc>
                <a:extLst>
                  <a:ext uri="{0D108BD9-81ED-4DB2-BD59-A6C34878D82A}">
                    <a16:rowId xmlns:a16="http://schemas.microsoft.com/office/drawing/2014/main" val="2057345839"/>
                  </a:ext>
                </a:extLst>
              </a:tr>
              <a:tr h="341449">
                <a:tc>
                  <a:txBody>
                    <a:bodyPr/>
                    <a:lstStyle/>
                    <a:p>
                      <a:r>
                        <a:rPr lang="en-US" sz="1200" dirty="0" err="1"/>
                        <a:t>Census_OSInstallTypeName</a:t>
                      </a:r>
                      <a:endParaRPr lang="en-US" sz="1200" dirty="0"/>
                    </a:p>
                  </a:txBody>
                  <a:tcPr/>
                </a:tc>
                <a:tc>
                  <a:txBody>
                    <a:bodyPr/>
                    <a:lstStyle/>
                    <a:p>
                      <a:r>
                        <a:rPr lang="en-US" sz="1200" dirty="0"/>
                        <a:t>Friendly description of what OS install was used on the machine (categorical-levels 1-9)</a:t>
                      </a:r>
                    </a:p>
                  </a:txBody>
                  <a:tcPr/>
                </a:tc>
                <a:extLst>
                  <a:ext uri="{0D108BD9-81ED-4DB2-BD59-A6C34878D82A}">
                    <a16:rowId xmlns:a16="http://schemas.microsoft.com/office/drawing/2014/main" val="2024889780"/>
                  </a:ext>
                </a:extLst>
              </a:tr>
              <a:tr h="341449">
                <a:tc>
                  <a:txBody>
                    <a:bodyPr/>
                    <a:lstStyle/>
                    <a:p>
                      <a:r>
                        <a:rPr lang="en-US" sz="1200" dirty="0" err="1"/>
                        <a:t>HasDetections</a:t>
                      </a:r>
                      <a:endParaRPr lang="en-US" sz="1200" dirty="0"/>
                    </a:p>
                  </a:txBody>
                  <a:tcPr/>
                </a:tc>
                <a:tc>
                  <a:txBody>
                    <a:bodyPr/>
                    <a:lstStyle/>
                    <a:p>
                      <a:r>
                        <a:rPr lang="en-US" sz="1200" dirty="0"/>
                        <a:t>If Malware was detected on the machine (</a:t>
                      </a:r>
                      <a:r>
                        <a:rPr lang="en-US" sz="1200" b="1" dirty="0"/>
                        <a:t>response</a:t>
                      </a:r>
                      <a:r>
                        <a:rPr lang="en-US" sz="1200" dirty="0"/>
                        <a:t>)</a:t>
                      </a:r>
                    </a:p>
                  </a:txBody>
                  <a:tcPr/>
                </a:tc>
                <a:extLst>
                  <a:ext uri="{0D108BD9-81ED-4DB2-BD59-A6C34878D82A}">
                    <a16:rowId xmlns:a16="http://schemas.microsoft.com/office/drawing/2014/main" val="3545632805"/>
                  </a:ext>
                </a:extLst>
              </a:tr>
            </a:tbl>
          </a:graphicData>
        </a:graphic>
      </p:graphicFrame>
      <p:sp>
        <p:nvSpPr>
          <p:cNvPr id="6" name="TextBox 5">
            <a:extLst>
              <a:ext uri="{FF2B5EF4-FFF2-40B4-BE49-F238E27FC236}">
                <a16:creationId xmlns:a16="http://schemas.microsoft.com/office/drawing/2014/main" id="{0166CEF6-8056-47E6-A18E-AD3A151C5835}"/>
              </a:ext>
            </a:extLst>
          </p:cNvPr>
          <p:cNvSpPr txBox="1"/>
          <p:nvPr/>
        </p:nvSpPr>
        <p:spPr>
          <a:xfrm>
            <a:off x="1584960" y="1117600"/>
            <a:ext cx="10129520" cy="646331"/>
          </a:xfrm>
          <a:prstGeom prst="rect">
            <a:avLst/>
          </a:prstGeom>
          <a:noFill/>
        </p:spPr>
        <p:txBody>
          <a:bodyPr wrap="square" rtlCol="0">
            <a:spAutoFit/>
          </a:bodyPr>
          <a:lstStyle/>
          <a:p>
            <a:r>
              <a:rPr lang="en-US" dirty="0"/>
              <a:t>The data has been collected at a machine-level, and thus every record corresponds to a single Microsoft Machine. The original dataset has 8,921,483 rows and 83 columns. </a:t>
            </a:r>
          </a:p>
        </p:txBody>
      </p:sp>
      <p:sp>
        <p:nvSpPr>
          <p:cNvPr id="7" name="AutoShape 2" descr="Image result for issues icon">
            <a:extLst>
              <a:ext uri="{FF2B5EF4-FFF2-40B4-BE49-F238E27FC236}">
                <a16:creationId xmlns:a16="http://schemas.microsoft.com/office/drawing/2014/main" id="{BF069400-BB75-451E-8243-C810F6D7B38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Image result for issues icon">
            <a:extLst>
              <a:ext uri="{FF2B5EF4-FFF2-40B4-BE49-F238E27FC236}">
                <a16:creationId xmlns:a16="http://schemas.microsoft.com/office/drawing/2014/main" id="{C1994EAC-10D4-4986-BED0-40F1280EDD5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Related image">
            <a:extLst>
              <a:ext uri="{FF2B5EF4-FFF2-40B4-BE49-F238E27FC236}">
                <a16:creationId xmlns:a16="http://schemas.microsoft.com/office/drawing/2014/main" id="{F36130E7-F99E-4F99-8A41-664E54BA2AFC}"/>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8" descr="Image result for issues icon">
            <a:extLst>
              <a:ext uri="{FF2B5EF4-FFF2-40B4-BE49-F238E27FC236}">
                <a16:creationId xmlns:a16="http://schemas.microsoft.com/office/drawing/2014/main" id="{4BAB9CFD-E423-4A11-AD64-5816A4315858}"/>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2" name="Group 31">
            <a:extLst>
              <a:ext uri="{FF2B5EF4-FFF2-40B4-BE49-F238E27FC236}">
                <a16:creationId xmlns:a16="http://schemas.microsoft.com/office/drawing/2014/main" id="{662CA609-FEE6-4F41-9828-EBD7ADB06105}"/>
              </a:ext>
            </a:extLst>
          </p:cNvPr>
          <p:cNvGrpSpPr/>
          <p:nvPr/>
        </p:nvGrpSpPr>
        <p:grpSpPr>
          <a:xfrm>
            <a:off x="351596" y="5569013"/>
            <a:ext cx="9005764" cy="954107"/>
            <a:chOff x="991676" y="5914453"/>
            <a:chExt cx="9005764" cy="954107"/>
          </a:xfrm>
        </p:grpSpPr>
        <p:sp>
          <p:nvSpPr>
            <p:cNvPr id="26" name="TextBox 25">
              <a:extLst>
                <a:ext uri="{FF2B5EF4-FFF2-40B4-BE49-F238E27FC236}">
                  <a16:creationId xmlns:a16="http://schemas.microsoft.com/office/drawing/2014/main" id="{801CC51B-0BBC-417C-BDA4-E3547895A5AF}"/>
                </a:ext>
              </a:extLst>
            </p:cNvPr>
            <p:cNvSpPr txBox="1"/>
            <p:nvPr/>
          </p:nvSpPr>
          <p:spPr>
            <a:xfrm>
              <a:off x="1701800" y="5914453"/>
              <a:ext cx="8295640" cy="954107"/>
            </a:xfrm>
            <a:prstGeom prst="rect">
              <a:avLst/>
            </a:prstGeom>
            <a:noFill/>
            <a:ln>
              <a:solidFill>
                <a:schemeClr val="accent1"/>
              </a:solidFill>
            </a:ln>
          </p:spPr>
          <p:txBody>
            <a:bodyPr wrap="square" rtlCol="0">
              <a:spAutoFit/>
            </a:bodyPr>
            <a:lstStyle/>
            <a:p>
              <a:r>
                <a:rPr lang="en-US" sz="1400" b="1" dirty="0"/>
                <a:t>Current Issues detected in the Data</a:t>
              </a:r>
              <a:r>
                <a:rPr lang="en-US" sz="1400" dirty="0"/>
                <a:t>:</a:t>
              </a:r>
            </a:p>
            <a:p>
              <a:pPr marL="285750" indent="-285750">
                <a:buFontTx/>
                <a:buChar char="-"/>
              </a:pPr>
              <a:r>
                <a:rPr lang="en-US" sz="1400" dirty="0"/>
                <a:t>High dimensionality</a:t>
              </a:r>
            </a:p>
            <a:p>
              <a:pPr marL="285750" indent="-285750">
                <a:buFontTx/>
                <a:buChar char="-"/>
              </a:pPr>
              <a:r>
                <a:rPr lang="en-US" sz="1400" dirty="0"/>
                <a:t>High amount of Missing Values in a lot of columns and no information of trend of ‘missing-ness’</a:t>
              </a:r>
            </a:p>
            <a:p>
              <a:pPr marL="285750" indent="-285750">
                <a:buFontTx/>
                <a:buChar char="-"/>
              </a:pPr>
              <a:r>
                <a:rPr lang="en-US" sz="1400" dirty="0"/>
                <a:t>Some columns are highly imbalanced i.e. large portion of data under one-value</a:t>
              </a:r>
            </a:p>
          </p:txBody>
        </p:sp>
        <p:pic>
          <p:nvPicPr>
            <p:cNvPr id="28" name="Picture 27" descr="A picture containing device&#10;&#10;Description automatically generated">
              <a:extLst>
                <a:ext uri="{FF2B5EF4-FFF2-40B4-BE49-F238E27FC236}">
                  <a16:creationId xmlns:a16="http://schemas.microsoft.com/office/drawing/2014/main" id="{1A6553A1-7CBD-478B-A7B1-88AE533D4F87}"/>
                </a:ext>
              </a:extLst>
            </p:cNvPr>
            <p:cNvPicPr>
              <a:picLocks noChangeAspect="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flipH="1">
              <a:off x="991676" y="6036444"/>
              <a:ext cx="710124" cy="710124"/>
            </a:xfrm>
            <a:prstGeom prst="rect">
              <a:avLst/>
            </a:prstGeom>
          </p:spPr>
        </p:pic>
      </p:grpSp>
      <p:pic>
        <p:nvPicPr>
          <p:cNvPr id="30" name="Picture 29" descr="A close up of a logo&#10;&#10;Description automatically generated">
            <a:extLst>
              <a:ext uri="{FF2B5EF4-FFF2-40B4-BE49-F238E27FC236}">
                <a16:creationId xmlns:a16="http://schemas.microsoft.com/office/drawing/2014/main" id="{C70FB580-CF68-474B-A01A-2043BDF02D7B}"/>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77520" y="991949"/>
            <a:ext cx="954108" cy="954108"/>
          </a:xfrm>
          <a:prstGeom prst="rect">
            <a:avLst/>
          </a:prstGeom>
        </p:spPr>
      </p:pic>
      <p:sp>
        <p:nvSpPr>
          <p:cNvPr id="31" name="TextBox 30">
            <a:extLst>
              <a:ext uri="{FF2B5EF4-FFF2-40B4-BE49-F238E27FC236}">
                <a16:creationId xmlns:a16="http://schemas.microsoft.com/office/drawing/2014/main" id="{706EB597-7EDD-48D7-8ADC-BE93E49D54FE}"/>
              </a:ext>
            </a:extLst>
          </p:cNvPr>
          <p:cNvSpPr txBox="1"/>
          <p:nvPr/>
        </p:nvSpPr>
        <p:spPr>
          <a:xfrm>
            <a:off x="10231120" y="5823350"/>
            <a:ext cx="1960880" cy="1015663"/>
          </a:xfrm>
          <a:prstGeom prst="rect">
            <a:avLst/>
          </a:prstGeom>
          <a:noFill/>
        </p:spPr>
        <p:txBody>
          <a:bodyPr wrap="square" rtlCol="0">
            <a:spAutoFit/>
          </a:bodyPr>
          <a:lstStyle/>
          <a:p>
            <a:r>
              <a:rPr lang="en-US" sz="1000" dirty="0">
                <a:solidFill>
                  <a:schemeClr val="bg2">
                    <a:lumMod val="50000"/>
                  </a:schemeClr>
                </a:solidFill>
              </a:rPr>
              <a:t>(*)FALSE (2) if there is no active AV product on this machine, or if the AV is active, but is not receiving the latest updates. c. missing (3) if there are no Anti Virus Products in the report</a:t>
            </a:r>
          </a:p>
        </p:txBody>
      </p:sp>
    </p:spTree>
    <p:extLst>
      <p:ext uri="{BB962C8B-B14F-4D97-AF65-F5344CB8AC3E}">
        <p14:creationId xmlns:p14="http://schemas.microsoft.com/office/powerpoint/2010/main" val="50671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6823-D7DE-4096-9B5A-7E20AD0D370D}"/>
              </a:ext>
            </a:extLst>
          </p:cNvPr>
          <p:cNvSpPr>
            <a:spLocks noGrp="1"/>
          </p:cNvSpPr>
          <p:nvPr>
            <p:ph type="title"/>
          </p:nvPr>
        </p:nvSpPr>
        <p:spPr>
          <a:xfrm>
            <a:off x="838200" y="365125"/>
            <a:ext cx="10515600" cy="1325563"/>
          </a:xfrm>
        </p:spPr>
        <p:txBody>
          <a:bodyPr anchor="t">
            <a:normAutofit/>
          </a:bodyPr>
          <a:lstStyle/>
          <a:p>
            <a:r>
              <a:rPr lang="en-US" sz="4000" dirty="0"/>
              <a:t>Data-Preprocessing</a:t>
            </a:r>
          </a:p>
        </p:txBody>
      </p:sp>
      <p:sp>
        <p:nvSpPr>
          <p:cNvPr id="7" name="AutoShape 2" descr="Image result for issues icon">
            <a:extLst>
              <a:ext uri="{FF2B5EF4-FFF2-40B4-BE49-F238E27FC236}">
                <a16:creationId xmlns:a16="http://schemas.microsoft.com/office/drawing/2014/main" id="{BF069400-BB75-451E-8243-C810F6D7B38E}"/>
              </a:ext>
            </a:extLst>
          </p:cNvPr>
          <p:cNvSpPr>
            <a:spLocks noChangeAspect="1" noChangeArrowheads="1"/>
          </p:cNvSpPr>
          <p:nvPr/>
        </p:nvSpPr>
        <p:spPr bwMode="auto">
          <a:xfrm>
            <a:off x="5943600" y="294132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Image result for issues icon">
            <a:extLst>
              <a:ext uri="{FF2B5EF4-FFF2-40B4-BE49-F238E27FC236}">
                <a16:creationId xmlns:a16="http://schemas.microsoft.com/office/drawing/2014/main" id="{C1994EAC-10D4-4986-BED0-40F1280EDD59}"/>
              </a:ext>
            </a:extLst>
          </p:cNvPr>
          <p:cNvSpPr>
            <a:spLocks noChangeAspect="1" noChangeArrowheads="1"/>
          </p:cNvSpPr>
          <p:nvPr/>
        </p:nvSpPr>
        <p:spPr bwMode="auto">
          <a:xfrm>
            <a:off x="6096000" y="309372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Related image">
            <a:extLst>
              <a:ext uri="{FF2B5EF4-FFF2-40B4-BE49-F238E27FC236}">
                <a16:creationId xmlns:a16="http://schemas.microsoft.com/office/drawing/2014/main" id="{F36130E7-F99E-4F99-8A41-664E54BA2AFC}"/>
              </a:ext>
            </a:extLst>
          </p:cNvPr>
          <p:cNvSpPr>
            <a:spLocks noChangeAspect="1" noChangeArrowheads="1"/>
          </p:cNvSpPr>
          <p:nvPr/>
        </p:nvSpPr>
        <p:spPr bwMode="auto">
          <a:xfrm>
            <a:off x="6248400" y="324612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8" descr="Image result for issues icon">
            <a:extLst>
              <a:ext uri="{FF2B5EF4-FFF2-40B4-BE49-F238E27FC236}">
                <a16:creationId xmlns:a16="http://schemas.microsoft.com/office/drawing/2014/main" id="{4BAB9CFD-E423-4A11-AD64-5816A4315858}"/>
              </a:ext>
            </a:extLst>
          </p:cNvPr>
          <p:cNvSpPr>
            <a:spLocks noChangeAspect="1" noChangeArrowheads="1"/>
          </p:cNvSpPr>
          <p:nvPr/>
        </p:nvSpPr>
        <p:spPr bwMode="auto">
          <a:xfrm>
            <a:off x="6400800" y="339852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5F56F826-3E28-4782-B079-687F1A9CBF60}"/>
              </a:ext>
            </a:extLst>
          </p:cNvPr>
          <p:cNvSpPr txBox="1"/>
          <p:nvPr/>
        </p:nvSpPr>
        <p:spPr>
          <a:xfrm>
            <a:off x="528320" y="955040"/>
            <a:ext cx="10708640" cy="369332"/>
          </a:xfrm>
          <a:prstGeom prst="rect">
            <a:avLst/>
          </a:prstGeom>
          <a:noFill/>
        </p:spPr>
        <p:txBody>
          <a:bodyPr wrap="square" rtlCol="0">
            <a:spAutoFit/>
          </a:bodyPr>
          <a:lstStyle/>
          <a:p>
            <a:r>
              <a:rPr lang="en-US" dirty="0"/>
              <a:t>2 basic steps were followed to eliminate some features and select necessary predictors for the current model.</a:t>
            </a:r>
          </a:p>
        </p:txBody>
      </p:sp>
      <p:pic>
        <p:nvPicPr>
          <p:cNvPr id="5" name="Picture 4">
            <a:extLst>
              <a:ext uri="{FF2B5EF4-FFF2-40B4-BE49-F238E27FC236}">
                <a16:creationId xmlns:a16="http://schemas.microsoft.com/office/drawing/2014/main" id="{F89068F6-F41D-4ED8-B2F3-A27D383ED1B7}"/>
              </a:ext>
            </a:extLst>
          </p:cNvPr>
          <p:cNvPicPr>
            <a:picLocks noChangeAspect="1"/>
          </p:cNvPicPr>
          <p:nvPr/>
        </p:nvPicPr>
        <p:blipFill rotWithShape="1">
          <a:blip r:embed="rId2"/>
          <a:srcRect l="11273"/>
          <a:stretch/>
        </p:blipFill>
        <p:spPr>
          <a:xfrm>
            <a:off x="152400" y="1579562"/>
            <a:ext cx="5427757" cy="1971358"/>
          </a:xfrm>
          <a:prstGeom prst="rect">
            <a:avLst/>
          </a:prstGeom>
        </p:spPr>
      </p:pic>
      <p:sp>
        <p:nvSpPr>
          <p:cNvPr id="8" name="TextBox 7">
            <a:extLst>
              <a:ext uri="{FF2B5EF4-FFF2-40B4-BE49-F238E27FC236}">
                <a16:creationId xmlns:a16="http://schemas.microsoft.com/office/drawing/2014/main" id="{961F3C89-B791-41FB-9E7E-BF12366691A7}"/>
              </a:ext>
            </a:extLst>
          </p:cNvPr>
          <p:cNvSpPr txBox="1"/>
          <p:nvPr/>
        </p:nvSpPr>
        <p:spPr>
          <a:xfrm>
            <a:off x="5943600" y="2117014"/>
            <a:ext cx="5679440" cy="923330"/>
          </a:xfrm>
          <a:prstGeom prst="rect">
            <a:avLst/>
          </a:prstGeom>
          <a:noFill/>
        </p:spPr>
        <p:txBody>
          <a:bodyPr wrap="square" rtlCol="0">
            <a:spAutoFit/>
          </a:bodyPr>
          <a:lstStyle/>
          <a:p>
            <a:r>
              <a:rPr lang="en-US" b="1" dirty="0"/>
              <a:t>Missing Values:</a:t>
            </a:r>
          </a:p>
          <a:p>
            <a:r>
              <a:rPr lang="en-US" dirty="0"/>
              <a:t>Columns with missing data above 60% were simply eliminated. Thus, 4 columns were eliminated</a:t>
            </a:r>
          </a:p>
        </p:txBody>
      </p:sp>
      <p:pic>
        <p:nvPicPr>
          <p:cNvPr id="9" name="Picture 8">
            <a:extLst>
              <a:ext uri="{FF2B5EF4-FFF2-40B4-BE49-F238E27FC236}">
                <a16:creationId xmlns:a16="http://schemas.microsoft.com/office/drawing/2014/main" id="{52C6DFAF-362D-4527-BE78-9461218A1D50}"/>
              </a:ext>
            </a:extLst>
          </p:cNvPr>
          <p:cNvPicPr>
            <a:picLocks noChangeAspect="1"/>
          </p:cNvPicPr>
          <p:nvPr/>
        </p:nvPicPr>
        <p:blipFill>
          <a:blip r:embed="rId3"/>
          <a:stretch>
            <a:fillRect/>
          </a:stretch>
        </p:blipFill>
        <p:spPr>
          <a:xfrm>
            <a:off x="1361326" y="3806110"/>
            <a:ext cx="2865234" cy="2473117"/>
          </a:xfrm>
          <a:prstGeom prst="rect">
            <a:avLst/>
          </a:prstGeom>
        </p:spPr>
      </p:pic>
      <p:sp>
        <p:nvSpPr>
          <p:cNvPr id="15" name="TextBox 14">
            <a:extLst>
              <a:ext uri="{FF2B5EF4-FFF2-40B4-BE49-F238E27FC236}">
                <a16:creationId xmlns:a16="http://schemas.microsoft.com/office/drawing/2014/main" id="{7B0500BC-F55D-40F4-AB2C-86B63BDBC72D}"/>
              </a:ext>
            </a:extLst>
          </p:cNvPr>
          <p:cNvSpPr txBox="1"/>
          <p:nvPr/>
        </p:nvSpPr>
        <p:spPr>
          <a:xfrm>
            <a:off x="5913120" y="4165505"/>
            <a:ext cx="5984240" cy="1754326"/>
          </a:xfrm>
          <a:prstGeom prst="rect">
            <a:avLst/>
          </a:prstGeom>
          <a:noFill/>
        </p:spPr>
        <p:txBody>
          <a:bodyPr wrap="square" rtlCol="0">
            <a:spAutoFit/>
          </a:bodyPr>
          <a:lstStyle/>
          <a:p>
            <a:r>
              <a:rPr lang="en-US" b="1" dirty="0"/>
              <a:t>Imbalanced Data:</a:t>
            </a:r>
          </a:p>
          <a:p>
            <a:r>
              <a:rPr lang="en-US" dirty="0"/>
              <a:t>There are no columns with 1 unique value that can be removed.</a:t>
            </a:r>
          </a:p>
          <a:p>
            <a:r>
              <a:rPr lang="en-US" dirty="0"/>
              <a:t>Check for the Ratio of the frequency of the most-common value to the frequency of the second-most-common value- If ratio was above 98- the columns were removed (8 removed)</a:t>
            </a:r>
          </a:p>
        </p:txBody>
      </p:sp>
      <p:sp>
        <p:nvSpPr>
          <p:cNvPr id="10" name="TextBox 9">
            <a:extLst>
              <a:ext uri="{FF2B5EF4-FFF2-40B4-BE49-F238E27FC236}">
                <a16:creationId xmlns:a16="http://schemas.microsoft.com/office/drawing/2014/main" id="{74947C84-6729-4836-97BA-729A30CEF109}"/>
              </a:ext>
            </a:extLst>
          </p:cNvPr>
          <p:cNvSpPr txBox="1"/>
          <p:nvPr/>
        </p:nvSpPr>
        <p:spPr>
          <a:xfrm>
            <a:off x="0" y="6449911"/>
            <a:ext cx="9880600" cy="338554"/>
          </a:xfrm>
          <a:prstGeom prst="rect">
            <a:avLst/>
          </a:prstGeom>
          <a:noFill/>
        </p:spPr>
        <p:txBody>
          <a:bodyPr wrap="square" rtlCol="0">
            <a:spAutoFit/>
          </a:bodyPr>
          <a:lstStyle/>
          <a:p>
            <a:r>
              <a:rPr lang="en-US" sz="1600" i="1" dirty="0">
                <a:solidFill>
                  <a:schemeClr val="bg2">
                    <a:lumMod val="50000"/>
                  </a:schemeClr>
                </a:solidFill>
              </a:rPr>
              <a:t>Additionally, all geographical IDs and location data was removed to create this current model</a:t>
            </a:r>
          </a:p>
        </p:txBody>
      </p:sp>
    </p:spTree>
    <p:extLst>
      <p:ext uri="{BB962C8B-B14F-4D97-AF65-F5344CB8AC3E}">
        <p14:creationId xmlns:p14="http://schemas.microsoft.com/office/powerpoint/2010/main" val="4194729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6823-D7DE-4096-9B5A-7E20AD0D370D}"/>
              </a:ext>
            </a:extLst>
          </p:cNvPr>
          <p:cNvSpPr>
            <a:spLocks noGrp="1"/>
          </p:cNvSpPr>
          <p:nvPr>
            <p:ph type="title"/>
          </p:nvPr>
        </p:nvSpPr>
        <p:spPr>
          <a:xfrm>
            <a:off x="838200" y="365125"/>
            <a:ext cx="10515600" cy="1325563"/>
          </a:xfrm>
        </p:spPr>
        <p:txBody>
          <a:bodyPr anchor="t">
            <a:normAutofit/>
          </a:bodyPr>
          <a:lstStyle/>
          <a:p>
            <a:r>
              <a:rPr lang="en-US" sz="4000" dirty="0"/>
              <a:t>Data-Preprocessing</a:t>
            </a:r>
          </a:p>
        </p:txBody>
      </p:sp>
      <p:sp>
        <p:nvSpPr>
          <p:cNvPr id="3" name="TextBox 2">
            <a:extLst>
              <a:ext uri="{FF2B5EF4-FFF2-40B4-BE49-F238E27FC236}">
                <a16:creationId xmlns:a16="http://schemas.microsoft.com/office/drawing/2014/main" id="{5F56F826-3E28-4782-B079-687F1A9CBF60}"/>
              </a:ext>
            </a:extLst>
          </p:cNvPr>
          <p:cNvSpPr txBox="1"/>
          <p:nvPr/>
        </p:nvSpPr>
        <p:spPr>
          <a:xfrm>
            <a:off x="528320" y="955040"/>
            <a:ext cx="10708640" cy="369332"/>
          </a:xfrm>
          <a:prstGeom prst="rect">
            <a:avLst/>
          </a:prstGeom>
          <a:noFill/>
        </p:spPr>
        <p:txBody>
          <a:bodyPr wrap="square" rtlCol="0">
            <a:spAutoFit/>
          </a:bodyPr>
          <a:lstStyle/>
          <a:p>
            <a:r>
              <a:rPr lang="en-US" dirty="0"/>
              <a:t>Correlation of the numerical variables were checked to eliminate highly correlated predictors.</a:t>
            </a:r>
          </a:p>
        </p:txBody>
      </p:sp>
      <p:pic>
        <p:nvPicPr>
          <p:cNvPr id="4" name="Picture 3">
            <a:extLst>
              <a:ext uri="{FF2B5EF4-FFF2-40B4-BE49-F238E27FC236}">
                <a16:creationId xmlns:a16="http://schemas.microsoft.com/office/drawing/2014/main" id="{F8ABAA82-8686-4628-8B81-E17311403ABA}"/>
              </a:ext>
            </a:extLst>
          </p:cNvPr>
          <p:cNvPicPr>
            <a:picLocks noChangeAspect="1"/>
          </p:cNvPicPr>
          <p:nvPr/>
        </p:nvPicPr>
        <p:blipFill>
          <a:blip r:embed="rId2"/>
          <a:stretch>
            <a:fillRect/>
          </a:stretch>
        </p:blipFill>
        <p:spPr>
          <a:xfrm>
            <a:off x="632460" y="1324372"/>
            <a:ext cx="4396740" cy="4064270"/>
          </a:xfrm>
          <a:prstGeom prst="rect">
            <a:avLst/>
          </a:prstGeom>
        </p:spPr>
      </p:pic>
      <p:sp>
        <p:nvSpPr>
          <p:cNvPr id="6" name="TextBox 5">
            <a:extLst>
              <a:ext uri="{FF2B5EF4-FFF2-40B4-BE49-F238E27FC236}">
                <a16:creationId xmlns:a16="http://schemas.microsoft.com/office/drawing/2014/main" id="{03257313-0EA6-45C1-B8B9-12D58FF64B67}"/>
              </a:ext>
            </a:extLst>
          </p:cNvPr>
          <p:cNvSpPr txBox="1"/>
          <p:nvPr/>
        </p:nvSpPr>
        <p:spPr>
          <a:xfrm>
            <a:off x="5895340" y="2335606"/>
            <a:ext cx="4592320" cy="2308324"/>
          </a:xfrm>
          <a:prstGeom prst="rect">
            <a:avLst/>
          </a:prstGeom>
          <a:noFill/>
        </p:spPr>
        <p:txBody>
          <a:bodyPr wrap="square" rtlCol="0">
            <a:spAutoFit/>
          </a:bodyPr>
          <a:lstStyle/>
          <a:p>
            <a:pPr marL="342900" indent="-342900">
              <a:buAutoNum type="arabicPeriod"/>
            </a:pPr>
            <a:r>
              <a:rPr lang="en-US" dirty="0"/>
              <a:t>Out of Capacity predictors, only system volume capacity was selected</a:t>
            </a:r>
          </a:p>
          <a:p>
            <a:pPr marL="342900" indent="-342900">
              <a:buAutoNum type="arabicPeriod"/>
            </a:pPr>
            <a:endParaRPr lang="en-US" dirty="0"/>
          </a:p>
          <a:p>
            <a:pPr marL="342900" indent="-342900">
              <a:buAutoNum type="arabicPeriod"/>
            </a:pPr>
            <a:r>
              <a:rPr lang="en-US" dirty="0"/>
              <a:t>For the display characteristics, only diagonal display size was considered</a:t>
            </a:r>
          </a:p>
          <a:p>
            <a:pPr marL="342900" indent="-342900">
              <a:buAutoNum type="arabicPeriod"/>
            </a:pPr>
            <a:endParaRPr lang="en-US" dirty="0"/>
          </a:p>
          <a:p>
            <a:pPr marL="342900" indent="-342900">
              <a:buAutoNum type="arabicPeriod"/>
            </a:pPr>
            <a:r>
              <a:rPr lang="en-US" dirty="0"/>
              <a:t>Out of Core Count and RAM, RAM specs were taken into account</a:t>
            </a:r>
          </a:p>
        </p:txBody>
      </p:sp>
      <p:sp>
        <p:nvSpPr>
          <p:cNvPr id="16" name="TextBox 15">
            <a:extLst>
              <a:ext uri="{FF2B5EF4-FFF2-40B4-BE49-F238E27FC236}">
                <a16:creationId xmlns:a16="http://schemas.microsoft.com/office/drawing/2014/main" id="{F231F705-CA18-414F-9F69-40B95BFC0952}"/>
              </a:ext>
            </a:extLst>
          </p:cNvPr>
          <p:cNvSpPr txBox="1"/>
          <p:nvPr/>
        </p:nvSpPr>
        <p:spPr>
          <a:xfrm>
            <a:off x="632460" y="5902960"/>
            <a:ext cx="11427460" cy="923330"/>
          </a:xfrm>
          <a:prstGeom prst="rect">
            <a:avLst/>
          </a:prstGeom>
          <a:noFill/>
        </p:spPr>
        <p:txBody>
          <a:bodyPr wrap="square" rtlCol="0">
            <a:spAutoFit/>
          </a:bodyPr>
          <a:lstStyle/>
          <a:p>
            <a:r>
              <a:rPr lang="en-US" dirty="0"/>
              <a:t>Finally, a </a:t>
            </a:r>
            <a:r>
              <a:rPr lang="en-US" b="1" dirty="0"/>
              <a:t>random sample of 30k rows </a:t>
            </a:r>
            <a:r>
              <a:rPr lang="en-US" dirty="0"/>
              <a:t>were selected to build a simple logistic regression model in the best interest of computational time and space. Final dimension of input dataset of the model: 30,000 rows and 62 columns including the response variable (</a:t>
            </a:r>
            <a:r>
              <a:rPr lang="en-US" dirty="0" err="1"/>
              <a:t>HasDetections</a:t>
            </a:r>
            <a:r>
              <a:rPr lang="en-US" dirty="0"/>
              <a:t>)</a:t>
            </a:r>
          </a:p>
        </p:txBody>
      </p:sp>
    </p:spTree>
    <p:extLst>
      <p:ext uri="{BB962C8B-B14F-4D97-AF65-F5344CB8AC3E}">
        <p14:creationId xmlns:p14="http://schemas.microsoft.com/office/powerpoint/2010/main" val="919266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6823-D7DE-4096-9B5A-7E20AD0D370D}"/>
              </a:ext>
            </a:extLst>
          </p:cNvPr>
          <p:cNvSpPr>
            <a:spLocks noGrp="1"/>
          </p:cNvSpPr>
          <p:nvPr>
            <p:ph type="title"/>
          </p:nvPr>
        </p:nvSpPr>
        <p:spPr>
          <a:xfrm>
            <a:off x="838200" y="365125"/>
            <a:ext cx="10515600" cy="1325563"/>
          </a:xfrm>
        </p:spPr>
        <p:txBody>
          <a:bodyPr anchor="t">
            <a:normAutofit/>
          </a:bodyPr>
          <a:lstStyle/>
          <a:p>
            <a:r>
              <a:rPr lang="en-US" sz="4000" dirty="0"/>
              <a:t>Exploratory Data Analysis- Capacity and Anti Virus</a:t>
            </a:r>
          </a:p>
        </p:txBody>
      </p:sp>
      <p:cxnSp>
        <p:nvCxnSpPr>
          <p:cNvPr id="22" name="Straight Connector 21">
            <a:extLst>
              <a:ext uri="{FF2B5EF4-FFF2-40B4-BE49-F238E27FC236}">
                <a16:creationId xmlns:a16="http://schemas.microsoft.com/office/drawing/2014/main" id="{789B2497-12BE-40E0-8C7D-A1F3E6C751E2}"/>
              </a:ext>
            </a:extLst>
          </p:cNvPr>
          <p:cNvCxnSpPr>
            <a:cxnSpLocks/>
            <a:stCxn id="28" idx="0"/>
            <a:endCxn id="25" idx="4"/>
          </p:cNvCxnSpPr>
          <p:nvPr/>
        </p:nvCxnSpPr>
        <p:spPr>
          <a:xfrm flipV="1">
            <a:off x="6492242" y="1737360"/>
            <a:ext cx="0" cy="2957265"/>
          </a:xfrm>
          <a:prstGeom prst="line">
            <a:avLst/>
          </a:prstGeom>
          <a:ln w="412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333D06BE-0C0D-4613-B74B-419CA2FBD8A8}"/>
              </a:ext>
            </a:extLst>
          </p:cNvPr>
          <p:cNvSpPr/>
          <p:nvPr/>
        </p:nvSpPr>
        <p:spPr>
          <a:xfrm>
            <a:off x="6304281" y="1351280"/>
            <a:ext cx="375922" cy="386080"/>
          </a:xfrm>
          <a:prstGeom prst="ellipse">
            <a:avLst/>
          </a:prstGeom>
          <a:solidFill>
            <a:srgbClr val="405B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B8712ED-12F7-410B-9717-F3F667C7324A}"/>
              </a:ext>
            </a:extLst>
          </p:cNvPr>
          <p:cNvSpPr/>
          <p:nvPr/>
        </p:nvSpPr>
        <p:spPr>
          <a:xfrm>
            <a:off x="6304281" y="4694625"/>
            <a:ext cx="375922" cy="386080"/>
          </a:xfrm>
          <a:prstGeom prst="ellipse">
            <a:avLst/>
          </a:prstGeom>
          <a:solidFill>
            <a:srgbClr val="405B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7FAC9074-C748-4515-AE27-D6C6F2C81355}"/>
              </a:ext>
            </a:extLst>
          </p:cNvPr>
          <p:cNvSpPr txBox="1"/>
          <p:nvPr/>
        </p:nvSpPr>
        <p:spPr>
          <a:xfrm>
            <a:off x="6929117" y="1194594"/>
            <a:ext cx="4958069" cy="1200329"/>
          </a:xfrm>
          <a:prstGeom prst="rect">
            <a:avLst/>
          </a:prstGeom>
          <a:noFill/>
        </p:spPr>
        <p:txBody>
          <a:bodyPr wrap="square" rtlCol="0">
            <a:spAutoFit/>
          </a:bodyPr>
          <a:lstStyle/>
          <a:p>
            <a:r>
              <a:rPr lang="en-US" b="1" dirty="0"/>
              <a:t>Key Insight 1</a:t>
            </a:r>
          </a:p>
          <a:p>
            <a:r>
              <a:rPr lang="en-US" dirty="0"/>
              <a:t>No significant difference of system volume capacity across machines with detections of malware attacks and those without.</a:t>
            </a:r>
          </a:p>
        </p:txBody>
      </p:sp>
      <p:sp>
        <p:nvSpPr>
          <p:cNvPr id="31" name="TextBox 30">
            <a:extLst>
              <a:ext uri="{FF2B5EF4-FFF2-40B4-BE49-F238E27FC236}">
                <a16:creationId xmlns:a16="http://schemas.microsoft.com/office/drawing/2014/main" id="{61C40DC5-4E75-4F9B-AE4F-E912A398FCEE}"/>
              </a:ext>
            </a:extLst>
          </p:cNvPr>
          <p:cNvSpPr txBox="1"/>
          <p:nvPr/>
        </p:nvSpPr>
        <p:spPr>
          <a:xfrm>
            <a:off x="6929118" y="4419869"/>
            <a:ext cx="4958082" cy="1477328"/>
          </a:xfrm>
          <a:prstGeom prst="rect">
            <a:avLst/>
          </a:prstGeom>
          <a:noFill/>
        </p:spPr>
        <p:txBody>
          <a:bodyPr wrap="square" rtlCol="0">
            <a:spAutoFit/>
          </a:bodyPr>
          <a:lstStyle/>
          <a:p>
            <a:r>
              <a:rPr lang="en-US" b="1" dirty="0"/>
              <a:t>Key Insight 2</a:t>
            </a:r>
          </a:p>
          <a:p>
            <a:r>
              <a:rPr lang="en-US" dirty="0"/>
              <a:t>Most machines that have had malware detections did not have a lot of </a:t>
            </a:r>
            <a:r>
              <a:rPr lang="en-US" dirty="0" err="1"/>
              <a:t>AntiVirus</a:t>
            </a:r>
            <a:r>
              <a:rPr lang="en-US" dirty="0"/>
              <a:t> products installed.</a:t>
            </a:r>
          </a:p>
          <a:p>
            <a:r>
              <a:rPr lang="en-US" dirty="0"/>
              <a:t>From the Chi-squared test between ‘</a:t>
            </a:r>
            <a:r>
              <a:rPr lang="en-US" dirty="0" err="1"/>
              <a:t>IsProtected</a:t>
            </a:r>
            <a:r>
              <a:rPr lang="en-US" dirty="0"/>
              <a:t>’ and ‘</a:t>
            </a:r>
            <a:r>
              <a:rPr lang="en-US" dirty="0" err="1"/>
              <a:t>HasDetections</a:t>
            </a:r>
            <a:r>
              <a:rPr lang="en-US" dirty="0"/>
              <a:t>’, similar results were observed.</a:t>
            </a:r>
          </a:p>
        </p:txBody>
      </p:sp>
      <p:pic>
        <p:nvPicPr>
          <p:cNvPr id="3" name="Picture 2">
            <a:extLst>
              <a:ext uri="{FF2B5EF4-FFF2-40B4-BE49-F238E27FC236}">
                <a16:creationId xmlns:a16="http://schemas.microsoft.com/office/drawing/2014/main" id="{64682549-16B9-4288-8CD8-9C94F4170207}"/>
              </a:ext>
            </a:extLst>
          </p:cNvPr>
          <p:cNvPicPr>
            <a:picLocks noChangeAspect="1"/>
          </p:cNvPicPr>
          <p:nvPr/>
        </p:nvPicPr>
        <p:blipFill>
          <a:blip r:embed="rId2"/>
          <a:stretch>
            <a:fillRect/>
          </a:stretch>
        </p:blipFill>
        <p:spPr>
          <a:xfrm>
            <a:off x="1087416" y="944880"/>
            <a:ext cx="3281386" cy="2757138"/>
          </a:xfrm>
          <a:prstGeom prst="rect">
            <a:avLst/>
          </a:prstGeom>
        </p:spPr>
      </p:pic>
      <p:pic>
        <p:nvPicPr>
          <p:cNvPr id="7" name="Picture 6">
            <a:extLst>
              <a:ext uri="{FF2B5EF4-FFF2-40B4-BE49-F238E27FC236}">
                <a16:creationId xmlns:a16="http://schemas.microsoft.com/office/drawing/2014/main" id="{E6040766-62D5-4F9C-8316-698D9799618F}"/>
              </a:ext>
            </a:extLst>
          </p:cNvPr>
          <p:cNvPicPr>
            <a:picLocks noChangeAspect="1"/>
          </p:cNvPicPr>
          <p:nvPr/>
        </p:nvPicPr>
        <p:blipFill>
          <a:blip r:embed="rId3"/>
          <a:stretch>
            <a:fillRect/>
          </a:stretch>
        </p:blipFill>
        <p:spPr>
          <a:xfrm>
            <a:off x="1087416" y="3702018"/>
            <a:ext cx="3281384" cy="2921341"/>
          </a:xfrm>
          <a:prstGeom prst="rect">
            <a:avLst/>
          </a:prstGeom>
        </p:spPr>
      </p:pic>
    </p:spTree>
    <p:extLst>
      <p:ext uri="{BB962C8B-B14F-4D97-AF65-F5344CB8AC3E}">
        <p14:creationId xmlns:p14="http://schemas.microsoft.com/office/powerpoint/2010/main" val="1732440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6823-D7DE-4096-9B5A-7E20AD0D370D}"/>
              </a:ext>
            </a:extLst>
          </p:cNvPr>
          <p:cNvSpPr>
            <a:spLocks noGrp="1"/>
          </p:cNvSpPr>
          <p:nvPr>
            <p:ph type="title"/>
          </p:nvPr>
        </p:nvSpPr>
        <p:spPr>
          <a:xfrm>
            <a:off x="838200" y="365125"/>
            <a:ext cx="10515600" cy="1325563"/>
          </a:xfrm>
        </p:spPr>
        <p:txBody>
          <a:bodyPr anchor="t">
            <a:normAutofit/>
          </a:bodyPr>
          <a:lstStyle/>
          <a:p>
            <a:r>
              <a:rPr lang="en-US" sz="4000" dirty="0"/>
              <a:t>Exploratory Data Analysis- OS, Touch and Gaming Devices</a:t>
            </a:r>
          </a:p>
        </p:txBody>
      </p:sp>
      <p:sp>
        <p:nvSpPr>
          <p:cNvPr id="3" name="Rectangle 2">
            <a:extLst>
              <a:ext uri="{FF2B5EF4-FFF2-40B4-BE49-F238E27FC236}">
                <a16:creationId xmlns:a16="http://schemas.microsoft.com/office/drawing/2014/main" id="{CC4C5121-ACAD-4A6B-A6C8-270C38E2FFF5}"/>
              </a:ext>
            </a:extLst>
          </p:cNvPr>
          <p:cNvSpPr/>
          <p:nvPr/>
        </p:nvSpPr>
        <p:spPr>
          <a:xfrm>
            <a:off x="6258560" y="1441366"/>
            <a:ext cx="6096000" cy="1200329"/>
          </a:xfrm>
          <a:prstGeom prst="rect">
            <a:avLst/>
          </a:prstGeom>
        </p:spPr>
        <p:txBody>
          <a:bodyPr>
            <a:spAutoFit/>
          </a:bodyPr>
          <a:lstStyle/>
          <a:p>
            <a:r>
              <a:rPr lang="en-US" b="1" dirty="0"/>
              <a:t>Type of OS Installed:</a:t>
            </a:r>
          </a:p>
          <a:p>
            <a:r>
              <a:rPr lang="en-US" dirty="0"/>
              <a:t>Since the p-value is low (&lt;0.05), we can reject the null hypothesis. There seems to be a relation between the type of the OS and malware attacks.</a:t>
            </a:r>
          </a:p>
        </p:txBody>
      </p:sp>
      <p:pic>
        <p:nvPicPr>
          <p:cNvPr id="4" name="Picture 3">
            <a:extLst>
              <a:ext uri="{FF2B5EF4-FFF2-40B4-BE49-F238E27FC236}">
                <a16:creationId xmlns:a16="http://schemas.microsoft.com/office/drawing/2014/main" id="{012532A9-ED98-47A2-9FAC-D9A2520B1A42}"/>
              </a:ext>
            </a:extLst>
          </p:cNvPr>
          <p:cNvPicPr>
            <a:picLocks noChangeAspect="1"/>
          </p:cNvPicPr>
          <p:nvPr/>
        </p:nvPicPr>
        <p:blipFill>
          <a:blip r:embed="rId2"/>
          <a:stretch>
            <a:fillRect/>
          </a:stretch>
        </p:blipFill>
        <p:spPr>
          <a:xfrm>
            <a:off x="193031" y="1569615"/>
            <a:ext cx="5902969" cy="923331"/>
          </a:xfrm>
          <a:prstGeom prst="rect">
            <a:avLst/>
          </a:prstGeom>
        </p:spPr>
      </p:pic>
      <p:pic>
        <p:nvPicPr>
          <p:cNvPr id="7" name="Picture 6">
            <a:extLst>
              <a:ext uri="{FF2B5EF4-FFF2-40B4-BE49-F238E27FC236}">
                <a16:creationId xmlns:a16="http://schemas.microsoft.com/office/drawing/2014/main" id="{858B484E-5624-40BC-A107-10BF8B93F18D}"/>
              </a:ext>
            </a:extLst>
          </p:cNvPr>
          <p:cNvPicPr>
            <a:picLocks noChangeAspect="1"/>
          </p:cNvPicPr>
          <p:nvPr/>
        </p:nvPicPr>
        <p:blipFill>
          <a:blip r:embed="rId3"/>
          <a:stretch>
            <a:fillRect/>
          </a:stretch>
        </p:blipFill>
        <p:spPr>
          <a:xfrm>
            <a:off x="193031" y="3429001"/>
            <a:ext cx="5902969" cy="970968"/>
          </a:xfrm>
          <a:prstGeom prst="rect">
            <a:avLst/>
          </a:prstGeom>
        </p:spPr>
      </p:pic>
      <p:sp>
        <p:nvSpPr>
          <p:cNvPr id="26" name="Rectangle 25">
            <a:extLst>
              <a:ext uri="{FF2B5EF4-FFF2-40B4-BE49-F238E27FC236}">
                <a16:creationId xmlns:a16="http://schemas.microsoft.com/office/drawing/2014/main" id="{E5A7AC17-DD9B-449D-A92C-07A3DF7D0F47}"/>
              </a:ext>
            </a:extLst>
          </p:cNvPr>
          <p:cNvSpPr/>
          <p:nvPr/>
        </p:nvSpPr>
        <p:spPr>
          <a:xfrm>
            <a:off x="6258560" y="3314320"/>
            <a:ext cx="6096000" cy="1200329"/>
          </a:xfrm>
          <a:prstGeom prst="rect">
            <a:avLst/>
          </a:prstGeom>
        </p:spPr>
        <p:txBody>
          <a:bodyPr>
            <a:spAutoFit/>
          </a:bodyPr>
          <a:lstStyle/>
          <a:p>
            <a:r>
              <a:rPr lang="en-US" b="1" dirty="0"/>
              <a:t>Touch Enabled on Device:</a:t>
            </a:r>
          </a:p>
          <a:p>
            <a:r>
              <a:rPr lang="en-US" dirty="0"/>
              <a:t>Since the p-value is low (&lt;0.05), we can reject the null hypothesis. There seems to be a relation between touch enabled features and malware attacks.</a:t>
            </a:r>
          </a:p>
        </p:txBody>
      </p:sp>
      <p:pic>
        <p:nvPicPr>
          <p:cNvPr id="9" name="Picture 8">
            <a:extLst>
              <a:ext uri="{FF2B5EF4-FFF2-40B4-BE49-F238E27FC236}">
                <a16:creationId xmlns:a16="http://schemas.microsoft.com/office/drawing/2014/main" id="{E410C270-133F-4985-8AEB-F208831A3D0B}"/>
              </a:ext>
            </a:extLst>
          </p:cNvPr>
          <p:cNvPicPr>
            <a:picLocks noChangeAspect="1"/>
          </p:cNvPicPr>
          <p:nvPr/>
        </p:nvPicPr>
        <p:blipFill>
          <a:blip r:embed="rId4"/>
          <a:stretch>
            <a:fillRect/>
          </a:stretch>
        </p:blipFill>
        <p:spPr>
          <a:xfrm>
            <a:off x="193032" y="5288385"/>
            <a:ext cx="5902968" cy="1071775"/>
          </a:xfrm>
          <a:prstGeom prst="rect">
            <a:avLst/>
          </a:prstGeom>
        </p:spPr>
      </p:pic>
      <p:sp>
        <p:nvSpPr>
          <p:cNvPr id="28" name="Rectangle 27">
            <a:extLst>
              <a:ext uri="{FF2B5EF4-FFF2-40B4-BE49-F238E27FC236}">
                <a16:creationId xmlns:a16="http://schemas.microsoft.com/office/drawing/2014/main" id="{E7AEDC04-356E-4080-896E-CABF0DED3096}"/>
              </a:ext>
            </a:extLst>
          </p:cNvPr>
          <p:cNvSpPr/>
          <p:nvPr/>
        </p:nvSpPr>
        <p:spPr>
          <a:xfrm>
            <a:off x="6258560" y="5304963"/>
            <a:ext cx="6096000" cy="1200329"/>
          </a:xfrm>
          <a:prstGeom prst="rect">
            <a:avLst/>
          </a:prstGeom>
        </p:spPr>
        <p:txBody>
          <a:bodyPr>
            <a:spAutoFit/>
          </a:bodyPr>
          <a:lstStyle/>
          <a:p>
            <a:r>
              <a:rPr lang="en-US" b="1" dirty="0"/>
              <a:t>Gaming Device:</a:t>
            </a:r>
          </a:p>
          <a:p>
            <a:r>
              <a:rPr lang="en-US" dirty="0"/>
              <a:t>Since the p-value is low (&lt;0.05), we can reject the null hypothesis. There seems to be a relation between gaming devices and malware attacks.</a:t>
            </a:r>
          </a:p>
        </p:txBody>
      </p:sp>
    </p:spTree>
    <p:extLst>
      <p:ext uri="{BB962C8B-B14F-4D97-AF65-F5344CB8AC3E}">
        <p14:creationId xmlns:p14="http://schemas.microsoft.com/office/powerpoint/2010/main" val="3068400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6823-D7DE-4096-9B5A-7E20AD0D370D}"/>
              </a:ext>
            </a:extLst>
          </p:cNvPr>
          <p:cNvSpPr>
            <a:spLocks noGrp="1"/>
          </p:cNvSpPr>
          <p:nvPr>
            <p:ph type="title"/>
          </p:nvPr>
        </p:nvSpPr>
        <p:spPr>
          <a:xfrm>
            <a:off x="838200" y="365125"/>
            <a:ext cx="10515600" cy="1325563"/>
          </a:xfrm>
        </p:spPr>
        <p:txBody>
          <a:bodyPr anchor="t">
            <a:normAutofit/>
          </a:bodyPr>
          <a:lstStyle/>
          <a:p>
            <a:r>
              <a:rPr lang="en-US" sz="4000" dirty="0"/>
              <a:t>Model- characteristics and inference</a:t>
            </a:r>
          </a:p>
        </p:txBody>
      </p:sp>
      <p:cxnSp>
        <p:nvCxnSpPr>
          <p:cNvPr id="32" name="Straight Connector 31">
            <a:extLst>
              <a:ext uri="{FF2B5EF4-FFF2-40B4-BE49-F238E27FC236}">
                <a16:creationId xmlns:a16="http://schemas.microsoft.com/office/drawing/2014/main" id="{30561B6B-E58E-49DF-A6D7-8C5DE0D8CB9E}"/>
              </a:ext>
            </a:extLst>
          </p:cNvPr>
          <p:cNvCxnSpPr>
            <a:cxnSpLocks/>
            <a:stCxn id="39" idx="0"/>
            <a:endCxn id="35" idx="4"/>
          </p:cNvCxnSpPr>
          <p:nvPr/>
        </p:nvCxnSpPr>
        <p:spPr>
          <a:xfrm flipH="1" flipV="1">
            <a:off x="6492242" y="1737360"/>
            <a:ext cx="5079" cy="4399280"/>
          </a:xfrm>
          <a:prstGeom prst="line">
            <a:avLst/>
          </a:prstGeom>
          <a:ln w="412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95B2F30-6B86-45FB-A351-2CF582A86264}"/>
              </a:ext>
            </a:extLst>
          </p:cNvPr>
          <p:cNvSpPr/>
          <p:nvPr/>
        </p:nvSpPr>
        <p:spPr>
          <a:xfrm>
            <a:off x="6304281" y="1351280"/>
            <a:ext cx="375922" cy="386080"/>
          </a:xfrm>
          <a:prstGeom prst="ellipse">
            <a:avLst/>
          </a:prstGeom>
          <a:solidFill>
            <a:srgbClr val="405B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77145AF-053F-43F4-9E2F-BB67871DF6BA}"/>
              </a:ext>
            </a:extLst>
          </p:cNvPr>
          <p:cNvSpPr/>
          <p:nvPr/>
        </p:nvSpPr>
        <p:spPr>
          <a:xfrm>
            <a:off x="6309360" y="6136640"/>
            <a:ext cx="375922" cy="386080"/>
          </a:xfrm>
          <a:prstGeom prst="ellipse">
            <a:avLst/>
          </a:prstGeom>
          <a:solidFill>
            <a:srgbClr val="405B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4A4D201-A99F-49ED-BC70-887163111DAC}"/>
              </a:ext>
            </a:extLst>
          </p:cNvPr>
          <p:cNvSpPr/>
          <p:nvPr/>
        </p:nvSpPr>
        <p:spPr>
          <a:xfrm>
            <a:off x="6304281" y="3743960"/>
            <a:ext cx="375922" cy="386080"/>
          </a:xfrm>
          <a:prstGeom prst="ellipse">
            <a:avLst/>
          </a:prstGeom>
          <a:solidFill>
            <a:srgbClr val="405B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CD18BEA5-6E83-4957-974A-E0F92DA237BD}"/>
              </a:ext>
            </a:extLst>
          </p:cNvPr>
          <p:cNvSpPr txBox="1"/>
          <p:nvPr/>
        </p:nvSpPr>
        <p:spPr>
          <a:xfrm>
            <a:off x="6929117" y="1194594"/>
            <a:ext cx="5038027" cy="1846659"/>
          </a:xfrm>
          <a:prstGeom prst="rect">
            <a:avLst/>
          </a:prstGeom>
          <a:noFill/>
        </p:spPr>
        <p:txBody>
          <a:bodyPr wrap="square" rtlCol="0">
            <a:spAutoFit/>
          </a:bodyPr>
          <a:lstStyle/>
          <a:p>
            <a:r>
              <a:rPr lang="en-US" b="1" dirty="0"/>
              <a:t>Inference 1</a:t>
            </a:r>
          </a:p>
          <a:p>
            <a:pPr marL="285750" indent="-285750">
              <a:buFont typeface="Arial" panose="020B0604020202020204" pitchFamily="34" charset="0"/>
              <a:buChar char="•"/>
            </a:pPr>
            <a:r>
              <a:rPr lang="en-US" sz="1600" b="1" dirty="0">
                <a:solidFill>
                  <a:schemeClr val="tx1">
                    <a:lumMod val="65000"/>
                    <a:lumOff val="35000"/>
                  </a:schemeClr>
                </a:solidFill>
              </a:rPr>
              <a:t>Presence of Anti Virus</a:t>
            </a:r>
            <a:r>
              <a:rPr lang="en-US" sz="1600" dirty="0">
                <a:solidFill>
                  <a:schemeClr val="tx1">
                    <a:lumMod val="65000"/>
                    <a:lumOff val="35000"/>
                  </a:schemeClr>
                </a:solidFill>
              </a:rPr>
              <a:t> reduces the odds of a malware attack on a device</a:t>
            </a:r>
          </a:p>
          <a:p>
            <a:pPr marL="285750" indent="-285750">
              <a:buFont typeface="Arial" panose="020B0604020202020204" pitchFamily="34" charset="0"/>
              <a:buChar char="•"/>
            </a:pPr>
            <a:r>
              <a:rPr lang="en-US" sz="1600" dirty="0">
                <a:solidFill>
                  <a:schemeClr val="tx1">
                    <a:lumMod val="65000"/>
                    <a:lumOff val="35000"/>
                  </a:schemeClr>
                </a:solidFill>
              </a:rPr>
              <a:t>With every unit increase in the number of Anti Virus Products installed, there is a ~49% decrease in the odds of a malware attack on a device</a:t>
            </a:r>
          </a:p>
          <a:p>
            <a:pPr marL="285750" indent="-285750">
              <a:buFont typeface="Arial" panose="020B0604020202020204" pitchFamily="34" charset="0"/>
              <a:buChar char="•"/>
            </a:pPr>
            <a:endParaRPr lang="en-US" sz="1600" dirty="0">
              <a:solidFill>
                <a:schemeClr val="tx1">
                  <a:lumMod val="65000"/>
                  <a:lumOff val="35000"/>
                </a:schemeClr>
              </a:solidFill>
            </a:endParaRPr>
          </a:p>
        </p:txBody>
      </p:sp>
      <p:sp>
        <p:nvSpPr>
          <p:cNvPr id="45" name="TextBox 44">
            <a:extLst>
              <a:ext uri="{FF2B5EF4-FFF2-40B4-BE49-F238E27FC236}">
                <a16:creationId xmlns:a16="http://schemas.microsoft.com/office/drawing/2014/main" id="{5B32F35C-3ECA-4F16-B28C-80F01B89EF12}"/>
              </a:ext>
            </a:extLst>
          </p:cNvPr>
          <p:cNvSpPr txBox="1"/>
          <p:nvPr/>
        </p:nvSpPr>
        <p:spPr>
          <a:xfrm>
            <a:off x="6929118" y="3561080"/>
            <a:ext cx="5038026" cy="1600438"/>
          </a:xfrm>
          <a:prstGeom prst="rect">
            <a:avLst/>
          </a:prstGeom>
          <a:noFill/>
        </p:spPr>
        <p:txBody>
          <a:bodyPr wrap="square" rtlCol="0">
            <a:spAutoFit/>
          </a:bodyPr>
          <a:lstStyle/>
          <a:p>
            <a:r>
              <a:rPr lang="en-US" b="1" dirty="0"/>
              <a:t>Inference 2</a:t>
            </a:r>
          </a:p>
          <a:p>
            <a:pPr marL="285750" indent="-285750">
              <a:buFont typeface="Arial" panose="020B0604020202020204" pitchFamily="34" charset="0"/>
              <a:buChar char="•"/>
            </a:pPr>
            <a:r>
              <a:rPr lang="en-US" sz="1600" b="1" dirty="0">
                <a:solidFill>
                  <a:schemeClr val="tx1">
                    <a:lumMod val="65000"/>
                    <a:lumOff val="35000"/>
                  </a:schemeClr>
                </a:solidFill>
              </a:rPr>
              <a:t>A gamer device </a:t>
            </a:r>
            <a:r>
              <a:rPr lang="en-US" sz="1600" dirty="0">
                <a:solidFill>
                  <a:schemeClr val="tx1">
                    <a:lumMod val="65000"/>
                    <a:lumOff val="35000"/>
                  </a:schemeClr>
                </a:solidFill>
              </a:rPr>
              <a:t>is more susceptible to malware attacks than non-gamer devices</a:t>
            </a:r>
          </a:p>
          <a:p>
            <a:pPr marL="285750" indent="-285750">
              <a:buFont typeface="Arial" panose="020B0604020202020204" pitchFamily="34" charset="0"/>
              <a:buChar char="•"/>
            </a:pPr>
            <a:r>
              <a:rPr lang="en-US" sz="1600" b="1" dirty="0">
                <a:solidFill>
                  <a:schemeClr val="tx1">
                    <a:lumMod val="65000"/>
                    <a:lumOff val="35000"/>
                  </a:schemeClr>
                </a:solidFill>
              </a:rPr>
              <a:t>Touch-enabled devices </a:t>
            </a:r>
            <a:r>
              <a:rPr lang="en-US" sz="1600" dirty="0">
                <a:solidFill>
                  <a:schemeClr val="tx1">
                    <a:lumMod val="65000"/>
                    <a:lumOff val="35000"/>
                  </a:schemeClr>
                </a:solidFill>
              </a:rPr>
              <a:t>are more susceptible to malware attacks than the devices that are not touch-enabled</a:t>
            </a:r>
          </a:p>
        </p:txBody>
      </p:sp>
      <p:sp>
        <p:nvSpPr>
          <p:cNvPr id="46" name="TextBox 45">
            <a:extLst>
              <a:ext uri="{FF2B5EF4-FFF2-40B4-BE49-F238E27FC236}">
                <a16:creationId xmlns:a16="http://schemas.microsoft.com/office/drawing/2014/main" id="{6236E513-EE6D-4105-B168-7103C85941FF}"/>
              </a:ext>
            </a:extLst>
          </p:cNvPr>
          <p:cNvSpPr txBox="1"/>
          <p:nvPr/>
        </p:nvSpPr>
        <p:spPr>
          <a:xfrm>
            <a:off x="6929117" y="5978624"/>
            <a:ext cx="5027865" cy="861774"/>
          </a:xfrm>
          <a:prstGeom prst="rect">
            <a:avLst/>
          </a:prstGeom>
          <a:noFill/>
        </p:spPr>
        <p:txBody>
          <a:bodyPr wrap="square" rtlCol="0">
            <a:spAutoFit/>
          </a:bodyPr>
          <a:lstStyle/>
          <a:p>
            <a:r>
              <a:rPr lang="en-US" b="1" dirty="0"/>
              <a:t>Inference 3</a:t>
            </a:r>
          </a:p>
          <a:p>
            <a:pPr marL="285750" indent="-285750">
              <a:buFont typeface="Arial" panose="020B0604020202020204" pitchFamily="34" charset="0"/>
              <a:buChar char="•"/>
            </a:pPr>
            <a:r>
              <a:rPr lang="en-US" sz="1600" b="1" dirty="0">
                <a:solidFill>
                  <a:schemeClr val="tx1">
                    <a:lumMod val="65000"/>
                    <a:lumOff val="35000"/>
                  </a:schemeClr>
                </a:solidFill>
              </a:rPr>
              <a:t>Higher the system volume capacity, lower are the odds of a malware attack</a:t>
            </a:r>
            <a:endParaRPr lang="en-US" sz="1600" dirty="0">
              <a:solidFill>
                <a:schemeClr val="tx1">
                  <a:lumMod val="65000"/>
                  <a:lumOff val="35000"/>
                </a:schemeClr>
              </a:solidFill>
            </a:endParaRPr>
          </a:p>
        </p:txBody>
      </p:sp>
      <p:sp>
        <p:nvSpPr>
          <p:cNvPr id="4" name="Arrow: Chevron 3">
            <a:extLst>
              <a:ext uri="{FF2B5EF4-FFF2-40B4-BE49-F238E27FC236}">
                <a16:creationId xmlns:a16="http://schemas.microsoft.com/office/drawing/2014/main" id="{BC855E52-FFC3-4B02-A7E0-2EF73034EFDC}"/>
              </a:ext>
            </a:extLst>
          </p:cNvPr>
          <p:cNvSpPr/>
          <p:nvPr/>
        </p:nvSpPr>
        <p:spPr>
          <a:xfrm>
            <a:off x="71121" y="4017590"/>
            <a:ext cx="1889760" cy="422330"/>
          </a:xfrm>
          <a:prstGeom prst="chevron">
            <a:avLst/>
          </a:prstGeom>
          <a:solidFill>
            <a:srgbClr val="405B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AVProductsInstalled</a:t>
            </a:r>
            <a:endParaRPr lang="en-US" sz="1200" dirty="0">
              <a:solidFill>
                <a:schemeClr val="bg1"/>
              </a:solidFill>
            </a:endParaRPr>
          </a:p>
        </p:txBody>
      </p:sp>
      <p:sp>
        <p:nvSpPr>
          <p:cNvPr id="5" name="TextBox 4">
            <a:extLst>
              <a:ext uri="{FF2B5EF4-FFF2-40B4-BE49-F238E27FC236}">
                <a16:creationId xmlns:a16="http://schemas.microsoft.com/office/drawing/2014/main" id="{2C014165-DBA4-4014-89F2-5A2EDBF1371F}"/>
              </a:ext>
            </a:extLst>
          </p:cNvPr>
          <p:cNvSpPr txBox="1"/>
          <p:nvPr/>
        </p:nvSpPr>
        <p:spPr>
          <a:xfrm>
            <a:off x="1237647" y="3535419"/>
            <a:ext cx="3845561" cy="369332"/>
          </a:xfrm>
          <a:prstGeom prst="rect">
            <a:avLst/>
          </a:prstGeom>
          <a:noFill/>
        </p:spPr>
        <p:txBody>
          <a:bodyPr wrap="square" rtlCol="0">
            <a:spAutoFit/>
          </a:bodyPr>
          <a:lstStyle/>
          <a:p>
            <a:pPr algn="ctr"/>
            <a:r>
              <a:rPr lang="en-US" u="sng" dirty="0"/>
              <a:t>Most Significant Factors</a:t>
            </a:r>
          </a:p>
        </p:txBody>
      </p:sp>
      <p:cxnSp>
        <p:nvCxnSpPr>
          <p:cNvPr id="13" name="Straight Connector 12">
            <a:extLst>
              <a:ext uri="{FF2B5EF4-FFF2-40B4-BE49-F238E27FC236}">
                <a16:creationId xmlns:a16="http://schemas.microsoft.com/office/drawing/2014/main" id="{56A0A195-B724-49F2-9F41-052681F44D83}"/>
              </a:ext>
            </a:extLst>
          </p:cNvPr>
          <p:cNvCxnSpPr>
            <a:cxnSpLocks/>
          </p:cNvCxnSpPr>
          <p:nvPr/>
        </p:nvCxnSpPr>
        <p:spPr>
          <a:xfrm flipH="1">
            <a:off x="452120" y="3500389"/>
            <a:ext cx="5430521" cy="0"/>
          </a:xfrm>
          <a:prstGeom prst="line">
            <a:avLst/>
          </a:prstGeom>
          <a:ln w="222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Arrow: Chevron 15">
            <a:extLst>
              <a:ext uri="{FF2B5EF4-FFF2-40B4-BE49-F238E27FC236}">
                <a16:creationId xmlns:a16="http://schemas.microsoft.com/office/drawing/2014/main" id="{1BE65630-B0EB-4CD2-A460-FE3D8797AB9F}"/>
              </a:ext>
            </a:extLst>
          </p:cNvPr>
          <p:cNvSpPr/>
          <p:nvPr/>
        </p:nvSpPr>
        <p:spPr>
          <a:xfrm>
            <a:off x="1875718" y="4017588"/>
            <a:ext cx="1544988" cy="438894"/>
          </a:xfrm>
          <a:prstGeom prst="chevron">
            <a:avLst/>
          </a:prstGeom>
          <a:solidFill>
            <a:srgbClr val="405B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Wdft_IsGamer</a:t>
            </a:r>
            <a:endParaRPr lang="en-US" sz="1200" dirty="0">
              <a:solidFill>
                <a:schemeClr val="bg1"/>
              </a:solidFill>
            </a:endParaRPr>
          </a:p>
        </p:txBody>
      </p:sp>
      <p:sp>
        <p:nvSpPr>
          <p:cNvPr id="17" name="Arrow: Chevron 16">
            <a:extLst>
              <a:ext uri="{FF2B5EF4-FFF2-40B4-BE49-F238E27FC236}">
                <a16:creationId xmlns:a16="http://schemas.microsoft.com/office/drawing/2014/main" id="{827103D8-7FE1-4F27-81EF-CA380C63EF97}"/>
              </a:ext>
            </a:extLst>
          </p:cNvPr>
          <p:cNvSpPr/>
          <p:nvPr/>
        </p:nvSpPr>
        <p:spPr>
          <a:xfrm>
            <a:off x="3335542" y="4017588"/>
            <a:ext cx="1701406" cy="462917"/>
          </a:xfrm>
          <a:prstGeom prst="chevron">
            <a:avLst/>
          </a:prstGeom>
          <a:solidFill>
            <a:srgbClr val="405B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System Volume Capacity</a:t>
            </a:r>
          </a:p>
        </p:txBody>
      </p:sp>
      <p:sp>
        <p:nvSpPr>
          <p:cNvPr id="3" name="Rectangle 2">
            <a:extLst>
              <a:ext uri="{FF2B5EF4-FFF2-40B4-BE49-F238E27FC236}">
                <a16:creationId xmlns:a16="http://schemas.microsoft.com/office/drawing/2014/main" id="{EDF704C7-EE2E-4202-A46F-6BE674AB203B}"/>
              </a:ext>
            </a:extLst>
          </p:cNvPr>
          <p:cNvSpPr/>
          <p:nvPr/>
        </p:nvSpPr>
        <p:spPr>
          <a:xfrm>
            <a:off x="690880" y="1194594"/>
            <a:ext cx="5074927" cy="2066751"/>
          </a:xfrm>
          <a:prstGeom prst="rect">
            <a:avLst/>
          </a:prstGeom>
          <a:solidFill>
            <a:srgbClr val="405B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Type: Logistic Regression</a:t>
            </a:r>
          </a:p>
          <a:p>
            <a:pPr algn="ctr"/>
            <a:r>
              <a:rPr lang="en-US" dirty="0"/>
              <a:t>Response: </a:t>
            </a:r>
            <a:r>
              <a:rPr lang="en-US" dirty="0" err="1"/>
              <a:t>HasDetections</a:t>
            </a:r>
            <a:endParaRPr lang="en-US" dirty="0"/>
          </a:p>
          <a:p>
            <a:pPr algn="ctr"/>
            <a:r>
              <a:rPr lang="en-US" dirty="0"/>
              <a:t>Number of Predictors: 61</a:t>
            </a:r>
          </a:p>
        </p:txBody>
      </p:sp>
      <p:sp>
        <p:nvSpPr>
          <p:cNvPr id="19" name="Arrow: Chevron 18">
            <a:extLst>
              <a:ext uri="{FF2B5EF4-FFF2-40B4-BE49-F238E27FC236}">
                <a16:creationId xmlns:a16="http://schemas.microsoft.com/office/drawing/2014/main" id="{733F32F5-958B-41F7-AC26-7CC8147276A9}"/>
              </a:ext>
            </a:extLst>
          </p:cNvPr>
          <p:cNvSpPr/>
          <p:nvPr/>
        </p:nvSpPr>
        <p:spPr>
          <a:xfrm>
            <a:off x="4913892" y="4017589"/>
            <a:ext cx="1477401" cy="462916"/>
          </a:xfrm>
          <a:prstGeom prst="chevron">
            <a:avLst/>
          </a:prstGeom>
          <a:solidFill>
            <a:srgbClr val="405B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Touch enabled?</a:t>
            </a:r>
          </a:p>
        </p:txBody>
      </p:sp>
      <p:pic>
        <p:nvPicPr>
          <p:cNvPr id="10" name="Picture 9">
            <a:extLst>
              <a:ext uri="{FF2B5EF4-FFF2-40B4-BE49-F238E27FC236}">
                <a16:creationId xmlns:a16="http://schemas.microsoft.com/office/drawing/2014/main" id="{79585A4C-9565-4D3A-93FC-1F20741D179D}"/>
              </a:ext>
            </a:extLst>
          </p:cNvPr>
          <p:cNvPicPr>
            <a:picLocks noChangeAspect="1"/>
          </p:cNvPicPr>
          <p:nvPr/>
        </p:nvPicPr>
        <p:blipFill>
          <a:blip r:embed="rId2"/>
          <a:stretch>
            <a:fillRect/>
          </a:stretch>
        </p:blipFill>
        <p:spPr>
          <a:xfrm>
            <a:off x="838200" y="4675124"/>
            <a:ext cx="4260729" cy="1919053"/>
          </a:xfrm>
          <a:prstGeom prst="rect">
            <a:avLst/>
          </a:prstGeom>
        </p:spPr>
      </p:pic>
    </p:spTree>
    <p:extLst>
      <p:ext uri="{BB962C8B-B14F-4D97-AF65-F5344CB8AC3E}">
        <p14:creationId xmlns:p14="http://schemas.microsoft.com/office/powerpoint/2010/main" val="3612953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2E4BFE1-ABBA-4C98-A31D-72A2073D5297}"/>
              </a:ext>
            </a:extLst>
          </p:cNvPr>
          <p:cNvPicPr>
            <a:picLocks noChangeAspect="1"/>
          </p:cNvPicPr>
          <p:nvPr/>
        </p:nvPicPr>
        <p:blipFill>
          <a:blip r:embed="rId2">
            <a:duotone>
              <a:prstClr val="black"/>
              <a:srgbClr val="003399">
                <a:tint val="45000"/>
                <a:satMod val="400000"/>
              </a:srgbClr>
            </a:duotone>
          </a:blip>
          <a:stretch>
            <a:fillRect/>
          </a:stretch>
        </p:blipFill>
        <p:spPr>
          <a:xfrm>
            <a:off x="0" y="0"/>
            <a:ext cx="5865394" cy="6858000"/>
          </a:xfrm>
          <a:prstGeom prst="rect">
            <a:avLst/>
          </a:prstGeom>
        </p:spPr>
      </p:pic>
      <p:sp>
        <p:nvSpPr>
          <p:cNvPr id="5" name="TextBox 4">
            <a:extLst>
              <a:ext uri="{FF2B5EF4-FFF2-40B4-BE49-F238E27FC236}">
                <a16:creationId xmlns:a16="http://schemas.microsoft.com/office/drawing/2014/main" id="{CAACEEDD-05FB-481D-8693-CAA4EC254D89}"/>
              </a:ext>
            </a:extLst>
          </p:cNvPr>
          <p:cNvSpPr txBox="1"/>
          <p:nvPr/>
        </p:nvSpPr>
        <p:spPr>
          <a:xfrm>
            <a:off x="721360" y="883920"/>
            <a:ext cx="4897120" cy="1323439"/>
          </a:xfrm>
          <a:prstGeom prst="rect">
            <a:avLst/>
          </a:prstGeom>
          <a:noFill/>
        </p:spPr>
        <p:txBody>
          <a:bodyPr wrap="square" rtlCol="0">
            <a:spAutoFit/>
          </a:bodyPr>
          <a:lstStyle/>
          <a:p>
            <a:r>
              <a:rPr lang="en-US" sz="4000" b="1" dirty="0">
                <a:solidFill>
                  <a:schemeClr val="bg1">
                    <a:lumMod val="85000"/>
                  </a:schemeClr>
                </a:solidFill>
              </a:rPr>
              <a:t>Microsoft </a:t>
            </a:r>
            <a:r>
              <a:rPr lang="en-US" sz="4000" b="1">
                <a:solidFill>
                  <a:schemeClr val="bg1">
                    <a:lumMod val="85000"/>
                  </a:schemeClr>
                </a:solidFill>
              </a:rPr>
              <a:t>Malware Attacks</a:t>
            </a:r>
            <a:endParaRPr lang="en-US" sz="4000" b="1" dirty="0">
              <a:solidFill>
                <a:schemeClr val="bg1">
                  <a:lumMod val="85000"/>
                </a:schemeClr>
              </a:solidFill>
            </a:endParaRPr>
          </a:p>
        </p:txBody>
      </p:sp>
      <p:cxnSp>
        <p:nvCxnSpPr>
          <p:cNvPr id="7" name="Straight Connector 6">
            <a:extLst>
              <a:ext uri="{FF2B5EF4-FFF2-40B4-BE49-F238E27FC236}">
                <a16:creationId xmlns:a16="http://schemas.microsoft.com/office/drawing/2014/main" id="{D95D9C28-32B0-4341-BA0C-3C249E634D18}"/>
              </a:ext>
            </a:extLst>
          </p:cNvPr>
          <p:cNvCxnSpPr/>
          <p:nvPr/>
        </p:nvCxnSpPr>
        <p:spPr>
          <a:xfrm>
            <a:off x="528320" y="762000"/>
            <a:ext cx="0" cy="2072640"/>
          </a:xfrm>
          <a:prstGeom prst="line">
            <a:avLst/>
          </a:prstGeom>
          <a:ln w="412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AF25D8D-B6F2-4084-A918-DEA54846DF66}"/>
              </a:ext>
            </a:extLst>
          </p:cNvPr>
          <p:cNvCxnSpPr>
            <a:cxnSpLocks/>
          </p:cNvCxnSpPr>
          <p:nvPr/>
        </p:nvCxnSpPr>
        <p:spPr>
          <a:xfrm>
            <a:off x="314960" y="883920"/>
            <a:ext cx="4795520" cy="0"/>
          </a:xfrm>
          <a:prstGeom prst="line">
            <a:avLst/>
          </a:prstGeom>
          <a:ln w="412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2DB9104-6603-47D5-B95A-333D0F5208EF}"/>
              </a:ext>
            </a:extLst>
          </p:cNvPr>
          <p:cNvSpPr txBox="1"/>
          <p:nvPr/>
        </p:nvSpPr>
        <p:spPr>
          <a:xfrm>
            <a:off x="609600" y="3744406"/>
            <a:ext cx="3616960" cy="584775"/>
          </a:xfrm>
          <a:prstGeom prst="rect">
            <a:avLst/>
          </a:prstGeom>
          <a:noFill/>
        </p:spPr>
        <p:txBody>
          <a:bodyPr wrap="square" rtlCol="0">
            <a:spAutoFit/>
          </a:bodyPr>
          <a:lstStyle/>
          <a:p>
            <a:r>
              <a:rPr lang="en-US" sz="3200" dirty="0">
                <a:solidFill>
                  <a:schemeClr val="bg1">
                    <a:lumMod val="75000"/>
                  </a:schemeClr>
                </a:solidFill>
              </a:rPr>
              <a:t>Conclusion</a:t>
            </a:r>
          </a:p>
        </p:txBody>
      </p:sp>
      <p:sp>
        <p:nvSpPr>
          <p:cNvPr id="12" name="Oval 11">
            <a:extLst>
              <a:ext uri="{FF2B5EF4-FFF2-40B4-BE49-F238E27FC236}">
                <a16:creationId xmlns:a16="http://schemas.microsoft.com/office/drawing/2014/main" id="{C4E469BA-DB08-49EF-B421-D92A9CA3E19B}"/>
              </a:ext>
            </a:extLst>
          </p:cNvPr>
          <p:cNvSpPr/>
          <p:nvPr/>
        </p:nvSpPr>
        <p:spPr>
          <a:xfrm>
            <a:off x="6258560" y="762000"/>
            <a:ext cx="375922" cy="386080"/>
          </a:xfrm>
          <a:prstGeom prst="ellipse">
            <a:avLst/>
          </a:prstGeom>
          <a:solidFill>
            <a:srgbClr val="405B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F61D6BC-B02B-48D1-8CAE-DACAF78514C3}"/>
              </a:ext>
            </a:extLst>
          </p:cNvPr>
          <p:cNvCxnSpPr>
            <a:cxnSpLocks/>
            <a:stCxn id="19" idx="0"/>
            <a:endCxn id="12" idx="4"/>
          </p:cNvCxnSpPr>
          <p:nvPr/>
        </p:nvCxnSpPr>
        <p:spPr>
          <a:xfrm flipH="1" flipV="1">
            <a:off x="6446521" y="1148080"/>
            <a:ext cx="15239" cy="4561840"/>
          </a:xfrm>
          <a:prstGeom prst="line">
            <a:avLst/>
          </a:prstGeom>
          <a:ln w="412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5B928FF0-ADB2-4059-8EDF-4159CD3E80DE}"/>
              </a:ext>
            </a:extLst>
          </p:cNvPr>
          <p:cNvSpPr/>
          <p:nvPr/>
        </p:nvSpPr>
        <p:spPr>
          <a:xfrm>
            <a:off x="6273799" y="5709920"/>
            <a:ext cx="375922" cy="386080"/>
          </a:xfrm>
          <a:prstGeom prst="ellipse">
            <a:avLst/>
          </a:prstGeom>
          <a:solidFill>
            <a:srgbClr val="405B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08C963A-0CDF-4594-8FFA-2FFACFF6FDB7}"/>
              </a:ext>
            </a:extLst>
          </p:cNvPr>
          <p:cNvSpPr txBox="1"/>
          <p:nvPr/>
        </p:nvSpPr>
        <p:spPr>
          <a:xfrm>
            <a:off x="6822443" y="605493"/>
            <a:ext cx="4849085" cy="1908215"/>
          </a:xfrm>
          <a:prstGeom prst="rect">
            <a:avLst/>
          </a:prstGeom>
          <a:noFill/>
        </p:spPr>
        <p:txBody>
          <a:bodyPr wrap="square" rtlCol="0">
            <a:spAutoFit/>
          </a:bodyPr>
          <a:lstStyle/>
          <a:p>
            <a:r>
              <a:rPr lang="en-US" b="1" dirty="0"/>
              <a:t>Top 4 hardware and software characteristics that determine susceptibility of a device to malware attacks:</a:t>
            </a:r>
          </a:p>
          <a:p>
            <a:pPr marL="285750" indent="-285750">
              <a:buFont typeface="Arial" panose="020B0604020202020204" pitchFamily="34" charset="0"/>
              <a:buChar char="•"/>
            </a:pPr>
            <a:r>
              <a:rPr lang="en-US" sz="1600" dirty="0">
                <a:solidFill>
                  <a:schemeClr val="tx1">
                    <a:lumMod val="65000"/>
                    <a:lumOff val="35000"/>
                  </a:schemeClr>
                </a:solidFill>
              </a:rPr>
              <a:t>Presence of anti virus</a:t>
            </a:r>
          </a:p>
          <a:p>
            <a:pPr marL="285750" indent="-285750">
              <a:buFont typeface="Arial" panose="020B0604020202020204" pitchFamily="34" charset="0"/>
              <a:buChar char="•"/>
            </a:pPr>
            <a:r>
              <a:rPr lang="en-US" sz="1600" dirty="0">
                <a:solidFill>
                  <a:schemeClr val="tx1">
                    <a:lumMod val="65000"/>
                    <a:lumOff val="35000"/>
                  </a:schemeClr>
                </a:solidFill>
              </a:rPr>
              <a:t>Touch enabled?</a:t>
            </a:r>
          </a:p>
          <a:p>
            <a:pPr marL="285750" indent="-285750">
              <a:buFont typeface="Arial" panose="020B0604020202020204" pitchFamily="34" charset="0"/>
              <a:buChar char="•"/>
            </a:pPr>
            <a:r>
              <a:rPr lang="en-US" sz="1600" dirty="0">
                <a:solidFill>
                  <a:schemeClr val="tx1">
                    <a:lumMod val="65000"/>
                    <a:lumOff val="35000"/>
                  </a:schemeClr>
                </a:solidFill>
              </a:rPr>
              <a:t>Gamer Device?</a:t>
            </a:r>
          </a:p>
          <a:p>
            <a:pPr marL="285750" indent="-285750">
              <a:buFont typeface="Arial" panose="020B0604020202020204" pitchFamily="34" charset="0"/>
              <a:buChar char="•"/>
            </a:pPr>
            <a:r>
              <a:rPr lang="en-US" sz="1600" dirty="0">
                <a:solidFill>
                  <a:schemeClr val="tx1">
                    <a:lumMod val="65000"/>
                    <a:lumOff val="35000"/>
                  </a:schemeClr>
                </a:solidFill>
              </a:rPr>
              <a:t>System Volume Capacity</a:t>
            </a:r>
          </a:p>
        </p:txBody>
      </p:sp>
      <p:sp>
        <p:nvSpPr>
          <p:cNvPr id="29" name="TextBox 28">
            <a:extLst>
              <a:ext uri="{FF2B5EF4-FFF2-40B4-BE49-F238E27FC236}">
                <a16:creationId xmlns:a16="http://schemas.microsoft.com/office/drawing/2014/main" id="{65EBB128-D44F-4BD5-9F1B-57A496481934}"/>
              </a:ext>
            </a:extLst>
          </p:cNvPr>
          <p:cNvSpPr txBox="1"/>
          <p:nvPr/>
        </p:nvSpPr>
        <p:spPr>
          <a:xfrm>
            <a:off x="6814594" y="5542002"/>
            <a:ext cx="5103258" cy="892552"/>
          </a:xfrm>
          <a:prstGeom prst="rect">
            <a:avLst/>
          </a:prstGeom>
          <a:noFill/>
        </p:spPr>
        <p:txBody>
          <a:bodyPr wrap="square" rtlCol="0">
            <a:spAutoFit/>
          </a:bodyPr>
          <a:lstStyle/>
          <a:p>
            <a:r>
              <a:rPr lang="en-US" b="1" dirty="0"/>
              <a:t>Presence of an Anti Virus protects a device from malware attacks</a:t>
            </a:r>
          </a:p>
          <a:p>
            <a:pPr marL="285750" indent="-285750">
              <a:buFont typeface="Arial" panose="020B0604020202020204" pitchFamily="34" charset="0"/>
              <a:buChar char="•"/>
            </a:pPr>
            <a:r>
              <a:rPr lang="en-US" sz="1600" dirty="0">
                <a:solidFill>
                  <a:schemeClr val="tx1">
                    <a:lumMod val="65000"/>
                    <a:lumOff val="35000"/>
                  </a:schemeClr>
                </a:solidFill>
              </a:rPr>
              <a:t>Model results and EDA both prove this point.</a:t>
            </a:r>
            <a:endParaRPr lang="en-US" sz="1600" b="1" dirty="0">
              <a:solidFill>
                <a:schemeClr val="tx1">
                  <a:lumMod val="65000"/>
                  <a:lumOff val="35000"/>
                </a:schemeClr>
              </a:solidFill>
            </a:endParaRPr>
          </a:p>
        </p:txBody>
      </p:sp>
      <p:cxnSp>
        <p:nvCxnSpPr>
          <p:cNvPr id="18" name="Straight Connector 17">
            <a:extLst>
              <a:ext uri="{FF2B5EF4-FFF2-40B4-BE49-F238E27FC236}">
                <a16:creationId xmlns:a16="http://schemas.microsoft.com/office/drawing/2014/main" id="{1F87A7E9-82E0-46EE-89DD-742AD2F2EB38}"/>
              </a:ext>
            </a:extLst>
          </p:cNvPr>
          <p:cNvCxnSpPr>
            <a:cxnSpLocks/>
          </p:cNvCxnSpPr>
          <p:nvPr/>
        </p:nvCxnSpPr>
        <p:spPr>
          <a:xfrm>
            <a:off x="528320" y="3667642"/>
            <a:ext cx="0" cy="579238"/>
          </a:xfrm>
          <a:prstGeom prst="line">
            <a:avLst/>
          </a:prstGeom>
          <a:ln w="158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800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TotalTime>
  <Words>1073</Words>
  <Application>Microsoft Office PowerPoint</Application>
  <PresentationFormat>Widescreen</PresentationFormat>
  <Paragraphs>113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Introduction</vt:lpstr>
      <vt:lpstr>Data-Dictionary and Overview</vt:lpstr>
      <vt:lpstr>Data-Preprocessing</vt:lpstr>
      <vt:lpstr>Data-Preprocessing</vt:lpstr>
      <vt:lpstr>Exploratory Data Analysis- Capacity and Anti Virus</vt:lpstr>
      <vt:lpstr>Exploratory Data Analysis- OS, Touch and Gaming Devices</vt:lpstr>
      <vt:lpstr>Model- characteristics and inference</vt:lpstr>
      <vt:lpstr>PowerPoint Presentation</vt:lpstr>
      <vt:lpstr>Possible 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Srishti Saha</dc:creator>
  <cp:lastModifiedBy>Srishti Saha</cp:lastModifiedBy>
  <cp:revision>84</cp:revision>
  <dcterms:created xsi:type="dcterms:W3CDTF">2019-10-31T00:54:59Z</dcterms:created>
  <dcterms:modified xsi:type="dcterms:W3CDTF">2019-11-26T12:32:50Z</dcterms:modified>
</cp:coreProperties>
</file>