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AA4889-6A66-41FA-AD35-CEABF91ADF9B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1F0"/>
    <a:srgbClr val="FC0E0E"/>
    <a:srgbClr val="FF0000"/>
    <a:srgbClr val="E46C0A"/>
    <a:srgbClr val="DBDBDB"/>
    <a:srgbClr val="0F01FF"/>
    <a:srgbClr val="FFFC00"/>
    <a:srgbClr val="07FE01"/>
    <a:srgbClr val="FD0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7" autoAdjust="0"/>
    <p:restoredTop sz="85253" autoAdjust="0"/>
  </p:normalViewPr>
  <p:slideViewPr>
    <p:cSldViewPr snapToGrid="0" snapToObjects="1">
      <p:cViewPr>
        <p:scale>
          <a:sx n="91" d="100"/>
          <a:sy n="91" d="100"/>
        </p:scale>
        <p:origin x="160" y="3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6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CD2FB-1C5A-45FF-935A-6A0B8887CD10}" type="datetimeFigureOut">
              <a:rPr lang="en-IN" smtClean="0"/>
              <a:t>18/10/20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F4C64-D099-4D49-9A52-752E4F347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70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F4C64-D099-4D49-9A52-752E4F34765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x9PPBackground.ps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3" r="13639"/>
          <a:stretch/>
        </p:blipFill>
        <p:spPr>
          <a:xfrm>
            <a:off x="-476257" y="-2"/>
            <a:ext cx="12668257" cy="68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016109" cy="676234"/>
          </a:xfrm>
          <a:prstGeom prst="rect">
            <a:avLst/>
          </a:prstGeo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425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FCFE05-DBF8-F547-9B02-3A9703C35B2B}" type="datetimeFigureOut">
              <a:rPr lang="en-US" smtClean="0"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599" y="6356351"/>
            <a:ext cx="438052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9C14FBE-1C77-5046-9B40-16B851C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6059528" cy="5980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59283"/>
            <a:ext cx="5384800" cy="49668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59283"/>
            <a:ext cx="5384800" cy="49668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4FCFE05-DBF8-F547-9B02-3A9703C35B2B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9C14FBE-1C77-5046-9B40-16B851C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/>
          <p:cNvSpPr/>
          <p:nvPr userDrawn="1"/>
        </p:nvSpPr>
        <p:spPr>
          <a:xfrm>
            <a:off x="-16805" y="6515966"/>
            <a:ext cx="10380005" cy="342034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13"/>
          <p:cNvSpPr/>
          <p:nvPr userDrawn="1"/>
        </p:nvSpPr>
        <p:spPr>
          <a:xfrm rot="10800000">
            <a:off x="10140177" y="6515966"/>
            <a:ext cx="2070008" cy="342034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1277600" y="6524549"/>
            <a:ext cx="701832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F0DBDA-19F5-6D47-A4E1-B43E2A4AA82E}" type="slidenum">
              <a:rPr lang="en-US" sz="1400" b="0" i="0" smtClean="0">
                <a:latin typeface="Franklin Gothic Book"/>
                <a:cs typeface="Franklin Gothic Book"/>
              </a:rPr>
              <a:pPr/>
              <a:t>‹#›</a:t>
            </a:fld>
            <a:r>
              <a:rPr lang="en-US" sz="1400" b="0" i="0" dirty="0">
                <a:latin typeface="Franklin Gothic Book"/>
                <a:cs typeface="Franklin Gothic Book"/>
              </a:rPr>
              <a:t>/28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56277" y="6550061"/>
            <a:ext cx="968603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Bhaskar Botcha		               ||                      TAMU </a:t>
            </a:r>
            <a:r>
              <a:rPr lang="en-US" sz="1400" b="0" i="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Datathon</a:t>
            </a:r>
            <a:r>
              <a:rPr lang="en-US" sz="1400" b="0" i="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2020 – Walmart Data Challenge</a:t>
            </a:r>
          </a:p>
        </p:txBody>
      </p:sp>
      <p:sp>
        <p:nvSpPr>
          <p:cNvPr id="25" name="Title Placeholder 2"/>
          <p:cNvSpPr>
            <a:spLocks noGrp="1"/>
          </p:cNvSpPr>
          <p:nvPr>
            <p:ph type="title"/>
          </p:nvPr>
        </p:nvSpPr>
        <p:spPr>
          <a:xfrm>
            <a:off x="609600" y="208141"/>
            <a:ext cx="5886643" cy="606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idx="1"/>
          </p:nvPr>
        </p:nvSpPr>
        <p:spPr>
          <a:xfrm>
            <a:off x="609600" y="1147724"/>
            <a:ext cx="109728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138" y="156637"/>
            <a:ext cx="3176288" cy="6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459135" y="2428485"/>
            <a:ext cx="9273730" cy="1611923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product recommender system using graphs</a:t>
            </a:r>
          </a:p>
          <a:p>
            <a:pPr algn="ctr"/>
            <a:endPara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Walmart company challenge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779834" y="4354364"/>
            <a:ext cx="10632332" cy="1323947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Bhaskar Botcha</a:t>
            </a:r>
          </a:p>
          <a:p>
            <a:pPr algn="ctr"/>
            <a:endParaRPr lang="en-US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September 28, 2020</a:t>
            </a:r>
          </a:p>
        </p:txBody>
      </p:sp>
      <p:sp>
        <p:nvSpPr>
          <p:cNvPr id="9" name="Freeform 8"/>
          <p:cNvSpPr/>
          <p:nvPr/>
        </p:nvSpPr>
        <p:spPr>
          <a:xfrm>
            <a:off x="8178229" y="1335340"/>
            <a:ext cx="4013771" cy="79895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658256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819192"/>
              <a:gd name="connsiteY0" fmla="*/ 532016 h 532016"/>
              <a:gd name="connsiteX1" fmla="*/ 658256 w 3819192"/>
              <a:gd name="connsiteY1" fmla="*/ 4432 h 532016"/>
              <a:gd name="connsiteX2" fmla="*/ 3819192 w 3819192"/>
              <a:gd name="connsiteY2" fmla="*/ 0 h 532016"/>
              <a:gd name="connsiteX3" fmla="*/ 3352800 w 3819192"/>
              <a:gd name="connsiteY3" fmla="*/ 532016 h 532016"/>
              <a:gd name="connsiteX4" fmla="*/ 0 w 3819192"/>
              <a:gd name="connsiteY4" fmla="*/ 532016 h 532016"/>
              <a:gd name="connsiteX0" fmla="*/ 0 w 3842807"/>
              <a:gd name="connsiteY0" fmla="*/ 527584 h 527584"/>
              <a:gd name="connsiteX1" fmla="*/ 658256 w 3842807"/>
              <a:gd name="connsiteY1" fmla="*/ 0 h 527584"/>
              <a:gd name="connsiteX2" fmla="*/ 3842807 w 3842807"/>
              <a:gd name="connsiteY2" fmla="*/ 271 h 527584"/>
              <a:gd name="connsiteX3" fmla="*/ 3352800 w 3842807"/>
              <a:gd name="connsiteY3" fmla="*/ 527584 h 527584"/>
              <a:gd name="connsiteX4" fmla="*/ 0 w 3842807"/>
              <a:gd name="connsiteY4" fmla="*/ 527584 h 527584"/>
              <a:gd name="connsiteX0" fmla="*/ 0 w 3848710"/>
              <a:gd name="connsiteY0" fmla="*/ 527584 h 527584"/>
              <a:gd name="connsiteX1" fmla="*/ 658256 w 3848710"/>
              <a:gd name="connsiteY1" fmla="*/ 0 h 527584"/>
              <a:gd name="connsiteX2" fmla="*/ 3842807 w 3848710"/>
              <a:gd name="connsiteY2" fmla="*/ 271 h 527584"/>
              <a:gd name="connsiteX3" fmla="*/ 3848710 w 3848710"/>
              <a:gd name="connsiteY3" fmla="*/ 527584 h 527584"/>
              <a:gd name="connsiteX4" fmla="*/ 0 w 3848710"/>
              <a:gd name="connsiteY4" fmla="*/ 527584 h 527584"/>
              <a:gd name="connsiteX0" fmla="*/ 0 w 4383343"/>
              <a:gd name="connsiteY0" fmla="*/ 527584 h 527584"/>
              <a:gd name="connsiteX1" fmla="*/ 658256 w 4383343"/>
              <a:gd name="connsiteY1" fmla="*/ 0 h 527584"/>
              <a:gd name="connsiteX2" fmla="*/ 4383338 w 4383343"/>
              <a:gd name="connsiteY2" fmla="*/ 271 h 527584"/>
              <a:gd name="connsiteX3" fmla="*/ 3848710 w 4383343"/>
              <a:gd name="connsiteY3" fmla="*/ 527584 h 527584"/>
              <a:gd name="connsiteX4" fmla="*/ 0 w 4383343"/>
              <a:gd name="connsiteY4" fmla="*/ 527584 h 527584"/>
              <a:gd name="connsiteX0" fmla="*/ 0 w 4383788"/>
              <a:gd name="connsiteY0" fmla="*/ 527584 h 527584"/>
              <a:gd name="connsiteX1" fmla="*/ 658256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383788"/>
              <a:gd name="connsiteY0" fmla="*/ 527584 h 527584"/>
              <a:gd name="connsiteX1" fmla="*/ 913405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052095"/>
              <a:gd name="connsiteY0" fmla="*/ 527584 h 527584"/>
              <a:gd name="connsiteX1" fmla="*/ 581712 w 4052095"/>
              <a:gd name="connsiteY1" fmla="*/ 0 h 527584"/>
              <a:gd name="connsiteX2" fmla="*/ 4051645 w 4052095"/>
              <a:gd name="connsiteY2" fmla="*/ 271 h 527584"/>
              <a:gd name="connsiteX3" fmla="*/ 4050341 w 4052095"/>
              <a:gd name="connsiteY3" fmla="*/ 527584 h 527584"/>
              <a:gd name="connsiteX4" fmla="*/ 0 w 4052095"/>
              <a:gd name="connsiteY4" fmla="*/ 527584 h 527584"/>
              <a:gd name="connsiteX0" fmla="*/ 0 w 4052095"/>
              <a:gd name="connsiteY0" fmla="*/ 533051 h 533051"/>
              <a:gd name="connsiteX1" fmla="*/ 308326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  <a:gd name="connsiteX0" fmla="*/ 0 w 4052095"/>
              <a:gd name="connsiteY0" fmla="*/ 533051 h 533051"/>
              <a:gd name="connsiteX1" fmla="*/ 470504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2095" h="533051">
                <a:moveTo>
                  <a:pt x="0" y="533051"/>
                </a:moveTo>
                <a:lnTo>
                  <a:pt x="470504" y="0"/>
                </a:lnTo>
                <a:lnTo>
                  <a:pt x="4051645" y="5738"/>
                </a:lnTo>
                <a:cubicBezTo>
                  <a:pt x="4053613" y="181509"/>
                  <a:pt x="4048373" y="357280"/>
                  <a:pt x="4050341" y="533051"/>
                </a:cubicBezTo>
                <a:lnTo>
                  <a:pt x="0" y="533051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83" y="1348150"/>
            <a:ext cx="3271617" cy="786141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0918F137-5DA8-4606-B294-52F5BAAF515D}"/>
              </a:ext>
            </a:extLst>
          </p:cNvPr>
          <p:cNvSpPr txBox="1">
            <a:spLocks/>
          </p:cNvSpPr>
          <p:nvPr/>
        </p:nvSpPr>
        <p:spPr>
          <a:xfrm>
            <a:off x="0" y="6169476"/>
            <a:ext cx="6322979" cy="669069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l"/>
            <a:endParaRPr lang="en-US" sz="1200" dirty="0">
              <a:latin typeface="Franklin Gothic Book"/>
              <a:cs typeface="Franklin Gothic Book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9E5F105-7ACE-F449-B27E-7DE34D5E8E50}"/>
              </a:ext>
            </a:extLst>
          </p:cNvPr>
          <p:cNvSpPr/>
          <p:nvPr/>
        </p:nvSpPr>
        <p:spPr>
          <a:xfrm flipH="1">
            <a:off x="-1" y="310159"/>
            <a:ext cx="3082248" cy="79895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658256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819192"/>
              <a:gd name="connsiteY0" fmla="*/ 532016 h 532016"/>
              <a:gd name="connsiteX1" fmla="*/ 658256 w 3819192"/>
              <a:gd name="connsiteY1" fmla="*/ 4432 h 532016"/>
              <a:gd name="connsiteX2" fmla="*/ 3819192 w 3819192"/>
              <a:gd name="connsiteY2" fmla="*/ 0 h 532016"/>
              <a:gd name="connsiteX3" fmla="*/ 3352800 w 3819192"/>
              <a:gd name="connsiteY3" fmla="*/ 532016 h 532016"/>
              <a:gd name="connsiteX4" fmla="*/ 0 w 3819192"/>
              <a:gd name="connsiteY4" fmla="*/ 532016 h 532016"/>
              <a:gd name="connsiteX0" fmla="*/ 0 w 3842807"/>
              <a:gd name="connsiteY0" fmla="*/ 527584 h 527584"/>
              <a:gd name="connsiteX1" fmla="*/ 658256 w 3842807"/>
              <a:gd name="connsiteY1" fmla="*/ 0 h 527584"/>
              <a:gd name="connsiteX2" fmla="*/ 3842807 w 3842807"/>
              <a:gd name="connsiteY2" fmla="*/ 271 h 527584"/>
              <a:gd name="connsiteX3" fmla="*/ 3352800 w 3842807"/>
              <a:gd name="connsiteY3" fmla="*/ 527584 h 527584"/>
              <a:gd name="connsiteX4" fmla="*/ 0 w 3842807"/>
              <a:gd name="connsiteY4" fmla="*/ 527584 h 527584"/>
              <a:gd name="connsiteX0" fmla="*/ 0 w 3848710"/>
              <a:gd name="connsiteY0" fmla="*/ 527584 h 527584"/>
              <a:gd name="connsiteX1" fmla="*/ 658256 w 3848710"/>
              <a:gd name="connsiteY1" fmla="*/ 0 h 527584"/>
              <a:gd name="connsiteX2" fmla="*/ 3842807 w 3848710"/>
              <a:gd name="connsiteY2" fmla="*/ 271 h 527584"/>
              <a:gd name="connsiteX3" fmla="*/ 3848710 w 3848710"/>
              <a:gd name="connsiteY3" fmla="*/ 527584 h 527584"/>
              <a:gd name="connsiteX4" fmla="*/ 0 w 3848710"/>
              <a:gd name="connsiteY4" fmla="*/ 527584 h 527584"/>
              <a:gd name="connsiteX0" fmla="*/ 0 w 4383343"/>
              <a:gd name="connsiteY0" fmla="*/ 527584 h 527584"/>
              <a:gd name="connsiteX1" fmla="*/ 658256 w 4383343"/>
              <a:gd name="connsiteY1" fmla="*/ 0 h 527584"/>
              <a:gd name="connsiteX2" fmla="*/ 4383338 w 4383343"/>
              <a:gd name="connsiteY2" fmla="*/ 271 h 527584"/>
              <a:gd name="connsiteX3" fmla="*/ 3848710 w 4383343"/>
              <a:gd name="connsiteY3" fmla="*/ 527584 h 527584"/>
              <a:gd name="connsiteX4" fmla="*/ 0 w 4383343"/>
              <a:gd name="connsiteY4" fmla="*/ 527584 h 527584"/>
              <a:gd name="connsiteX0" fmla="*/ 0 w 4383788"/>
              <a:gd name="connsiteY0" fmla="*/ 527584 h 527584"/>
              <a:gd name="connsiteX1" fmla="*/ 658256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383788"/>
              <a:gd name="connsiteY0" fmla="*/ 527584 h 527584"/>
              <a:gd name="connsiteX1" fmla="*/ 913405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052095"/>
              <a:gd name="connsiteY0" fmla="*/ 527584 h 527584"/>
              <a:gd name="connsiteX1" fmla="*/ 581712 w 4052095"/>
              <a:gd name="connsiteY1" fmla="*/ 0 h 527584"/>
              <a:gd name="connsiteX2" fmla="*/ 4051645 w 4052095"/>
              <a:gd name="connsiteY2" fmla="*/ 271 h 527584"/>
              <a:gd name="connsiteX3" fmla="*/ 4050341 w 4052095"/>
              <a:gd name="connsiteY3" fmla="*/ 527584 h 527584"/>
              <a:gd name="connsiteX4" fmla="*/ 0 w 4052095"/>
              <a:gd name="connsiteY4" fmla="*/ 527584 h 527584"/>
              <a:gd name="connsiteX0" fmla="*/ 0 w 4052095"/>
              <a:gd name="connsiteY0" fmla="*/ 533051 h 533051"/>
              <a:gd name="connsiteX1" fmla="*/ 308326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  <a:gd name="connsiteX0" fmla="*/ 0 w 4052095"/>
              <a:gd name="connsiteY0" fmla="*/ 533051 h 533051"/>
              <a:gd name="connsiteX1" fmla="*/ 470504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2095" h="533051">
                <a:moveTo>
                  <a:pt x="0" y="533051"/>
                </a:moveTo>
                <a:lnTo>
                  <a:pt x="470504" y="0"/>
                </a:lnTo>
                <a:lnTo>
                  <a:pt x="4051645" y="5738"/>
                </a:lnTo>
                <a:cubicBezTo>
                  <a:pt x="4053613" y="181509"/>
                  <a:pt x="4048373" y="357280"/>
                  <a:pt x="4050341" y="533051"/>
                </a:cubicBezTo>
                <a:lnTo>
                  <a:pt x="0" y="533051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A31978-B573-3146-876B-A1B69904B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5" y="217450"/>
            <a:ext cx="1935669" cy="8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59A8-6596-8C46-B4E4-CA2ECD3B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Electronics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6747-79F3-AF40-A2FB-E6B3B082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4254"/>
            <a:ext cx="3484098" cy="712422"/>
          </a:xfrm>
        </p:spPr>
        <p:txBody>
          <a:bodyPr/>
          <a:lstStyle/>
          <a:p>
            <a:r>
              <a:rPr lang="en-US" dirty="0"/>
              <a:t>For 200 data points</a:t>
            </a:r>
          </a:p>
        </p:txBody>
      </p:sp>
      <p:pic>
        <p:nvPicPr>
          <p:cNvPr id="5" name="Picture 4" descr="A picture containing outdoor, snow, person, drawing&#10;&#10;Description automatically generated">
            <a:extLst>
              <a:ext uri="{FF2B5EF4-FFF2-40B4-BE49-F238E27FC236}">
                <a16:creationId xmlns:a16="http://schemas.microsoft.com/office/drawing/2014/main" id="{B4F59AE3-A294-7843-83BE-F9AE4E85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8" y="2076675"/>
            <a:ext cx="4375052" cy="410373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13B492-471A-A543-8CB4-0E82D466B1C6}"/>
              </a:ext>
            </a:extLst>
          </p:cNvPr>
          <p:cNvSpPr txBox="1">
            <a:spLocks/>
          </p:cNvSpPr>
          <p:nvPr/>
        </p:nvSpPr>
        <p:spPr>
          <a:xfrm>
            <a:off x="7437122" y="1376650"/>
            <a:ext cx="3484098" cy="712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2000 data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57253-F97B-0946-AB5E-984EC994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52" y="1839024"/>
            <a:ext cx="4974248" cy="457903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716291B-3513-0A4B-B768-B46A77DF8D89}"/>
              </a:ext>
            </a:extLst>
          </p:cNvPr>
          <p:cNvSpPr/>
          <p:nvPr/>
        </p:nvSpPr>
        <p:spPr>
          <a:xfrm>
            <a:off x="2700997" y="2076675"/>
            <a:ext cx="916657" cy="916657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E25DA8-D9D5-1443-8FBC-FA8F7857E12C}"/>
              </a:ext>
            </a:extLst>
          </p:cNvPr>
          <p:cNvSpPr txBox="1">
            <a:spLocks/>
          </p:cNvSpPr>
          <p:nvPr/>
        </p:nvSpPr>
        <p:spPr>
          <a:xfrm>
            <a:off x="4226213" y="3243722"/>
            <a:ext cx="3484098" cy="712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Automatic formation of clusters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F9D369-49A9-7E4A-8CEE-BDC8B2CF2872}"/>
              </a:ext>
            </a:extLst>
          </p:cNvPr>
          <p:cNvSpPr/>
          <p:nvPr/>
        </p:nvSpPr>
        <p:spPr>
          <a:xfrm>
            <a:off x="3838223" y="5157499"/>
            <a:ext cx="916657" cy="916657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3481D-60D8-9D42-8C72-EB3341C6A14E}"/>
              </a:ext>
            </a:extLst>
          </p:cNvPr>
          <p:cNvSpPr/>
          <p:nvPr/>
        </p:nvSpPr>
        <p:spPr>
          <a:xfrm>
            <a:off x="878117" y="2490058"/>
            <a:ext cx="916657" cy="916657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B99093-0B7C-6649-A43E-3CAE49524CD5}"/>
              </a:ext>
            </a:extLst>
          </p:cNvPr>
          <p:cNvSpPr/>
          <p:nvPr/>
        </p:nvSpPr>
        <p:spPr>
          <a:xfrm>
            <a:off x="1792503" y="1831986"/>
            <a:ext cx="916657" cy="916657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755822-4140-F145-9FE7-B17C688C3927}"/>
              </a:ext>
            </a:extLst>
          </p:cNvPr>
          <p:cNvSpPr/>
          <p:nvPr/>
        </p:nvSpPr>
        <p:spPr>
          <a:xfrm>
            <a:off x="1650697" y="4532518"/>
            <a:ext cx="916657" cy="916657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EE812D-B299-4145-933B-BBC2B23309B7}"/>
              </a:ext>
            </a:extLst>
          </p:cNvPr>
          <p:cNvSpPr/>
          <p:nvPr/>
        </p:nvSpPr>
        <p:spPr>
          <a:xfrm>
            <a:off x="7931921" y="5023021"/>
            <a:ext cx="916657" cy="916657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04C7EF-D402-3247-B07F-DEEAB8C5D9B8}"/>
              </a:ext>
            </a:extLst>
          </p:cNvPr>
          <p:cNvSpPr/>
          <p:nvPr/>
        </p:nvSpPr>
        <p:spPr>
          <a:xfrm>
            <a:off x="8636947" y="3670212"/>
            <a:ext cx="916657" cy="916657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C917C2-0B56-614B-9456-BF871ABC1C9E}"/>
              </a:ext>
            </a:extLst>
          </p:cNvPr>
          <p:cNvSpPr/>
          <p:nvPr/>
        </p:nvSpPr>
        <p:spPr>
          <a:xfrm>
            <a:off x="9482840" y="1664971"/>
            <a:ext cx="916657" cy="916657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A89A-67EF-D849-80F4-E9CDA6BB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E669-351C-684D-87A8-6FC47C0D6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7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5663-FA23-DF4D-BB49-B1ED1D5C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458E-D89A-A443-BBF6-544E15BF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Assemble data of 20,000 products </a:t>
            </a:r>
          </a:p>
          <a:p>
            <a:endParaRPr lang="en-US" dirty="0"/>
          </a:p>
          <a:p>
            <a:r>
              <a:rPr lang="en-US" dirty="0"/>
              <a:t>Index the crawled web pages</a:t>
            </a:r>
          </a:p>
          <a:p>
            <a:endParaRPr lang="en-US" dirty="0"/>
          </a:p>
          <a:p>
            <a:r>
              <a:rPr lang="en-US" dirty="0"/>
              <a:t>Comparison and clustering criteria</a:t>
            </a:r>
          </a:p>
          <a:p>
            <a:endParaRPr lang="en-US" dirty="0"/>
          </a:p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6213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6690-8224-EC40-BBB6-BF9F641B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0791-1374-F44F-AFA6-C5DF7760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tedious for four computers</a:t>
            </a:r>
          </a:p>
          <a:p>
            <a:pPr lvl="1"/>
            <a:r>
              <a:rPr lang="en-US" dirty="0"/>
              <a:t>We deployed 18 parallel ones!</a:t>
            </a:r>
          </a:p>
          <a:p>
            <a:pPr lvl="1"/>
            <a:r>
              <a:rPr lang="en-US" dirty="0"/>
              <a:t>Multi-threading and parallel crawling for different categories</a:t>
            </a:r>
          </a:p>
          <a:p>
            <a:endParaRPr lang="en-US" dirty="0"/>
          </a:p>
          <a:p>
            <a:r>
              <a:rPr lang="en-US" dirty="0"/>
              <a:t>Total datapoints collected over 9 categories – 12,681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25F4B0-01F1-3040-B6FB-9B340DDE2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53695"/>
              </p:ext>
            </p:extLst>
          </p:nvPr>
        </p:nvGraphicFramePr>
        <p:xfrm>
          <a:off x="1320800" y="4036016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98870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9671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04612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219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Electronics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Toys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Automotive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Video Games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3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Books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Home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1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Clothing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Food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6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Personal Care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71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70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02A6-258A-E846-A25C-9861A2CA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E0EF-92F1-1C4C-97DB-F07DEE6E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Product code – 12 alpha-numeric characters</a:t>
            </a:r>
          </a:p>
          <a:p>
            <a:r>
              <a:rPr lang="en-US" dirty="0"/>
              <a:t>Product name and description</a:t>
            </a:r>
          </a:p>
          <a:p>
            <a:r>
              <a:rPr lang="en-US" dirty="0"/>
              <a:t>Breadcrumbs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Parent</a:t>
            </a:r>
          </a:p>
          <a:p>
            <a:pPr lvl="1"/>
            <a:endParaRPr lang="en-US" dirty="0"/>
          </a:p>
          <a:p>
            <a:r>
              <a:rPr lang="en-US" dirty="0"/>
              <a:t>Product price</a:t>
            </a:r>
          </a:p>
          <a:p>
            <a:r>
              <a:rPr lang="en-US" dirty="0"/>
              <a:t>Rating</a:t>
            </a:r>
          </a:p>
          <a:p>
            <a:r>
              <a:rPr lang="en-US" dirty="0"/>
              <a:t>Number of ratings</a:t>
            </a:r>
          </a:p>
          <a:p>
            <a:r>
              <a:rPr lang="en-US" dirty="0"/>
              <a:t>All other recommendations and their product codes on a product webpage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40FAD-8290-0542-B7DC-A7225D1C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0"/>
          <a:stretch/>
        </p:blipFill>
        <p:spPr>
          <a:xfrm>
            <a:off x="8249350" y="967784"/>
            <a:ext cx="3662553" cy="3897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C96C9C-294D-6A46-A396-4134F7D0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03" y="3429000"/>
            <a:ext cx="7137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59BB-CE07-DA4B-BC38-08531CC0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recommendations?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9B09-6854-4941-B5DC-042AA7E95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4253"/>
            <a:ext cx="10972800" cy="4819571"/>
          </a:xfrm>
        </p:spPr>
        <p:txBody>
          <a:bodyPr>
            <a:normAutofit/>
          </a:bodyPr>
          <a:lstStyle/>
          <a:p>
            <a:r>
              <a:rPr lang="en-US" dirty="0"/>
              <a:t>A lot of suggestions are connected when they are provided to the user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page for pound of sugar contains recommendations on</a:t>
            </a:r>
          </a:p>
          <a:p>
            <a:pPr lvl="2"/>
            <a:r>
              <a:rPr lang="en-US" dirty="0"/>
              <a:t>Oil, cocoa powder, all-purpose flour (used for baking)</a:t>
            </a:r>
          </a:p>
          <a:p>
            <a:pPr lvl="2"/>
            <a:r>
              <a:rPr lang="en-US" dirty="0"/>
              <a:t>Creamer (coffee)</a:t>
            </a:r>
          </a:p>
          <a:p>
            <a:pPr lvl="2"/>
            <a:r>
              <a:rPr lang="en-US" dirty="0"/>
              <a:t>Coffee powder</a:t>
            </a:r>
          </a:p>
          <a:p>
            <a:pPr lvl="2"/>
            <a:r>
              <a:rPr lang="en-US" dirty="0"/>
              <a:t>Salt</a:t>
            </a:r>
          </a:p>
          <a:p>
            <a:pPr lvl="1"/>
            <a:r>
              <a:rPr lang="en-US" dirty="0"/>
              <a:t>Also viewed</a:t>
            </a:r>
          </a:p>
          <a:p>
            <a:pPr lvl="2"/>
            <a:r>
              <a:rPr lang="en-US" dirty="0"/>
              <a:t>Raw cane sugar</a:t>
            </a:r>
          </a:p>
          <a:p>
            <a:pPr lvl="2"/>
            <a:r>
              <a:rPr lang="en-US" dirty="0"/>
              <a:t>Splenda, …</a:t>
            </a:r>
          </a:p>
        </p:txBody>
      </p:sp>
    </p:spTree>
    <p:extLst>
      <p:ext uri="{BB962C8B-B14F-4D97-AF65-F5344CB8AC3E}">
        <p14:creationId xmlns:p14="http://schemas.microsoft.com/office/powerpoint/2010/main" val="170834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F3DC-14D9-E345-8E18-38591CDA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8C79-D5E1-E644-90B4-B81EA998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utilized the recommendation system already used by Walmart</a:t>
            </a:r>
          </a:p>
          <a:p>
            <a:endParaRPr lang="en-US" dirty="0"/>
          </a:p>
          <a:p>
            <a:r>
              <a:rPr lang="en-US" dirty="0"/>
              <a:t>Scraped web pages and found out the recommendations and other metadata</a:t>
            </a:r>
          </a:p>
          <a:p>
            <a:endParaRPr lang="en-US" dirty="0"/>
          </a:p>
          <a:p>
            <a:r>
              <a:rPr lang="en-US" dirty="0"/>
              <a:t>Clustered the samples to predict category</a:t>
            </a:r>
          </a:p>
          <a:p>
            <a:endParaRPr lang="en-US" dirty="0"/>
          </a:p>
          <a:p>
            <a:r>
              <a:rPr lang="en-US" dirty="0"/>
              <a:t>Built a weighted graph-based representation of the attributes</a:t>
            </a:r>
          </a:p>
        </p:txBody>
      </p:sp>
    </p:spTree>
    <p:extLst>
      <p:ext uri="{BB962C8B-B14F-4D97-AF65-F5344CB8AC3E}">
        <p14:creationId xmlns:p14="http://schemas.microsoft.com/office/powerpoint/2010/main" val="4116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8236-2612-FC43-82BF-74533888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5383-3E54-3F42-A9EF-27A81264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weights</a:t>
            </a:r>
          </a:p>
          <a:p>
            <a:endParaRPr lang="en-US" dirty="0"/>
          </a:p>
          <a:p>
            <a:r>
              <a:rPr lang="en-US" dirty="0"/>
              <a:t>Built and adjacency matrix</a:t>
            </a:r>
          </a:p>
          <a:p>
            <a:pPr lvl="1"/>
            <a:r>
              <a:rPr lang="en-US" dirty="0"/>
              <a:t>Nodes – the main product codes</a:t>
            </a:r>
          </a:p>
          <a:p>
            <a:pPr lvl="1"/>
            <a:r>
              <a:rPr lang="en-US" dirty="0"/>
              <a:t>Also nodes – the recommendations which are connected to these nodes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Edges – the strength with which the nodes are connected</a:t>
            </a:r>
          </a:p>
          <a:p>
            <a:pPr lvl="2"/>
            <a:r>
              <a:rPr lang="en-US" dirty="0"/>
              <a:t>How did we decide on the weights?</a:t>
            </a:r>
          </a:p>
        </p:txBody>
      </p:sp>
    </p:spTree>
    <p:extLst>
      <p:ext uri="{BB962C8B-B14F-4D97-AF65-F5344CB8AC3E}">
        <p14:creationId xmlns:p14="http://schemas.microsoft.com/office/powerpoint/2010/main" val="388917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BA82-3F57-364A-8863-3FD968FE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6606F-19AA-EA43-A5DB-E3EC7C1D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Criteria – 1: (5 points)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the Bayesian adjusted rating</a:t>
                </a:r>
              </a:p>
              <a:p>
                <a:pPr lvl="1"/>
                <a:r>
                  <a:rPr lang="en-US" dirty="0"/>
                  <a:t>to account for low number of ratings and high ratings</a:t>
                </a:r>
              </a:p>
              <a:p>
                <a:pPr lvl="1"/>
                <a:r>
                  <a:rPr lang="en-US" dirty="0"/>
                  <a:t>Metric used by IMDB to sort videos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Criteria – 2: (5 points)</a:t>
                </a:r>
              </a:p>
              <a:p>
                <a:pPr lvl="1"/>
                <a:r>
                  <a:rPr lang="en-US" dirty="0"/>
                  <a:t>If the breadcrumb on the current </a:t>
                </a:r>
                <a:r>
                  <a:rPr lang="en-US" dirty="0" err="1"/>
                  <a:t>webapage</a:t>
                </a:r>
                <a:r>
                  <a:rPr lang="en-US" dirty="0"/>
                  <a:t> is same, assign 2.5 points</a:t>
                </a:r>
              </a:p>
              <a:p>
                <a:pPr lvl="1"/>
                <a:r>
                  <a:rPr lang="en-US" dirty="0"/>
                  <a:t>If the parent breadcrumb is the same, assign 2.5 points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Criteria – 3: (5 points)</a:t>
                </a:r>
              </a:p>
              <a:p>
                <a:pPr lvl="1"/>
                <a:r>
                  <a:rPr lang="en-US" dirty="0"/>
                  <a:t>If price is similar, assign 5 points</a:t>
                </a:r>
              </a:p>
              <a:p>
                <a:pPr lvl="1"/>
                <a:r>
                  <a:rPr lang="en-US" dirty="0"/>
                  <a:t>If price is within ±30%, varies linearly with the difference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6606F-19AA-EA43-A5DB-E3EC7C1D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5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ED3872-5B77-BD4E-9290-8B31B4B8466A}"/>
              </a:ext>
            </a:extLst>
          </p:cNvPr>
          <p:cNvCxnSpPr>
            <a:cxnSpLocks/>
          </p:cNvCxnSpPr>
          <p:nvPr/>
        </p:nvCxnSpPr>
        <p:spPr>
          <a:xfrm flipV="1">
            <a:off x="10341032" y="3208714"/>
            <a:ext cx="0" cy="2111431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6CA562-0382-C046-A95D-C56B095291DF}"/>
              </a:ext>
            </a:extLst>
          </p:cNvPr>
          <p:cNvCxnSpPr/>
          <p:nvPr/>
        </p:nvCxnSpPr>
        <p:spPr>
          <a:xfrm>
            <a:off x="8645236" y="5320145"/>
            <a:ext cx="3546764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7DEA17-2B59-EA44-A51E-DDF7B48C4266}"/>
              </a:ext>
            </a:extLst>
          </p:cNvPr>
          <p:cNvCxnSpPr/>
          <p:nvPr/>
        </p:nvCxnSpPr>
        <p:spPr>
          <a:xfrm flipH="1">
            <a:off x="8882743" y="3592286"/>
            <a:ext cx="1458289" cy="172785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E4F9B8-1B0F-544F-B20D-618ECD15E2AB}"/>
              </a:ext>
            </a:extLst>
          </p:cNvPr>
          <p:cNvCxnSpPr>
            <a:cxnSpLocks/>
          </p:cNvCxnSpPr>
          <p:nvPr/>
        </p:nvCxnSpPr>
        <p:spPr>
          <a:xfrm>
            <a:off x="10341032" y="3592286"/>
            <a:ext cx="1458289" cy="172785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2829D6-2DCE-4748-9194-CE670F26E3F8}"/>
              </a:ext>
            </a:extLst>
          </p:cNvPr>
          <p:cNvSpPr txBox="1"/>
          <p:nvPr/>
        </p:nvSpPr>
        <p:spPr>
          <a:xfrm>
            <a:off x="10296911" y="504204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26A66-A78C-6140-BF54-47EFD9B990BC}"/>
              </a:ext>
            </a:extLst>
          </p:cNvPr>
          <p:cNvSpPr txBox="1"/>
          <p:nvPr/>
        </p:nvSpPr>
        <p:spPr>
          <a:xfrm>
            <a:off x="10328971" y="33940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8F1D5-B838-8340-9C86-064D1B29366F}"/>
              </a:ext>
            </a:extLst>
          </p:cNvPr>
          <p:cNvCxnSpPr>
            <a:cxnSpLocks/>
          </p:cNvCxnSpPr>
          <p:nvPr/>
        </p:nvCxnSpPr>
        <p:spPr>
          <a:xfrm>
            <a:off x="8882743" y="5921351"/>
            <a:ext cx="2916578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D68F78-4255-F145-AC46-E39727D3E632}"/>
              </a:ext>
            </a:extLst>
          </p:cNvPr>
          <p:cNvCxnSpPr/>
          <p:nvPr/>
        </p:nvCxnSpPr>
        <p:spPr>
          <a:xfrm>
            <a:off x="8882743" y="5696621"/>
            <a:ext cx="0" cy="434356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CE821E-CA67-C642-A9C2-525DB8B6949C}"/>
              </a:ext>
            </a:extLst>
          </p:cNvPr>
          <p:cNvCxnSpPr/>
          <p:nvPr/>
        </p:nvCxnSpPr>
        <p:spPr>
          <a:xfrm>
            <a:off x="11789318" y="5673038"/>
            <a:ext cx="0" cy="434356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493C70-926E-234A-84AC-C2823E22D3AF}"/>
              </a:ext>
            </a:extLst>
          </p:cNvPr>
          <p:cNvSpPr txBox="1"/>
          <p:nvPr/>
        </p:nvSpPr>
        <p:spPr>
          <a:xfrm>
            <a:off x="10146870" y="595386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0.6P</a:t>
            </a:r>
          </a:p>
        </p:txBody>
      </p:sp>
    </p:spTree>
    <p:extLst>
      <p:ext uri="{BB962C8B-B14F-4D97-AF65-F5344CB8AC3E}">
        <p14:creationId xmlns:p14="http://schemas.microsoft.com/office/powerpoint/2010/main" val="424361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50CBA82-595E-4667-9D5E-E170995DC024}" vid="{19DFEE6A-BF81-4CB2-9B76-E954A773EB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Bhaskar</Template>
  <TotalTime>12268</TotalTime>
  <Words>349</Words>
  <Application>Microsoft Macintosh PowerPoint</Application>
  <PresentationFormat>Widescreen</PresentationFormat>
  <Paragraphs>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CMU Sans Serif</vt:lpstr>
      <vt:lpstr>CMU Sans Serif Medium</vt:lpstr>
      <vt:lpstr>Franklin Gothic Book</vt:lpstr>
      <vt:lpstr>Office Theme</vt:lpstr>
      <vt:lpstr>PowerPoint Presentation</vt:lpstr>
      <vt:lpstr>Relevance</vt:lpstr>
      <vt:lpstr>Tasks</vt:lpstr>
      <vt:lpstr>Data curation</vt:lpstr>
      <vt:lpstr>Data attributes</vt:lpstr>
      <vt:lpstr>Why recommendations?</vt:lpstr>
      <vt:lpstr>What did we do?</vt:lpstr>
      <vt:lpstr>Weights</vt:lpstr>
      <vt:lpstr>Weighted graph</vt:lpstr>
      <vt:lpstr>For Electronics</vt:lpstr>
    </vt:vector>
  </TitlesOfParts>
  <Company>Dwight Look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Botcha</dc:creator>
  <cp:lastModifiedBy>Bhaskar Botcha</cp:lastModifiedBy>
  <cp:revision>319</cp:revision>
  <dcterms:created xsi:type="dcterms:W3CDTF">2018-09-04T18:56:45Z</dcterms:created>
  <dcterms:modified xsi:type="dcterms:W3CDTF">2020-10-18T15:14:28Z</dcterms:modified>
</cp:coreProperties>
</file>