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97" r:id="rId5"/>
    <p:sldId id="304" r:id="rId6"/>
    <p:sldId id="305" r:id="rId7"/>
    <p:sldId id="320" r:id="rId8"/>
    <p:sldId id="318" r:id="rId9"/>
    <p:sldId id="321" r:id="rId10"/>
    <p:sldId id="322" r:id="rId11"/>
    <p:sldId id="323" r:id="rId12"/>
    <p:sldId id="313" r:id="rId13"/>
    <p:sldId id="324" r:id="rId14"/>
    <p:sldId id="315" r:id="rId15"/>
    <p:sldId id="325" r:id="rId16"/>
    <p:sldId id="326" r:id="rId17"/>
    <p:sldId id="317" r:id="rId18"/>
    <p:sldId id="327" r:id="rId19"/>
    <p:sldId id="277" r:id="rId20"/>
    <p:sldId id="280" r:id="rId21"/>
  </p:sldIdLst>
  <p:sldSz cx="9144000" cy="5143500" type="screen16x9"/>
  <p:notesSz cx="6858000" cy="9144000"/>
  <p:embeddedFontLst>
    <p:embeddedFont>
      <p:font typeface="Calibri" pitchFamily="34" charset="0"/>
      <p:regular r:id="rId23"/>
      <p:bold r:id="rId24"/>
      <p:italic r:id="rId25"/>
      <p:boldItalic r:id="rId26"/>
    </p:embeddedFont>
    <p:embeddedFont>
      <p:font typeface="Constantia"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F69FA94-6ACA-4D67-921A-232A1959E66E}">
  <a:tblStyle styleId="{DF69FA94-6ACA-4D67-921A-232A1959E6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576" autoAdjust="0"/>
  </p:normalViewPr>
  <p:slideViewPr>
    <p:cSldViewPr>
      <p:cViewPr varScale="1">
        <p:scale>
          <a:sx n="87" d="100"/>
          <a:sy n="87" d="100"/>
        </p:scale>
        <p:origin x="-780" y="24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Consulting\Desktop\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onsulting\Desktop\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Raw Bias Results</a:t>
            </a:r>
          </a:p>
        </c:rich>
      </c:tx>
      <c:layout/>
    </c:title>
    <c:plotArea>
      <c:layout/>
      <c:barChart>
        <c:barDir val="col"/>
        <c:grouping val="clustered"/>
        <c:ser>
          <c:idx val="0"/>
          <c:order val="0"/>
          <c:tx>
            <c:strRef>
              <c:f>Sheet2!$M$8</c:f>
              <c:strCache>
                <c:ptCount val="1"/>
                <c:pt idx="0">
                  <c:v>Count</c:v>
                </c:pt>
              </c:strCache>
            </c:strRef>
          </c:tx>
          <c:cat>
            <c:strRef>
              <c:f>Sheet2!$L$9:$L$16</c:f>
              <c:strCache>
                <c:ptCount val="8"/>
                <c:pt idx="0">
                  <c:v>Iterative Imputer</c:v>
                </c:pt>
                <c:pt idx="1">
                  <c:v>Stochastic Linear Regression</c:v>
                </c:pt>
                <c:pt idx="2">
                  <c:v>Deterministic Linear Regression</c:v>
                </c:pt>
                <c:pt idx="3">
                  <c:v>K-Means Clustering (light sleep (hours))</c:v>
                </c:pt>
                <c:pt idx="4">
                  <c:v>K-Means Clustering (RHR)</c:v>
                </c:pt>
                <c:pt idx="5">
                  <c:v>K-Means Clustering (3 Features)</c:v>
                </c:pt>
                <c:pt idx="6">
                  <c:v>K-Means Clustering (3 Features - 17 Clusters)</c:v>
                </c:pt>
                <c:pt idx="7">
                  <c:v>K-Means Clustering (1 Feature - 17 Clusters)</c:v>
                </c:pt>
              </c:strCache>
            </c:strRef>
          </c:cat>
          <c:val>
            <c:numRef>
              <c:f>Sheet2!$M$9:$M$16</c:f>
              <c:numCache>
                <c:formatCode>General</c:formatCode>
                <c:ptCount val="8"/>
                <c:pt idx="0">
                  <c:v>25</c:v>
                </c:pt>
                <c:pt idx="1">
                  <c:v>14</c:v>
                </c:pt>
                <c:pt idx="2">
                  <c:v>15</c:v>
                </c:pt>
                <c:pt idx="3">
                  <c:v>4</c:v>
                </c:pt>
                <c:pt idx="4">
                  <c:v>9</c:v>
                </c:pt>
                <c:pt idx="5">
                  <c:v>0</c:v>
                </c:pt>
                <c:pt idx="6">
                  <c:v>9</c:v>
                </c:pt>
                <c:pt idx="7">
                  <c:v>6</c:v>
                </c:pt>
              </c:numCache>
            </c:numRef>
          </c:val>
        </c:ser>
        <c:axId val="80089088"/>
        <c:axId val="80091008"/>
      </c:barChart>
      <c:catAx>
        <c:axId val="80089088"/>
        <c:scaling>
          <c:orientation val="minMax"/>
        </c:scaling>
        <c:axPos val="b"/>
        <c:tickLblPos val="nextTo"/>
        <c:crossAx val="80091008"/>
        <c:crosses val="autoZero"/>
        <c:auto val="1"/>
        <c:lblAlgn val="ctr"/>
        <c:lblOffset val="100"/>
      </c:catAx>
      <c:valAx>
        <c:axId val="80091008"/>
        <c:scaling>
          <c:orientation val="minMax"/>
        </c:scaling>
        <c:axPos val="l"/>
        <c:majorGridlines/>
        <c:numFmt formatCode="General" sourceLinked="1"/>
        <c:tickLblPos val="nextTo"/>
        <c:crossAx val="8008908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Percentage Bias Results</a:t>
            </a:r>
            <a:endParaRPr lang="en-US" dirty="0"/>
          </a:p>
        </c:rich>
      </c:tx>
      <c:layout/>
    </c:title>
    <c:plotArea>
      <c:layout/>
      <c:barChart>
        <c:barDir val="col"/>
        <c:grouping val="clustered"/>
        <c:ser>
          <c:idx val="0"/>
          <c:order val="0"/>
          <c:tx>
            <c:strRef>
              <c:f>Sheet5!$M$12</c:f>
              <c:strCache>
                <c:ptCount val="1"/>
                <c:pt idx="0">
                  <c:v>Count</c:v>
                </c:pt>
              </c:strCache>
            </c:strRef>
          </c:tx>
          <c:cat>
            <c:strRef>
              <c:f>Sheet5!$L$13:$L$45</c:f>
              <c:strCache>
                <c:ptCount val="3"/>
                <c:pt idx="0">
                  <c:v>Iterative Imputer</c:v>
                </c:pt>
                <c:pt idx="1">
                  <c:v>Deterministic Linear Regression</c:v>
                </c:pt>
                <c:pt idx="2">
                  <c:v>Stochastic Linear Regression</c:v>
                </c:pt>
              </c:strCache>
            </c:strRef>
          </c:cat>
          <c:val>
            <c:numRef>
              <c:f>Sheet5!$M$13:$M$45</c:f>
              <c:numCache>
                <c:formatCode>General</c:formatCode>
                <c:ptCount val="3"/>
                <c:pt idx="0">
                  <c:v>38</c:v>
                </c:pt>
                <c:pt idx="1">
                  <c:v>26</c:v>
                </c:pt>
                <c:pt idx="2">
                  <c:v>18</c:v>
                </c:pt>
              </c:numCache>
            </c:numRef>
          </c:val>
        </c:ser>
        <c:axId val="50004352"/>
        <c:axId val="51383296"/>
      </c:barChart>
      <c:catAx>
        <c:axId val="50004352"/>
        <c:scaling>
          <c:orientation val="minMax"/>
        </c:scaling>
        <c:axPos val="b"/>
        <c:tickLblPos val="nextTo"/>
        <c:crossAx val="51383296"/>
        <c:crosses val="autoZero"/>
        <c:auto val="1"/>
        <c:lblAlgn val="ctr"/>
        <c:lblOffset val="100"/>
      </c:catAx>
      <c:valAx>
        <c:axId val="51383296"/>
        <c:scaling>
          <c:orientation val="minMax"/>
        </c:scaling>
        <c:axPos val="l"/>
        <c:majorGridlines/>
        <c:numFmt formatCode="General" sourceLinked="1"/>
        <c:tickLblPos val="nextTo"/>
        <c:crossAx val="50004352"/>
        <c:crosses val="autoZero"/>
        <c:crossBetween val="between"/>
      </c:valAx>
    </c:plotArea>
    <c:legend>
      <c:legendPos val="r"/>
      <c:layout/>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5CE2F-080D-497D-A51F-D4A05F7F3E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84C0634-AE39-48CA-AE44-288B4240F28F}">
      <dgm:prSet phldrT="[Text]" custT="1"/>
      <dgm:spPr/>
      <dgm:t>
        <a:bodyPr/>
        <a:lstStyle/>
        <a:p>
          <a:r>
            <a:rPr lang="en-US" sz="900" dirty="0" smtClean="0"/>
            <a:t>Training and Exercise Load</a:t>
          </a:r>
          <a:endParaRPr lang="en-US" sz="900" dirty="0"/>
        </a:p>
      </dgm:t>
    </dgm:pt>
    <dgm:pt modelId="{3EB930CC-6E5F-46FD-8D6A-E2FB02D7FA2F}" type="parTrans" cxnId="{635E0BC0-D496-48FE-9071-7AFDEEC8A484}">
      <dgm:prSet/>
      <dgm:spPr/>
      <dgm:t>
        <a:bodyPr/>
        <a:lstStyle/>
        <a:p>
          <a:endParaRPr lang="en-US"/>
        </a:p>
      </dgm:t>
    </dgm:pt>
    <dgm:pt modelId="{C1245395-031D-4F3A-9DFE-B17299DA08B3}" type="sibTrans" cxnId="{635E0BC0-D496-48FE-9071-7AFDEEC8A484}">
      <dgm:prSet/>
      <dgm:spPr/>
      <dgm:t>
        <a:bodyPr/>
        <a:lstStyle/>
        <a:p>
          <a:endParaRPr lang="en-US"/>
        </a:p>
      </dgm:t>
    </dgm:pt>
    <dgm:pt modelId="{5661210B-8AE6-4C78-BF3F-B1DB5BFB60DF}">
      <dgm:prSet phldrT="[Text]" custT="1"/>
      <dgm:spPr/>
      <dgm:t>
        <a:bodyPr/>
        <a:lstStyle/>
        <a:p>
          <a:r>
            <a:rPr lang="en-US" sz="900" dirty="0" smtClean="0"/>
            <a:t>Change in Diet </a:t>
          </a:r>
          <a:endParaRPr lang="en-US" sz="900" dirty="0"/>
        </a:p>
      </dgm:t>
    </dgm:pt>
    <dgm:pt modelId="{4353A5E4-EEBD-4E5B-B14B-840DAECC46F6}" type="parTrans" cxnId="{0516723E-E65B-407E-84CA-83425E75F7A6}">
      <dgm:prSet/>
      <dgm:spPr/>
      <dgm:t>
        <a:bodyPr/>
        <a:lstStyle/>
        <a:p>
          <a:endParaRPr lang="en-US"/>
        </a:p>
      </dgm:t>
    </dgm:pt>
    <dgm:pt modelId="{B866A605-2852-43CF-A7EF-207E63133D55}" type="sibTrans" cxnId="{0516723E-E65B-407E-84CA-83425E75F7A6}">
      <dgm:prSet/>
      <dgm:spPr/>
      <dgm:t>
        <a:bodyPr/>
        <a:lstStyle/>
        <a:p>
          <a:endParaRPr lang="en-US"/>
        </a:p>
      </dgm:t>
    </dgm:pt>
    <dgm:pt modelId="{6646B3A7-E9F2-4180-82FF-5EA530535EAE}">
      <dgm:prSet phldrT="[Text]" custT="1"/>
      <dgm:spPr/>
      <dgm:t>
        <a:bodyPr/>
        <a:lstStyle/>
        <a:p>
          <a:r>
            <a:rPr lang="en-US" sz="900" dirty="0" smtClean="0"/>
            <a:t>Change in Sleep Patterns</a:t>
          </a:r>
          <a:endParaRPr lang="en-US" sz="900" dirty="0"/>
        </a:p>
      </dgm:t>
    </dgm:pt>
    <dgm:pt modelId="{94FEF734-942B-41C0-BEA2-A0322671F5B6}" type="parTrans" cxnId="{E62E6730-D14A-4BA8-9E3A-81CDDA1CB6D7}">
      <dgm:prSet/>
      <dgm:spPr/>
      <dgm:t>
        <a:bodyPr/>
        <a:lstStyle/>
        <a:p>
          <a:endParaRPr lang="en-US"/>
        </a:p>
      </dgm:t>
    </dgm:pt>
    <dgm:pt modelId="{04C363EC-DAEE-41B9-BBBB-09553C5D5C02}" type="sibTrans" cxnId="{E62E6730-D14A-4BA8-9E3A-81CDDA1CB6D7}">
      <dgm:prSet/>
      <dgm:spPr/>
      <dgm:t>
        <a:bodyPr/>
        <a:lstStyle/>
        <a:p>
          <a:endParaRPr lang="en-US"/>
        </a:p>
      </dgm:t>
    </dgm:pt>
    <dgm:pt modelId="{6E33320C-68B1-45E9-93E7-74954743793B}">
      <dgm:prSet phldrT="[Text]" custT="1"/>
      <dgm:spPr/>
      <dgm:t>
        <a:bodyPr/>
        <a:lstStyle/>
        <a:p>
          <a:r>
            <a:rPr lang="en-US" sz="900" dirty="0" smtClean="0"/>
            <a:t>Academic Routine</a:t>
          </a:r>
          <a:endParaRPr lang="en-US" sz="900" dirty="0"/>
        </a:p>
      </dgm:t>
    </dgm:pt>
    <dgm:pt modelId="{ACCE16E4-4CA9-433A-A50F-B7C0ABCEB25A}" type="parTrans" cxnId="{7E85D8EC-69C2-4944-A294-C4401EEF31C4}">
      <dgm:prSet/>
      <dgm:spPr/>
      <dgm:t>
        <a:bodyPr/>
        <a:lstStyle/>
        <a:p>
          <a:endParaRPr lang="en-US"/>
        </a:p>
      </dgm:t>
    </dgm:pt>
    <dgm:pt modelId="{7DA1B29D-9CA9-4222-8A58-956E623C4278}" type="sibTrans" cxnId="{7E85D8EC-69C2-4944-A294-C4401EEF31C4}">
      <dgm:prSet/>
      <dgm:spPr/>
      <dgm:t>
        <a:bodyPr/>
        <a:lstStyle/>
        <a:p>
          <a:endParaRPr lang="en-US"/>
        </a:p>
      </dgm:t>
    </dgm:pt>
    <dgm:pt modelId="{A8D833DC-FDF8-4BE0-B61B-0D03A97F1B8F}">
      <dgm:prSet phldrT="[Text]" custT="1"/>
      <dgm:spPr/>
      <dgm:t>
        <a:bodyPr/>
        <a:lstStyle/>
        <a:p>
          <a:r>
            <a:rPr lang="en-US" sz="900" dirty="0" smtClean="0"/>
            <a:t>Emotional state of mind</a:t>
          </a:r>
          <a:endParaRPr lang="en-US" sz="900" dirty="0"/>
        </a:p>
      </dgm:t>
    </dgm:pt>
    <dgm:pt modelId="{8C9A22CB-8332-4965-A397-AADF0F744EC8}" type="parTrans" cxnId="{316E0DDA-F7CE-448E-A770-A2D77FC9DB58}">
      <dgm:prSet/>
      <dgm:spPr/>
      <dgm:t>
        <a:bodyPr/>
        <a:lstStyle/>
        <a:p>
          <a:endParaRPr lang="en-US"/>
        </a:p>
      </dgm:t>
    </dgm:pt>
    <dgm:pt modelId="{1D49F5FB-7292-4A14-8E47-04FCC45738F0}" type="sibTrans" cxnId="{316E0DDA-F7CE-448E-A770-A2D77FC9DB58}">
      <dgm:prSet/>
      <dgm:spPr/>
      <dgm:t>
        <a:bodyPr/>
        <a:lstStyle/>
        <a:p>
          <a:endParaRPr lang="en-US"/>
        </a:p>
      </dgm:t>
    </dgm:pt>
    <dgm:pt modelId="{0892E035-9665-4013-9423-514468208D79}" type="pres">
      <dgm:prSet presAssocID="{D0E5CE2F-080D-497D-A51F-D4A05F7F3ED6}" presName="diagram" presStyleCnt="0">
        <dgm:presLayoutVars>
          <dgm:dir/>
          <dgm:resizeHandles val="exact"/>
        </dgm:presLayoutVars>
      </dgm:prSet>
      <dgm:spPr/>
      <dgm:t>
        <a:bodyPr/>
        <a:lstStyle/>
        <a:p>
          <a:endParaRPr lang="en-US"/>
        </a:p>
      </dgm:t>
    </dgm:pt>
    <dgm:pt modelId="{FD6691F2-611D-41DE-864F-EDC4D6ACFC6E}" type="pres">
      <dgm:prSet presAssocID="{A84C0634-AE39-48CA-AE44-288B4240F28F}" presName="node" presStyleLbl="node1" presStyleIdx="0" presStyleCnt="5">
        <dgm:presLayoutVars>
          <dgm:bulletEnabled val="1"/>
        </dgm:presLayoutVars>
      </dgm:prSet>
      <dgm:spPr/>
      <dgm:t>
        <a:bodyPr/>
        <a:lstStyle/>
        <a:p>
          <a:endParaRPr lang="en-US"/>
        </a:p>
      </dgm:t>
    </dgm:pt>
    <dgm:pt modelId="{B0326AA2-4A8E-447F-99C4-7A8D85652263}" type="pres">
      <dgm:prSet presAssocID="{C1245395-031D-4F3A-9DFE-B17299DA08B3}" presName="sibTrans" presStyleCnt="0"/>
      <dgm:spPr/>
    </dgm:pt>
    <dgm:pt modelId="{D8E63066-D1E7-4F96-A022-822C1B75FEE1}" type="pres">
      <dgm:prSet presAssocID="{5661210B-8AE6-4C78-BF3F-B1DB5BFB60DF}" presName="node" presStyleLbl="node1" presStyleIdx="1" presStyleCnt="5">
        <dgm:presLayoutVars>
          <dgm:bulletEnabled val="1"/>
        </dgm:presLayoutVars>
      </dgm:prSet>
      <dgm:spPr/>
      <dgm:t>
        <a:bodyPr/>
        <a:lstStyle/>
        <a:p>
          <a:endParaRPr lang="en-US"/>
        </a:p>
      </dgm:t>
    </dgm:pt>
    <dgm:pt modelId="{9118ED58-AAA0-475A-987F-EABBB415691D}" type="pres">
      <dgm:prSet presAssocID="{B866A605-2852-43CF-A7EF-207E63133D55}" presName="sibTrans" presStyleCnt="0"/>
      <dgm:spPr/>
    </dgm:pt>
    <dgm:pt modelId="{EB8E0CB8-E46D-4A07-9066-73154D4AF737}" type="pres">
      <dgm:prSet presAssocID="{6646B3A7-E9F2-4180-82FF-5EA530535EAE}" presName="node" presStyleLbl="node1" presStyleIdx="2" presStyleCnt="5">
        <dgm:presLayoutVars>
          <dgm:bulletEnabled val="1"/>
        </dgm:presLayoutVars>
      </dgm:prSet>
      <dgm:spPr/>
      <dgm:t>
        <a:bodyPr/>
        <a:lstStyle/>
        <a:p>
          <a:endParaRPr lang="en-US"/>
        </a:p>
      </dgm:t>
    </dgm:pt>
    <dgm:pt modelId="{13CC97AC-AE7A-46F3-ADF8-51440F539AC8}" type="pres">
      <dgm:prSet presAssocID="{04C363EC-DAEE-41B9-BBBB-09553C5D5C02}" presName="sibTrans" presStyleCnt="0"/>
      <dgm:spPr/>
    </dgm:pt>
    <dgm:pt modelId="{CEA16EEA-F898-477A-A15A-B3DFB5F9DFE6}" type="pres">
      <dgm:prSet presAssocID="{6E33320C-68B1-45E9-93E7-74954743793B}" presName="node" presStyleLbl="node1" presStyleIdx="3" presStyleCnt="5">
        <dgm:presLayoutVars>
          <dgm:bulletEnabled val="1"/>
        </dgm:presLayoutVars>
      </dgm:prSet>
      <dgm:spPr/>
      <dgm:t>
        <a:bodyPr/>
        <a:lstStyle/>
        <a:p>
          <a:endParaRPr lang="en-US"/>
        </a:p>
      </dgm:t>
    </dgm:pt>
    <dgm:pt modelId="{45235DE2-7FC4-455B-B604-87621FD02E5C}" type="pres">
      <dgm:prSet presAssocID="{7DA1B29D-9CA9-4222-8A58-956E623C4278}" presName="sibTrans" presStyleCnt="0"/>
      <dgm:spPr/>
    </dgm:pt>
    <dgm:pt modelId="{BAD56E36-A607-45C8-BB3F-12C6DDDED40E}" type="pres">
      <dgm:prSet presAssocID="{A8D833DC-FDF8-4BE0-B61B-0D03A97F1B8F}" presName="node" presStyleLbl="node1" presStyleIdx="4" presStyleCnt="5">
        <dgm:presLayoutVars>
          <dgm:bulletEnabled val="1"/>
        </dgm:presLayoutVars>
      </dgm:prSet>
      <dgm:spPr/>
      <dgm:t>
        <a:bodyPr/>
        <a:lstStyle/>
        <a:p>
          <a:endParaRPr lang="en-US"/>
        </a:p>
      </dgm:t>
    </dgm:pt>
  </dgm:ptLst>
  <dgm:cxnLst>
    <dgm:cxn modelId="{8D4CA44D-6F5B-496A-BB00-DE5DB1AB985B}" type="presOf" srcId="{6646B3A7-E9F2-4180-82FF-5EA530535EAE}" destId="{EB8E0CB8-E46D-4A07-9066-73154D4AF737}" srcOrd="0" destOrd="0" presId="urn:microsoft.com/office/officeart/2005/8/layout/default"/>
    <dgm:cxn modelId="{0516723E-E65B-407E-84CA-83425E75F7A6}" srcId="{D0E5CE2F-080D-497D-A51F-D4A05F7F3ED6}" destId="{5661210B-8AE6-4C78-BF3F-B1DB5BFB60DF}" srcOrd="1" destOrd="0" parTransId="{4353A5E4-EEBD-4E5B-B14B-840DAECC46F6}" sibTransId="{B866A605-2852-43CF-A7EF-207E63133D55}"/>
    <dgm:cxn modelId="{3AD55455-56B5-45EF-BD00-AD2DF3B078E9}" type="presOf" srcId="{D0E5CE2F-080D-497D-A51F-D4A05F7F3ED6}" destId="{0892E035-9665-4013-9423-514468208D79}" srcOrd="0" destOrd="0" presId="urn:microsoft.com/office/officeart/2005/8/layout/default"/>
    <dgm:cxn modelId="{A7D14985-4968-4F52-8603-B483EC6C0E40}" type="presOf" srcId="{6E33320C-68B1-45E9-93E7-74954743793B}" destId="{CEA16EEA-F898-477A-A15A-B3DFB5F9DFE6}" srcOrd="0" destOrd="0" presId="urn:microsoft.com/office/officeart/2005/8/layout/default"/>
    <dgm:cxn modelId="{7E85D8EC-69C2-4944-A294-C4401EEF31C4}" srcId="{D0E5CE2F-080D-497D-A51F-D4A05F7F3ED6}" destId="{6E33320C-68B1-45E9-93E7-74954743793B}" srcOrd="3" destOrd="0" parTransId="{ACCE16E4-4CA9-433A-A50F-B7C0ABCEB25A}" sibTransId="{7DA1B29D-9CA9-4222-8A58-956E623C4278}"/>
    <dgm:cxn modelId="{E62E6730-D14A-4BA8-9E3A-81CDDA1CB6D7}" srcId="{D0E5CE2F-080D-497D-A51F-D4A05F7F3ED6}" destId="{6646B3A7-E9F2-4180-82FF-5EA530535EAE}" srcOrd="2" destOrd="0" parTransId="{94FEF734-942B-41C0-BEA2-A0322671F5B6}" sibTransId="{04C363EC-DAEE-41B9-BBBB-09553C5D5C02}"/>
    <dgm:cxn modelId="{69E1CCF6-DBA0-4506-89A7-62CBA3A1746B}" type="presOf" srcId="{5661210B-8AE6-4C78-BF3F-B1DB5BFB60DF}" destId="{D8E63066-D1E7-4F96-A022-822C1B75FEE1}" srcOrd="0" destOrd="0" presId="urn:microsoft.com/office/officeart/2005/8/layout/default"/>
    <dgm:cxn modelId="{316E0DDA-F7CE-448E-A770-A2D77FC9DB58}" srcId="{D0E5CE2F-080D-497D-A51F-D4A05F7F3ED6}" destId="{A8D833DC-FDF8-4BE0-B61B-0D03A97F1B8F}" srcOrd="4" destOrd="0" parTransId="{8C9A22CB-8332-4965-A397-AADF0F744EC8}" sibTransId="{1D49F5FB-7292-4A14-8E47-04FCC45738F0}"/>
    <dgm:cxn modelId="{635E0BC0-D496-48FE-9071-7AFDEEC8A484}" srcId="{D0E5CE2F-080D-497D-A51F-D4A05F7F3ED6}" destId="{A84C0634-AE39-48CA-AE44-288B4240F28F}" srcOrd="0" destOrd="0" parTransId="{3EB930CC-6E5F-46FD-8D6A-E2FB02D7FA2F}" sibTransId="{C1245395-031D-4F3A-9DFE-B17299DA08B3}"/>
    <dgm:cxn modelId="{6A5717BF-3584-4493-A1D4-554827108898}" type="presOf" srcId="{A8D833DC-FDF8-4BE0-B61B-0D03A97F1B8F}" destId="{BAD56E36-A607-45C8-BB3F-12C6DDDED40E}" srcOrd="0" destOrd="0" presId="urn:microsoft.com/office/officeart/2005/8/layout/default"/>
    <dgm:cxn modelId="{FFED08E1-BC5D-4BAA-ACF7-880AB166A7FC}" type="presOf" srcId="{A84C0634-AE39-48CA-AE44-288B4240F28F}" destId="{FD6691F2-611D-41DE-864F-EDC4D6ACFC6E}" srcOrd="0" destOrd="0" presId="urn:microsoft.com/office/officeart/2005/8/layout/default"/>
    <dgm:cxn modelId="{686C9423-DC27-41BB-849D-0E4A63ADE5ED}" type="presParOf" srcId="{0892E035-9665-4013-9423-514468208D79}" destId="{FD6691F2-611D-41DE-864F-EDC4D6ACFC6E}" srcOrd="0" destOrd="0" presId="urn:microsoft.com/office/officeart/2005/8/layout/default"/>
    <dgm:cxn modelId="{CF7744FF-DA03-49FC-B158-6E59510A2A4B}" type="presParOf" srcId="{0892E035-9665-4013-9423-514468208D79}" destId="{B0326AA2-4A8E-447F-99C4-7A8D85652263}" srcOrd="1" destOrd="0" presId="urn:microsoft.com/office/officeart/2005/8/layout/default"/>
    <dgm:cxn modelId="{00850328-5540-4755-A440-B76890BA437E}" type="presParOf" srcId="{0892E035-9665-4013-9423-514468208D79}" destId="{D8E63066-D1E7-4F96-A022-822C1B75FEE1}" srcOrd="2" destOrd="0" presId="urn:microsoft.com/office/officeart/2005/8/layout/default"/>
    <dgm:cxn modelId="{8B191C1F-6DD7-45CB-8CE7-AE7557B0ECBD}" type="presParOf" srcId="{0892E035-9665-4013-9423-514468208D79}" destId="{9118ED58-AAA0-475A-987F-EABBB415691D}" srcOrd="3" destOrd="0" presId="urn:microsoft.com/office/officeart/2005/8/layout/default"/>
    <dgm:cxn modelId="{2FBDAD9D-7084-4E2A-A5E1-9A1E4008B88B}" type="presParOf" srcId="{0892E035-9665-4013-9423-514468208D79}" destId="{EB8E0CB8-E46D-4A07-9066-73154D4AF737}" srcOrd="4" destOrd="0" presId="urn:microsoft.com/office/officeart/2005/8/layout/default"/>
    <dgm:cxn modelId="{1589F81D-B70B-495B-92C6-625337C582A8}" type="presParOf" srcId="{0892E035-9665-4013-9423-514468208D79}" destId="{13CC97AC-AE7A-46F3-ADF8-51440F539AC8}" srcOrd="5" destOrd="0" presId="urn:microsoft.com/office/officeart/2005/8/layout/default"/>
    <dgm:cxn modelId="{390D0AC2-D2B4-44A1-A782-7CA4660F467C}" type="presParOf" srcId="{0892E035-9665-4013-9423-514468208D79}" destId="{CEA16EEA-F898-477A-A15A-B3DFB5F9DFE6}" srcOrd="6" destOrd="0" presId="urn:microsoft.com/office/officeart/2005/8/layout/default"/>
    <dgm:cxn modelId="{CC4901D4-45A8-48D7-84B1-BCC173BDED00}" type="presParOf" srcId="{0892E035-9665-4013-9423-514468208D79}" destId="{45235DE2-7FC4-455B-B604-87621FD02E5C}" srcOrd="7" destOrd="0" presId="urn:microsoft.com/office/officeart/2005/8/layout/default"/>
    <dgm:cxn modelId="{3D34F935-FCAB-4A7F-B10A-C5CC172E62A0}" type="presParOf" srcId="{0892E035-9665-4013-9423-514468208D79}" destId="{BAD56E36-A607-45C8-BB3F-12C6DDDED40E}" srcOrd="8"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691F2-611D-41DE-864F-EDC4D6ACFC6E}">
      <dsp:nvSpPr>
        <dsp:cNvPr id="0" name=""/>
        <dsp:cNvSpPr/>
      </dsp:nvSpPr>
      <dsp:spPr>
        <a:xfrm>
          <a:off x="0" y="107553"/>
          <a:ext cx="928687" cy="5572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Training and Exercise Load</a:t>
          </a:r>
          <a:endParaRPr lang="en-US" sz="900" kern="1200" dirty="0"/>
        </a:p>
      </dsp:txBody>
      <dsp:txXfrm>
        <a:off x="0" y="107553"/>
        <a:ext cx="928687" cy="557212"/>
      </dsp:txXfrm>
    </dsp:sp>
    <dsp:sp modelId="{D8E63066-D1E7-4F96-A022-822C1B75FEE1}">
      <dsp:nvSpPr>
        <dsp:cNvPr id="0" name=""/>
        <dsp:cNvSpPr/>
      </dsp:nvSpPr>
      <dsp:spPr>
        <a:xfrm>
          <a:off x="1021556" y="107553"/>
          <a:ext cx="928687" cy="5572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Change in Diet </a:t>
          </a:r>
          <a:endParaRPr lang="en-US" sz="900" kern="1200" dirty="0"/>
        </a:p>
      </dsp:txBody>
      <dsp:txXfrm>
        <a:off x="1021556" y="107553"/>
        <a:ext cx="928687" cy="557212"/>
      </dsp:txXfrm>
    </dsp:sp>
    <dsp:sp modelId="{EB8E0CB8-E46D-4A07-9066-73154D4AF737}">
      <dsp:nvSpPr>
        <dsp:cNvPr id="0" name=""/>
        <dsp:cNvSpPr/>
      </dsp:nvSpPr>
      <dsp:spPr>
        <a:xfrm>
          <a:off x="2043112" y="107553"/>
          <a:ext cx="928687" cy="5572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Change in Sleep Patterns</a:t>
          </a:r>
          <a:endParaRPr lang="en-US" sz="900" kern="1200" dirty="0"/>
        </a:p>
      </dsp:txBody>
      <dsp:txXfrm>
        <a:off x="2043112" y="107553"/>
        <a:ext cx="928687" cy="557212"/>
      </dsp:txXfrm>
    </dsp:sp>
    <dsp:sp modelId="{CEA16EEA-F898-477A-A15A-B3DFB5F9DFE6}">
      <dsp:nvSpPr>
        <dsp:cNvPr id="0" name=""/>
        <dsp:cNvSpPr/>
      </dsp:nvSpPr>
      <dsp:spPr>
        <a:xfrm>
          <a:off x="510778" y="757634"/>
          <a:ext cx="928687" cy="5572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Academic Routine</a:t>
          </a:r>
          <a:endParaRPr lang="en-US" sz="900" kern="1200" dirty="0"/>
        </a:p>
      </dsp:txBody>
      <dsp:txXfrm>
        <a:off x="510778" y="757634"/>
        <a:ext cx="928687" cy="557212"/>
      </dsp:txXfrm>
    </dsp:sp>
    <dsp:sp modelId="{BAD56E36-A607-45C8-BB3F-12C6DDDED40E}">
      <dsp:nvSpPr>
        <dsp:cNvPr id="0" name=""/>
        <dsp:cNvSpPr/>
      </dsp:nvSpPr>
      <dsp:spPr>
        <a:xfrm>
          <a:off x="1532334" y="757634"/>
          <a:ext cx="928687" cy="5572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Emotional state of mind</a:t>
          </a:r>
          <a:endParaRPr lang="en-US" sz="900" kern="1200" dirty="0"/>
        </a:p>
      </dsp:txBody>
      <dsp:txXfrm>
        <a:off x="1532334" y="757634"/>
        <a:ext cx="928687" cy="557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533400" y="1028700"/>
            <a:ext cx="7851648" cy="13716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533400" y="2421402"/>
            <a:ext cx="7854696" cy="131445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chemeClr val="accent3"/>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chemeClr val="accent3"/>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chemeClr val="accent4"/>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24" name="Shape 2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25" name="Shape 2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26" name="Shape 2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Shape 90"/>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ky="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1" name="Shape 91"/>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2" name="Shape 92"/>
          <p:cNvSpPr txBox="1">
            <a:spLocks noGrp="1"/>
          </p:cNvSpPr>
          <p:nvPr>
            <p:ph type="title"/>
          </p:nvPr>
        </p:nvSpPr>
        <p:spPr>
          <a:xfrm>
            <a:off x="609600" y="882747"/>
            <a:ext cx="2212848" cy="118696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000"/>
              <a:buFont typeface="Calibri"/>
              <a:buNone/>
              <a:defRPr sz="20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Shape 93"/>
          <p:cNvSpPr txBox="1">
            <a:spLocks noGrp="1"/>
          </p:cNvSpPr>
          <p:nvPr>
            <p:ph type="body" idx="1"/>
          </p:nvPr>
        </p:nvSpPr>
        <p:spPr>
          <a:xfrm>
            <a:off x="609600" y="2121589"/>
            <a:ext cx="2209800" cy="1634490"/>
          </a:xfrm>
          <a:prstGeom prst="rect">
            <a:avLst/>
          </a:prstGeom>
          <a:noFill/>
          <a:ln>
            <a:noFill/>
          </a:ln>
        </p:spPr>
        <p:txBody>
          <a:bodyPr spcFirstLastPara="1" wrap="square" lIns="91425" tIns="91425" rIns="91425" bIns="91425" anchor="t" anchorCtr="0"/>
          <a:lstStyle>
            <a:lvl1pPr marL="457200" marR="0" lvl="0" indent="-228600" algn="l" rtl="0">
              <a:spcBef>
                <a:spcPts val="250"/>
              </a:spcBef>
              <a:spcAft>
                <a:spcPts val="0"/>
              </a:spcAft>
              <a:buClr>
                <a:schemeClr val="accent3"/>
              </a:buClr>
              <a:buSzPts val="1235"/>
              <a:buFont typeface="Noto Sans Symbols"/>
              <a:buNone/>
              <a:defRPr sz="1300" b="0" i="0" u="none" strike="noStrike" cap="none">
                <a:solidFill>
                  <a:schemeClr val="dk1"/>
                </a:solidFill>
                <a:latin typeface="Constantia"/>
                <a:ea typeface="Constantia"/>
                <a:cs typeface="Constantia"/>
                <a:sym typeface="Constantia"/>
              </a:defRPr>
            </a:lvl1pPr>
            <a:lvl2pPr marL="914400" marR="0" lvl="1" indent="-293369" algn="l" rtl="0">
              <a:spcBef>
                <a:spcPts val="240"/>
              </a:spcBef>
              <a:spcAft>
                <a:spcPts val="0"/>
              </a:spcAft>
              <a:buClr>
                <a:schemeClr val="accent1"/>
              </a:buClr>
              <a:buSzPts val="1020"/>
              <a:buFont typeface="Noto Sans Symbols"/>
              <a:buChar char="●"/>
              <a:defRPr sz="1200" b="0" i="0" u="none" strike="noStrike" cap="none">
                <a:solidFill>
                  <a:schemeClr val="dk1"/>
                </a:solidFill>
                <a:latin typeface="Constantia"/>
                <a:ea typeface="Constantia"/>
                <a:cs typeface="Constantia"/>
                <a:sym typeface="Constantia"/>
              </a:defRPr>
            </a:lvl2pPr>
            <a:lvl3pPr marL="1371600" marR="0" lvl="2" indent="-273050" algn="l" rtl="0">
              <a:spcBef>
                <a:spcPts val="200"/>
              </a:spcBef>
              <a:spcAft>
                <a:spcPts val="0"/>
              </a:spcAft>
              <a:buClr>
                <a:schemeClr val="accent2"/>
              </a:buClr>
              <a:buSzPts val="700"/>
              <a:buFont typeface="Noto Sans Symbols"/>
              <a:buChar char="●"/>
              <a:defRPr sz="1000" b="0" i="0" u="none" strike="noStrike" cap="none">
                <a:solidFill>
                  <a:schemeClr val="dk1"/>
                </a:solidFill>
                <a:latin typeface="Constantia"/>
                <a:ea typeface="Constantia"/>
                <a:cs typeface="Constantia"/>
                <a:sym typeface="Constantia"/>
              </a:defRPr>
            </a:lvl3pPr>
            <a:lvl4pPr marL="1828800" marR="0" lvl="3" indent="-265747" algn="l" rtl="0">
              <a:spcBef>
                <a:spcPts val="180"/>
              </a:spcBef>
              <a:spcAft>
                <a:spcPts val="0"/>
              </a:spcAft>
              <a:buClr>
                <a:schemeClr val="accent3"/>
              </a:buClr>
              <a:buSzPts val="585"/>
              <a:buFont typeface="Noto Sans Symbols"/>
              <a:buChar char="●"/>
              <a:defRPr sz="900" b="0" i="0" u="none" strike="noStrike" cap="none">
                <a:solidFill>
                  <a:schemeClr val="dk1"/>
                </a:solidFill>
                <a:latin typeface="Constantia"/>
                <a:ea typeface="Constantia"/>
                <a:cs typeface="Constantia"/>
                <a:sym typeface="Constantia"/>
              </a:defRPr>
            </a:lvl4pPr>
            <a:lvl5pPr marL="2286000" marR="0" lvl="4" indent="-265747" algn="l" rtl="0">
              <a:spcBef>
                <a:spcPts val="180"/>
              </a:spcBef>
              <a:spcAft>
                <a:spcPts val="0"/>
              </a:spcAft>
              <a:buClr>
                <a:schemeClr val="accent4"/>
              </a:buClr>
              <a:buSzPts val="585"/>
              <a:buFont typeface="Noto Sans Symbols"/>
              <a:buChar char="●"/>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4" name="Shape 9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5" name="Shape 9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6" name="Shape 96"/>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97" name="Shape 97"/>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91425" rIns="91425" bIns="91425" anchor="t" anchorCtr="0"/>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8" name="Shape 98"/>
          <p:cNvSpPr/>
          <p:nvPr/>
        </p:nvSpPr>
        <p:spPr>
          <a:xfrm rot="10800000" flipH="1">
            <a:off x="-9525" y="4362450"/>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9" name="Shape 99"/>
          <p:cNvSpPr/>
          <p:nvPr/>
        </p:nvSpPr>
        <p:spPr>
          <a:xfrm rot="10800000" flipH="1">
            <a:off x="4381500" y="4664869"/>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Shape 102"/>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3" name="Shape 10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04" name="Shape 104"/>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05" name="Shape 10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5703689" y="1611512"/>
            <a:ext cx="3908822" cy="20574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Shape 108"/>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9" name="Shape 10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0" name="Shape 110"/>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1" name="Shape 1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12" name="Shape 112"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2" name="Shape 4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3" name="Shape 4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4" name="Shape 4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7" name="Shape 47"/>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8" name="Shape 4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533400" y="1028700"/>
            <a:ext cx="7851648" cy="13716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subTitle" idx="1"/>
          </p:nvPr>
        </p:nvSpPr>
        <p:spPr>
          <a:xfrm>
            <a:off x="533400" y="2421402"/>
            <a:ext cx="7854696" cy="131445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chemeClr val="accent3"/>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chemeClr val="accent3"/>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chemeClr val="accent4"/>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52" name="Shape 5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3" name="Shape 5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4" name="Shape 5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30352" y="987552"/>
            <a:ext cx="7772400" cy="10218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4AE3AC"/>
              </a:buClr>
              <a:buSzPts val="5600"/>
              <a:buFont typeface="Calibri"/>
              <a:buNone/>
              <a:defRPr sz="5600" b="1" i="0" u="none" strike="noStrike" cap="none">
                <a:solidFill>
                  <a:srgbClr val="4AE3A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530352" y="2028498"/>
            <a:ext cx="7772400" cy="1132284"/>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chemeClr val="accent3"/>
              </a:buClr>
              <a:buSzPts val="2090"/>
              <a:buFont typeface="Noto Sans Symbols"/>
              <a:buNone/>
              <a:defRPr sz="2200" b="0" i="0" u="none" strike="noStrike" cap="none">
                <a:solidFill>
                  <a:schemeClr val="lt1"/>
                </a:solidFill>
                <a:latin typeface="Constantia"/>
                <a:ea typeface="Constantia"/>
                <a:cs typeface="Constantia"/>
                <a:sym typeface="Constantia"/>
              </a:defRPr>
            </a:lvl1pPr>
            <a:lvl2pPr marL="914400" marR="0" lvl="1" indent="-228600" algn="l" rtl="0">
              <a:spcBef>
                <a:spcPts val="360"/>
              </a:spcBef>
              <a:spcAft>
                <a:spcPts val="0"/>
              </a:spcAft>
              <a:buClr>
                <a:schemeClr val="accent1"/>
              </a:buClr>
              <a:buSzPts val="1530"/>
              <a:buFont typeface="Noto Sans Symbols"/>
              <a:buNone/>
              <a:defRPr sz="1800" b="0" i="0" u="none" strike="noStrike" cap="none">
                <a:solidFill>
                  <a:schemeClr val="lt1"/>
                </a:solidFill>
                <a:latin typeface="Constantia"/>
                <a:ea typeface="Constantia"/>
                <a:cs typeface="Constantia"/>
                <a:sym typeface="Constantia"/>
              </a:defRPr>
            </a:lvl2pPr>
            <a:lvl3pPr marL="1371600" marR="0" lvl="2" indent="-228600" algn="l" rtl="0">
              <a:spcBef>
                <a:spcPts val="320"/>
              </a:spcBef>
              <a:spcAft>
                <a:spcPts val="0"/>
              </a:spcAft>
              <a:buClr>
                <a:schemeClr val="accent2"/>
              </a:buClr>
              <a:buSzPts val="1120"/>
              <a:buFont typeface="Noto Sans Symbols"/>
              <a:buNone/>
              <a:defRPr sz="1600" b="0" i="0" u="none" strike="noStrike" cap="none">
                <a:solidFill>
                  <a:schemeClr val="lt1"/>
                </a:solidFill>
                <a:latin typeface="Constantia"/>
                <a:ea typeface="Constantia"/>
                <a:cs typeface="Constantia"/>
                <a:sym typeface="Constantia"/>
              </a:defRPr>
            </a:lvl3pPr>
            <a:lvl4pPr marL="1828800" marR="0" lvl="3" indent="-228600" algn="l" rtl="0">
              <a:spcBef>
                <a:spcPts val="280"/>
              </a:spcBef>
              <a:spcAft>
                <a:spcPts val="0"/>
              </a:spcAft>
              <a:buClr>
                <a:schemeClr val="accent3"/>
              </a:buClr>
              <a:buSzPts val="910"/>
              <a:buFont typeface="Noto Sans Symbols"/>
              <a:buNone/>
              <a:defRPr sz="1400" b="0" i="0" u="none" strike="noStrike" cap="none">
                <a:solidFill>
                  <a:schemeClr val="lt1"/>
                </a:solidFill>
                <a:latin typeface="Constantia"/>
                <a:ea typeface="Constantia"/>
                <a:cs typeface="Constantia"/>
                <a:sym typeface="Constantia"/>
              </a:defRPr>
            </a:lvl4pPr>
            <a:lvl5pPr marL="2286000" marR="0" lvl="4" indent="-228600" algn="l" rtl="0">
              <a:spcBef>
                <a:spcPts val="280"/>
              </a:spcBef>
              <a:spcAft>
                <a:spcPts val="0"/>
              </a:spcAft>
              <a:buClr>
                <a:schemeClr val="accent4"/>
              </a:buClr>
              <a:buSzPts val="910"/>
              <a:buFont typeface="Noto Sans Symbols"/>
              <a:buNone/>
              <a:defRPr sz="14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58" name="Shape 58"/>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9" name="Shape 59"/>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60" name="Shape 6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457200" y="1440064"/>
            <a:ext cx="4038600" cy="332613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chemeClr val="accent3"/>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4" name="Shape 64"/>
          <p:cNvSpPr txBox="1">
            <a:spLocks noGrp="1"/>
          </p:cNvSpPr>
          <p:nvPr>
            <p:ph type="body" idx="2"/>
          </p:nvPr>
        </p:nvSpPr>
        <p:spPr>
          <a:xfrm>
            <a:off x="4648200" y="1440064"/>
            <a:ext cx="4038600" cy="332613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chemeClr val="accent3"/>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5" name="Shape 6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66" name="Shape 66"/>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67" name="Shape 6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a:off x="457200" y="1391436"/>
            <a:ext cx="4040188" cy="494514"/>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3"/>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chemeClr val="accent3"/>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chemeClr val="accent4"/>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1" name="Shape 71"/>
          <p:cNvSpPr txBox="1">
            <a:spLocks noGrp="1"/>
          </p:cNvSpPr>
          <p:nvPr>
            <p:ph type="body" idx="2"/>
          </p:nvPr>
        </p:nvSpPr>
        <p:spPr>
          <a:xfrm>
            <a:off x="4645026" y="1394818"/>
            <a:ext cx="4041775" cy="491132"/>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3"/>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chemeClr val="accent3"/>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chemeClr val="accent4"/>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2" name="Shape 72"/>
          <p:cNvSpPr txBox="1">
            <a:spLocks noGrp="1"/>
          </p:cNvSpPr>
          <p:nvPr>
            <p:ph type="body" idx="3"/>
          </p:nvPr>
        </p:nvSpPr>
        <p:spPr>
          <a:xfrm>
            <a:off x="457200" y="1885950"/>
            <a:ext cx="4040188" cy="288429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chemeClr val="accent3"/>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3" name="Shape 73"/>
          <p:cNvSpPr txBox="1">
            <a:spLocks noGrp="1"/>
          </p:cNvSpPr>
          <p:nvPr>
            <p:ph type="body" idx="4"/>
          </p:nvPr>
        </p:nvSpPr>
        <p:spPr>
          <a:xfrm>
            <a:off x="4645026" y="1885950"/>
            <a:ext cx="4041775" cy="288429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chemeClr val="accent3"/>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4" name="Shape 7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75" name="Shape 7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76" name="Shape 7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528066"/>
            <a:ext cx="83058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Shape 7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0" name="Shape 80"/>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1" name="Shape 8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85800" y="385764"/>
            <a:ext cx="2743200" cy="8715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600"/>
              <a:buFont typeface="Calibri"/>
              <a:buNone/>
              <a:defRPr sz="2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txBox="1">
            <a:spLocks noGrp="1"/>
          </p:cNvSpPr>
          <p:nvPr>
            <p:ph type="body" idx="1"/>
          </p:nvPr>
        </p:nvSpPr>
        <p:spPr>
          <a:xfrm>
            <a:off x="685800" y="1257300"/>
            <a:ext cx="2743200" cy="34290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accent3"/>
              </a:buClr>
              <a:buSzPts val="1330"/>
              <a:buFont typeface="Noto Sans Symbols"/>
              <a:buNone/>
              <a:defRPr sz="1400" b="0" i="0" u="none" strike="noStrike" cap="none">
                <a:solidFill>
                  <a:schemeClr val="dk1"/>
                </a:solidFill>
                <a:latin typeface="Constantia"/>
                <a:ea typeface="Constantia"/>
                <a:cs typeface="Constantia"/>
                <a:sym typeface="Constantia"/>
              </a:defRPr>
            </a:lvl1pPr>
            <a:lvl2pPr marL="914400" marR="0" lvl="1" indent="-228600" algn="l" rtl="0">
              <a:spcBef>
                <a:spcPts val="240"/>
              </a:spcBef>
              <a:spcAft>
                <a:spcPts val="0"/>
              </a:spcAft>
              <a:buClr>
                <a:schemeClr val="accent1"/>
              </a:buClr>
              <a:buSzPts val="1020"/>
              <a:buFont typeface="Noto Sans Symbols"/>
              <a:buNone/>
              <a:defRPr sz="1200" b="0" i="0" u="none" strike="noStrike" cap="none">
                <a:solidFill>
                  <a:schemeClr val="dk1"/>
                </a:solidFill>
                <a:latin typeface="Constantia"/>
                <a:ea typeface="Constantia"/>
                <a:cs typeface="Constantia"/>
                <a:sym typeface="Constantia"/>
              </a:defRPr>
            </a:lvl2pPr>
            <a:lvl3pPr marL="1371600" marR="0" lvl="2" indent="-228600" algn="l" rtl="0">
              <a:spcBef>
                <a:spcPts val="200"/>
              </a:spcBef>
              <a:spcAft>
                <a:spcPts val="0"/>
              </a:spcAft>
              <a:buClr>
                <a:schemeClr val="accent2"/>
              </a:buClr>
              <a:buSzPts val="700"/>
              <a:buFont typeface="Noto Sans Symbols"/>
              <a:buNone/>
              <a:defRPr sz="1000" b="0" i="0" u="none" strike="noStrike" cap="none">
                <a:solidFill>
                  <a:schemeClr val="dk1"/>
                </a:solidFill>
                <a:latin typeface="Constantia"/>
                <a:ea typeface="Constantia"/>
                <a:cs typeface="Constantia"/>
                <a:sym typeface="Constantia"/>
              </a:defRPr>
            </a:lvl3pPr>
            <a:lvl4pPr marL="1828800" marR="0" lvl="3" indent="-228600" algn="l" rtl="0">
              <a:spcBef>
                <a:spcPts val="180"/>
              </a:spcBef>
              <a:spcAft>
                <a:spcPts val="0"/>
              </a:spcAft>
              <a:buClr>
                <a:schemeClr val="accent3"/>
              </a:buClr>
              <a:buSzPts val="585"/>
              <a:buFont typeface="Noto Sans Symbols"/>
              <a:buNone/>
              <a:defRPr sz="900" b="0" i="0" u="none" strike="noStrike" cap="none">
                <a:solidFill>
                  <a:schemeClr val="dk1"/>
                </a:solidFill>
                <a:latin typeface="Constantia"/>
                <a:ea typeface="Constantia"/>
                <a:cs typeface="Constantia"/>
                <a:sym typeface="Constantia"/>
              </a:defRPr>
            </a:lvl4pPr>
            <a:lvl5pPr marL="2286000" marR="0" lvl="4" indent="-228600" algn="l" rtl="0">
              <a:spcBef>
                <a:spcPts val="180"/>
              </a:spcBef>
              <a:spcAft>
                <a:spcPts val="0"/>
              </a:spcAft>
              <a:buClr>
                <a:schemeClr val="accent4"/>
              </a:buClr>
              <a:buSzPts val="585"/>
              <a:buFont typeface="Noto Sans Symbols"/>
              <a:buNone/>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5" name="Shape 85"/>
          <p:cNvSpPr txBox="1">
            <a:spLocks noGrp="1"/>
          </p:cNvSpPr>
          <p:nvPr>
            <p:ph type="body" idx="2"/>
          </p:nvPr>
        </p:nvSpPr>
        <p:spPr>
          <a:xfrm>
            <a:off x="3575050" y="1257300"/>
            <a:ext cx="5111750" cy="3429000"/>
          </a:xfrm>
          <a:prstGeom prst="rect">
            <a:avLst/>
          </a:prstGeom>
          <a:noFill/>
          <a:ln>
            <a:noFill/>
          </a:ln>
        </p:spPr>
        <p:txBody>
          <a:bodyPr spcFirstLastPara="1" wrap="square" lIns="91425" tIns="91425" rIns="91425" bIns="91425" anchor="t" anchorCtr="0"/>
          <a:lstStyle>
            <a:lvl1pPr marL="457200" marR="0" lvl="0" indent="-397510" algn="l" rtl="0">
              <a:spcBef>
                <a:spcPts val="560"/>
              </a:spcBef>
              <a:spcAft>
                <a:spcPts val="0"/>
              </a:spcAft>
              <a:buClr>
                <a:schemeClr val="accent3"/>
              </a:buClr>
              <a:buSzPts val="2660"/>
              <a:buFont typeface="Noto Sans Symbols"/>
              <a:buChar char="●"/>
              <a:defRPr sz="2800" b="0" i="0" u="none" strike="noStrike" cap="none">
                <a:solidFill>
                  <a:schemeClr val="dk1"/>
                </a:solidFill>
                <a:latin typeface="Constantia"/>
                <a:ea typeface="Constantia"/>
                <a:cs typeface="Constantia"/>
                <a:sym typeface="Constantia"/>
              </a:defRPr>
            </a:lvl1pPr>
            <a:lvl2pPr marL="914400" marR="0" lvl="1" indent="-368935" algn="l" rtl="0">
              <a:spcBef>
                <a:spcPts val="520"/>
              </a:spcBef>
              <a:spcAft>
                <a:spcPts val="0"/>
              </a:spcAft>
              <a:buClr>
                <a:schemeClr val="accent1"/>
              </a:buClr>
              <a:buSzPts val="2210"/>
              <a:buFont typeface="Noto Sans Symbols"/>
              <a:buChar char="●"/>
              <a:defRPr sz="2600" b="0" i="0" u="none" strike="noStrike" cap="none">
                <a:solidFill>
                  <a:schemeClr val="dk1"/>
                </a:solidFill>
                <a:latin typeface="Constantia"/>
                <a:ea typeface="Constantia"/>
                <a:cs typeface="Constantia"/>
                <a:sym typeface="Constantia"/>
              </a:defRPr>
            </a:lvl2pPr>
            <a:lvl3pPr marL="1371600" marR="0" lvl="2" indent="-335280" algn="l" rtl="0">
              <a:spcBef>
                <a:spcPts val="480"/>
              </a:spcBef>
              <a:spcAft>
                <a:spcPts val="0"/>
              </a:spcAft>
              <a:buClr>
                <a:schemeClr val="accent2"/>
              </a:buClr>
              <a:buSzPts val="1680"/>
              <a:buFont typeface="Noto Sans Symbols"/>
              <a:buChar char="●"/>
              <a:defRPr sz="24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6" name="Shape 8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7" name="Shape 87"/>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8" name="Shape 8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9"/>
        <p:cNvGrpSpPr/>
        <p:nvPr/>
      </p:nvGrpSpPr>
      <p:grpSpPr>
        <a:xfrm>
          <a:off x="0" y="0"/>
          <a:ext cx="0" cy="0"/>
          <a:chOff x="0" y="0"/>
          <a:chExt cx="0" cy="0"/>
        </a:xfrm>
      </p:grpSpPr>
      <p:sp>
        <p:nvSpPr>
          <p:cNvPr id="10" name="Shape 10"/>
          <p:cNvSpPr/>
          <p:nvPr/>
        </p:nvSpPr>
        <p:spPr>
          <a:xfrm>
            <a:off x="-9525" y="-5358"/>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1" name="Shape 11"/>
          <p:cNvSpPr/>
          <p:nvPr/>
        </p:nvSpPr>
        <p:spPr>
          <a:xfrm>
            <a:off x="4381500" y="-5358"/>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2" name="Shape 12"/>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4" name="Shape 1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5" name="Shape 1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6" name="Shape 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grpSp>
        <p:nvGrpSpPr>
          <p:cNvPr id="17" name="Shape 17"/>
          <p:cNvGrpSpPr/>
          <p:nvPr/>
        </p:nvGrpSpPr>
        <p:grpSpPr>
          <a:xfrm>
            <a:off x="-29294" y="-12085"/>
            <a:ext cx="9198255" cy="814700"/>
            <a:chOff x="-29322" y="-1971"/>
            <a:chExt cx="9198255" cy="1086266"/>
          </a:xfrm>
        </p:grpSpPr>
        <p:sp>
          <p:nvSpPr>
            <p:cNvPr id="18" name="Shape 18"/>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9" name="Shape 19"/>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
        <p:nvSpPr>
          <p:cNvPr id="20" name="Shape 20"/>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nstantia"/>
                <a:ea typeface="Constantia"/>
                <a:cs typeface="Constantia"/>
                <a:sym typeface="Constantia"/>
              </a:rPr>
              <a:t>This presentation uses a free template provided by FPPT.com</a:t>
            </a:r>
            <a:endParaRPr/>
          </a:p>
          <a:p>
            <a:pPr marL="0" marR="0" lvl="0" indent="0" algn="l" rtl="0">
              <a:spcBef>
                <a:spcPts val="0"/>
              </a:spcBef>
              <a:spcAft>
                <a:spcPts val="0"/>
              </a:spcAft>
              <a:buNone/>
            </a:pPr>
            <a:r>
              <a:rPr lang="en-US" sz="1400">
                <a:solidFill>
                  <a:schemeClr val="dk1"/>
                </a:solidFill>
                <a:latin typeface="Constantia"/>
                <a:ea typeface="Constantia"/>
                <a:cs typeface="Constantia"/>
                <a:sym typeface="Constantia"/>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7"/>
        <p:cNvGrpSpPr/>
        <p:nvPr/>
      </p:nvGrpSpPr>
      <p:grpSpPr>
        <a:xfrm>
          <a:off x="0" y="0"/>
          <a:ext cx="0" cy="0"/>
          <a:chOff x="0" y="0"/>
          <a:chExt cx="0" cy="0"/>
        </a:xfrm>
      </p:grpSpPr>
      <p:sp>
        <p:nvSpPr>
          <p:cNvPr id="28" name="Shape 28"/>
          <p:cNvSpPr/>
          <p:nvPr/>
        </p:nvSpPr>
        <p:spPr>
          <a:xfrm>
            <a:off x="-9525" y="-5358"/>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9" name="Shape 29"/>
          <p:cNvSpPr/>
          <p:nvPr/>
        </p:nvSpPr>
        <p:spPr>
          <a:xfrm>
            <a:off x="4381500" y="-5358"/>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0" name="Shape 30"/>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2" name="Shape 3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3" name="Shape 3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4" name="Shape 3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grpSp>
        <p:nvGrpSpPr>
          <p:cNvPr id="35" name="Shape 35"/>
          <p:cNvGrpSpPr/>
          <p:nvPr/>
        </p:nvGrpSpPr>
        <p:grpSpPr>
          <a:xfrm>
            <a:off x="-29294" y="-12085"/>
            <a:ext cx="9198255" cy="814700"/>
            <a:chOff x="-29322" y="-1971"/>
            <a:chExt cx="9198255" cy="1086266"/>
          </a:xfrm>
        </p:grpSpPr>
        <p:sp>
          <p:nvSpPr>
            <p:cNvPr id="36" name="Shape 36"/>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7" name="Shape 37"/>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38" name="Shape 38"/>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Constantia"/>
                <a:ea typeface="Constantia"/>
                <a:cs typeface="Constantia"/>
                <a:sym typeface="Constantia"/>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onstantia"/>
                <a:ea typeface="Constantia"/>
                <a:cs typeface="Constantia"/>
                <a:sym typeface="Constantia"/>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66666"/>
          </a:schemeClr>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685800" y="1885950"/>
            <a:ext cx="7772400" cy="666750"/>
          </a:xfrm>
          <a:prstGeom prst="rect">
            <a:avLst/>
          </a:prstGeom>
          <a:noFill/>
          <a:ln>
            <a:noFill/>
          </a:ln>
        </p:spPr>
        <p:txBody>
          <a:bodyPr spcFirstLastPara="1" wrap="square" lIns="0" tIns="0" rIns="18275" bIns="0" anchor="b" anchorCtr="0">
            <a:noAutofit/>
          </a:bodyPr>
          <a:lstStyle/>
          <a:p>
            <a:pPr lvl="0" algn="ctr">
              <a:buSzPts val="2900"/>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End</a:t>
            </a:r>
            <a:r>
              <a:rPr lang="en-US" sz="3200" dirty="0" smtClean="0"/>
              <a:t>-Semester Project Presentation</a:t>
            </a:r>
            <a:r>
              <a:rPr lang="en-US" sz="3200" dirty="0" smtClean="0"/>
              <a:t/>
            </a:r>
            <a:br>
              <a:rPr lang="en-US" sz="3200" dirty="0" smtClean="0"/>
            </a:br>
            <a:r>
              <a:rPr lang="en-US" sz="2000" dirty="0" smtClean="0"/>
              <a:t>CSE523: Machine Learning</a:t>
            </a:r>
            <a:r>
              <a:rPr lang="en-US" sz="3200" dirty="0" smtClean="0"/>
              <a:t/>
            </a:r>
            <a:br>
              <a:rPr lang="en-US" sz="3200" dirty="0" smtClean="0"/>
            </a:br>
            <a:r>
              <a:rPr lang="en-US" sz="3200" dirty="0" smtClean="0"/>
              <a:t/>
            </a:r>
            <a:br>
              <a:rPr lang="en-US" sz="3200" dirty="0" smtClean="0"/>
            </a:br>
            <a:endParaRPr sz="1800" i="0" u="none" strike="noStrike" cap="none" dirty="0">
              <a:solidFill>
                <a:srgbClr val="4CE0EA"/>
              </a:solidFill>
              <a:latin typeface="Times New Roman" pitchFamily="18" charset="0"/>
              <a:cs typeface="Times New Roman" pitchFamily="18" charset="0"/>
              <a:sym typeface="Calibri"/>
            </a:endParaRPr>
          </a:p>
        </p:txBody>
      </p:sp>
      <p:sp>
        <p:nvSpPr>
          <p:cNvPr id="118" name="Shape 118"/>
          <p:cNvSpPr txBox="1">
            <a:spLocks noGrp="1"/>
          </p:cNvSpPr>
          <p:nvPr>
            <p:ph type="subTitle" idx="1"/>
          </p:nvPr>
        </p:nvSpPr>
        <p:spPr>
          <a:xfrm>
            <a:off x="914400" y="2266950"/>
            <a:ext cx="7315200" cy="610820"/>
          </a:xfrm>
          <a:prstGeom prst="rect">
            <a:avLst/>
          </a:prstGeom>
          <a:noFill/>
          <a:ln>
            <a:noFill/>
          </a:ln>
        </p:spPr>
        <p:txBody>
          <a:bodyPr spcFirstLastPara="1" wrap="square" lIns="0" tIns="45700" rIns="18275" bIns="45700" anchor="t" anchorCtr="0">
            <a:noAutofit/>
          </a:bodyPr>
          <a:lstStyle/>
          <a:p>
            <a:pPr algn="ctr"/>
            <a:r>
              <a:rPr lang="en-US" sz="1800" b="1" u="sng" dirty="0" smtClean="0">
                <a:solidFill>
                  <a:schemeClr val="accent2">
                    <a:lumMod val="50000"/>
                  </a:schemeClr>
                </a:solidFill>
              </a:rPr>
              <a:t>Sleep and Physical Performance Analysis: </a:t>
            </a:r>
          </a:p>
          <a:p>
            <a:pPr algn="ctr"/>
            <a:r>
              <a:rPr lang="en-US" sz="1800" b="1" u="sng" dirty="0" smtClean="0">
                <a:solidFill>
                  <a:schemeClr val="accent2">
                    <a:lumMod val="50000"/>
                  </a:schemeClr>
                </a:solidFill>
              </a:rPr>
              <a:t>A case study of collegiate women’s basketball players</a:t>
            </a:r>
          </a:p>
          <a:p>
            <a:pPr algn="ctr"/>
            <a:r>
              <a:rPr lang="en-US" sz="1800" b="1" u="sng" dirty="0" smtClean="0">
                <a:solidFill>
                  <a:schemeClr val="accent2">
                    <a:lumMod val="50000"/>
                  </a:schemeClr>
                </a:solidFill>
              </a:rPr>
              <a:t>(Data Imputations)</a:t>
            </a:r>
            <a:endParaRPr lang="en-US" sz="1800" dirty="0" smtClean="0">
              <a:solidFill>
                <a:schemeClr val="accent2">
                  <a:lumMod val="50000"/>
                </a:schemeClr>
              </a:solidFill>
            </a:endParaRPr>
          </a:p>
          <a:p>
            <a:pPr marL="0" marR="45720" lvl="0" indent="0" algn="ctr" rtl="0">
              <a:spcBef>
                <a:spcPts val="0"/>
              </a:spcBef>
              <a:spcAft>
                <a:spcPts val="0"/>
              </a:spcAft>
              <a:buClr>
                <a:schemeClr val="accent3"/>
              </a:buClr>
              <a:buSzPts val="1900"/>
              <a:buFont typeface="Noto Sans Symbols"/>
              <a:buNone/>
            </a:pPr>
            <a:endParaRPr sz="2200" b="1" i="0" u="none" strike="noStrike" cap="none" dirty="0">
              <a:solidFill>
                <a:schemeClr val="accent2">
                  <a:lumMod val="50000"/>
                </a:schemeClr>
              </a:solidFill>
              <a:latin typeface="Constantia"/>
              <a:ea typeface="Constantia"/>
              <a:cs typeface="Constantia"/>
              <a:sym typeface="Constantia"/>
            </a:endParaRPr>
          </a:p>
        </p:txBody>
      </p:sp>
      <p:graphicFrame>
        <p:nvGraphicFramePr>
          <p:cNvPr id="6" name="Table 5"/>
          <p:cNvGraphicFramePr>
            <a:graphicFrameLocks noGrp="1"/>
          </p:cNvGraphicFramePr>
          <p:nvPr/>
        </p:nvGraphicFramePr>
        <p:xfrm>
          <a:off x="1447800" y="3790950"/>
          <a:ext cx="6248400" cy="976937"/>
        </p:xfrm>
        <a:graphic>
          <a:graphicData uri="http://schemas.openxmlformats.org/drawingml/2006/table">
            <a:tbl>
              <a:tblPr firstRow="1" bandRow="1">
                <a:tableStyleId>{DF69FA94-6ACA-4D67-921A-232A1959E66E}</a:tableStyleId>
              </a:tblPr>
              <a:tblGrid>
                <a:gridCol w="6248400"/>
              </a:tblGrid>
              <a:tr h="976937">
                <a:tc>
                  <a:txBody>
                    <a:bodyPr/>
                    <a:lstStyle/>
                    <a:p>
                      <a:pPr algn="ctr"/>
                      <a:r>
                        <a:rPr lang="en-US" sz="900" b="1" u="sng" dirty="0" smtClean="0"/>
                        <a:t>Name of Candidate</a:t>
                      </a:r>
                      <a:endParaRPr lang="en-US" sz="900" dirty="0" smtClean="0"/>
                    </a:p>
                    <a:p>
                      <a:pPr algn="ctr"/>
                      <a:r>
                        <a:rPr lang="en-US" sz="900" dirty="0" smtClean="0"/>
                        <a:t>Srishti Sharma (AU2049002),</a:t>
                      </a:r>
                    </a:p>
                    <a:p>
                      <a:pPr algn="ctr"/>
                      <a:r>
                        <a:rPr lang="en-US" sz="900" dirty="0" smtClean="0"/>
                        <a:t>PhD in Engineering,</a:t>
                      </a:r>
                    </a:p>
                    <a:p>
                      <a:pPr algn="ctr"/>
                      <a:r>
                        <a:rPr lang="en-US" sz="900" dirty="0" smtClean="0"/>
                        <a:t>School of Engineering and Applied Science</a:t>
                      </a:r>
                    </a:p>
                    <a:p>
                      <a:pPr algn="ctr"/>
                      <a:r>
                        <a:rPr lang="en-US" sz="900" dirty="0" smtClean="0"/>
                        <a:t>Ahmedabad University</a:t>
                      </a:r>
                    </a:p>
                  </a:txBody>
                  <a:tcPr marT="91440" marB="9144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10</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Permutation based Feature Importance</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276350"/>
            <a:ext cx="8077200" cy="954107"/>
          </a:xfrm>
          <a:prstGeom prst="rect">
            <a:avLst/>
          </a:prstGeom>
          <a:noFill/>
        </p:spPr>
        <p:txBody>
          <a:bodyPr wrap="square" rtlCol="0">
            <a:spAutoFit/>
          </a:bodyPr>
          <a:lstStyle/>
          <a:p>
            <a:pPr marL="400050" lvl="4" indent="-400050"/>
            <a:r>
              <a:rPr lang="en-US" dirty="0" smtClean="0">
                <a:latin typeface="Constantia" pitchFamily="18" charset="0"/>
              </a:rPr>
              <a:t> </a:t>
            </a:r>
            <a:endParaRPr lang="en-US" dirty="0" smtClean="0">
              <a:latin typeface="Constantia" pitchFamily="18" charset="0"/>
            </a:endParaRPr>
          </a:p>
          <a:p>
            <a:pPr marL="400050" lvl="4" indent="-400050">
              <a:buFont typeface="+mj-lt"/>
              <a:buAutoNum type="romanUcPeriod"/>
            </a:pPr>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a:p>
        </p:txBody>
      </p:sp>
      <p:sp>
        <p:nvSpPr>
          <p:cNvPr id="6" name="TextBox 5"/>
          <p:cNvSpPr txBox="1"/>
          <p:nvPr/>
        </p:nvSpPr>
        <p:spPr>
          <a:xfrm>
            <a:off x="5638800" y="4629150"/>
            <a:ext cx="2361544" cy="215444"/>
          </a:xfrm>
          <a:prstGeom prst="rect">
            <a:avLst/>
          </a:prstGeom>
          <a:noFill/>
        </p:spPr>
        <p:txBody>
          <a:bodyPr wrap="none" rtlCol="0">
            <a:spAutoFit/>
          </a:bodyPr>
          <a:lstStyle/>
          <a:p>
            <a:r>
              <a:rPr lang="en-US" sz="800" dirty="0" smtClean="0"/>
              <a:t>Figure </a:t>
            </a:r>
            <a:r>
              <a:rPr lang="en-US" sz="800" dirty="0" smtClean="0"/>
              <a:t>5: For RHR </a:t>
            </a:r>
            <a:r>
              <a:rPr lang="en-US" sz="800" dirty="0" smtClean="0"/>
              <a:t>a</a:t>
            </a:r>
            <a:r>
              <a:rPr lang="en-US" sz="800" dirty="0" smtClean="0"/>
              <a:t>ttribute - Dominant features</a:t>
            </a:r>
            <a:endParaRPr lang="en-US" sz="800" dirty="0"/>
          </a:p>
        </p:txBody>
      </p:sp>
      <p:pic>
        <p:nvPicPr>
          <p:cNvPr id="3074" name="Picture 2"/>
          <p:cNvPicPr>
            <a:picLocks noChangeAspect="1" noChangeArrowheads="1"/>
          </p:cNvPicPr>
          <p:nvPr/>
        </p:nvPicPr>
        <p:blipFill>
          <a:blip r:embed="rId2"/>
          <a:srcRect/>
          <a:stretch>
            <a:fillRect/>
          </a:stretch>
        </p:blipFill>
        <p:spPr bwMode="auto">
          <a:xfrm>
            <a:off x="5334000" y="1276350"/>
            <a:ext cx="2877403" cy="3286125"/>
          </a:xfrm>
          <a:prstGeom prst="rect">
            <a:avLst/>
          </a:prstGeom>
          <a:noFill/>
          <a:ln w="9525">
            <a:noFill/>
            <a:miter lim="800000"/>
            <a:headEnd/>
            <a:tailEnd/>
          </a:ln>
        </p:spPr>
      </p:pic>
      <p:sp>
        <p:nvSpPr>
          <p:cNvPr id="8" name="TextBox 7"/>
          <p:cNvSpPr txBox="1"/>
          <p:nvPr/>
        </p:nvSpPr>
        <p:spPr>
          <a:xfrm>
            <a:off x="457200" y="1428750"/>
            <a:ext cx="4343400" cy="3754874"/>
          </a:xfrm>
          <a:prstGeom prst="rect">
            <a:avLst/>
          </a:prstGeom>
          <a:noFill/>
        </p:spPr>
        <p:txBody>
          <a:bodyPr wrap="square" rtlCol="0">
            <a:spAutoFit/>
          </a:bodyPr>
          <a:lstStyle/>
          <a:p>
            <a:pPr algn="just" fontAlgn="base"/>
            <a:r>
              <a:rPr lang="en-US" dirty="0" smtClean="0">
                <a:latin typeface="Constantia" pitchFamily="18" charset="0"/>
              </a:rPr>
              <a:t>Fit </a:t>
            </a:r>
            <a:r>
              <a:rPr lang="en-US" dirty="0" smtClean="0">
                <a:latin typeface="Constantia" pitchFamily="18" charset="0"/>
              </a:rPr>
              <a:t>a model for predicting target variable using independent variables and store the predictions.</a:t>
            </a:r>
          </a:p>
          <a:p>
            <a:pPr algn="just" fontAlgn="base"/>
            <a:r>
              <a:rPr lang="en-US" dirty="0" smtClean="0">
                <a:latin typeface="Constantia" pitchFamily="18" charset="0"/>
              </a:rPr>
              <a:t/>
            </a:r>
            <a:br>
              <a:rPr lang="en-US" dirty="0" smtClean="0">
                <a:latin typeface="Constantia" pitchFamily="18" charset="0"/>
              </a:rPr>
            </a:br>
            <a:r>
              <a:rPr lang="en-US" dirty="0" smtClean="0">
                <a:latin typeface="Constantia" pitchFamily="18" charset="0"/>
              </a:rPr>
              <a:t>For each independent attribute, considering one attribute at a time, shuffle values of only that attribute rows and predict target variable using the fitted model. Calculate the loss suffered from shuffling. </a:t>
            </a:r>
            <a:endParaRPr lang="en-US" dirty="0" smtClean="0">
              <a:latin typeface="Constantia" pitchFamily="18" charset="0"/>
            </a:endParaRPr>
          </a:p>
          <a:p>
            <a:pPr algn="just" fontAlgn="base"/>
            <a:endParaRPr lang="en-US" dirty="0" smtClean="0">
              <a:latin typeface="Constantia" pitchFamily="18" charset="0"/>
            </a:endParaRPr>
          </a:p>
          <a:p>
            <a:pPr algn="just" fontAlgn="base"/>
            <a:r>
              <a:rPr lang="en-US" dirty="0" smtClean="0">
                <a:latin typeface="Constantia" pitchFamily="18" charset="0"/>
              </a:rPr>
              <a:t>The independent variable for which there was maximum loss incurred due to shuffling is the most important attribute for particular target attribute considered. </a:t>
            </a:r>
          </a:p>
          <a:p>
            <a:pPr marL="400050" lvl="4" indent="-400050"/>
            <a:r>
              <a:rPr lang="en-US" dirty="0" smtClean="0">
                <a:latin typeface="Constantia" pitchFamily="18" charset="0"/>
              </a:rPr>
              <a:t> </a:t>
            </a:r>
            <a:endParaRPr lang="en-US" dirty="0" smtClean="0">
              <a:latin typeface="Constantia" pitchFamily="18" charset="0"/>
            </a:endParaRPr>
          </a:p>
          <a:p>
            <a:pPr marL="400050" lvl="4" indent="-400050">
              <a:buFont typeface="+mj-lt"/>
              <a:buAutoNum type="romanUcPeriod"/>
            </a:pPr>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a:latin typeface="Constant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11</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Data Imputation</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428750"/>
            <a:ext cx="7696200" cy="2708434"/>
          </a:xfrm>
          <a:prstGeom prst="rect">
            <a:avLst/>
          </a:prstGeom>
          <a:noFill/>
        </p:spPr>
        <p:txBody>
          <a:bodyPr wrap="square" rtlCol="0">
            <a:spAutoFit/>
          </a:bodyPr>
          <a:lstStyle/>
          <a:p>
            <a:pPr marL="342900" indent="-342900"/>
            <a:r>
              <a:rPr lang="en-US" sz="1600" b="1" dirty="0" smtClean="0">
                <a:latin typeface="Constantia" pitchFamily="18" charset="0"/>
              </a:rPr>
              <a:t>Data Imputation Techniques Experimented</a:t>
            </a:r>
          </a:p>
          <a:p>
            <a:pPr marL="342900" indent="-342900"/>
            <a:r>
              <a:rPr lang="en-US" dirty="0" smtClean="0">
                <a:latin typeface="Constantia" pitchFamily="18" charset="0"/>
              </a:rPr>
              <a:t>	1. Imputation using Global Mean</a:t>
            </a:r>
          </a:p>
          <a:p>
            <a:pPr marL="342900" indent="-342900"/>
            <a:r>
              <a:rPr lang="en-US" dirty="0" smtClean="0">
                <a:latin typeface="Constantia" pitchFamily="18" charset="0"/>
              </a:rPr>
              <a:t>	2. Imputation using Local Mean</a:t>
            </a:r>
          </a:p>
          <a:p>
            <a:pPr marL="342900" indent="-342900"/>
            <a:r>
              <a:rPr lang="en-US" dirty="0" smtClean="0">
                <a:latin typeface="Constantia" pitchFamily="18" charset="0"/>
              </a:rPr>
              <a:t>		a. k-Means Clustering based </a:t>
            </a:r>
            <a:r>
              <a:rPr lang="en-US" dirty="0" smtClean="0">
                <a:latin typeface="Constantia" pitchFamily="18" charset="0"/>
              </a:rPr>
              <a:t>Imputations on entire dataset in general</a:t>
            </a:r>
            <a:endParaRPr lang="en-US" dirty="0" smtClean="0">
              <a:latin typeface="Constantia" pitchFamily="18" charset="0"/>
            </a:endParaRPr>
          </a:p>
          <a:p>
            <a:pPr marL="342900" indent="-342900"/>
            <a:r>
              <a:rPr lang="en-US" dirty="0" smtClean="0">
                <a:latin typeface="Constantia" pitchFamily="18" charset="0"/>
              </a:rPr>
              <a:t>		b. </a:t>
            </a:r>
            <a:r>
              <a:rPr lang="en-US" dirty="0" smtClean="0">
                <a:latin typeface="Constantia" pitchFamily="18" charset="0"/>
              </a:rPr>
              <a:t>RHR based </a:t>
            </a:r>
            <a:r>
              <a:rPr lang="en-US" dirty="0" smtClean="0">
                <a:latin typeface="Constantia" pitchFamily="18" charset="0"/>
              </a:rPr>
              <a:t>k-Means Clustering</a:t>
            </a:r>
          </a:p>
          <a:p>
            <a:pPr marL="342900" indent="-342900"/>
            <a:r>
              <a:rPr lang="en-US" dirty="0" smtClean="0">
                <a:latin typeface="Constantia" pitchFamily="18" charset="0"/>
              </a:rPr>
              <a:t>		c. </a:t>
            </a:r>
            <a:r>
              <a:rPr lang="en-US" dirty="0" smtClean="0">
                <a:latin typeface="Constantia" pitchFamily="18" charset="0"/>
              </a:rPr>
              <a:t>light-sleep (hours) based k-Means Clustering</a:t>
            </a:r>
          </a:p>
          <a:p>
            <a:pPr marL="342900" indent="-342900"/>
            <a:r>
              <a:rPr lang="en-US" dirty="0" smtClean="0">
                <a:latin typeface="Constantia" pitchFamily="18" charset="0"/>
              </a:rPr>
              <a:t>	3. Imputation using Linear Regression</a:t>
            </a:r>
          </a:p>
          <a:p>
            <a:pPr marL="342900" indent="-342900"/>
            <a:r>
              <a:rPr lang="en-US" dirty="0" smtClean="0">
                <a:latin typeface="Constantia" pitchFamily="18" charset="0"/>
              </a:rPr>
              <a:t>	</a:t>
            </a:r>
            <a:r>
              <a:rPr lang="en-US" dirty="0" smtClean="0">
                <a:latin typeface="Constantia" pitchFamily="18" charset="0"/>
              </a:rPr>
              <a:t>	a. </a:t>
            </a:r>
            <a:r>
              <a:rPr lang="en-US" dirty="0" smtClean="0">
                <a:latin typeface="Constantia" pitchFamily="18" charset="0"/>
              </a:rPr>
              <a:t>Deterministic Linear Regression based Imputations</a:t>
            </a:r>
          </a:p>
          <a:p>
            <a:pPr marL="342900" indent="-342900"/>
            <a:r>
              <a:rPr lang="en-US" dirty="0" smtClean="0">
                <a:latin typeface="Constantia" pitchFamily="18" charset="0"/>
              </a:rPr>
              <a:t>	</a:t>
            </a:r>
            <a:r>
              <a:rPr lang="en-US" dirty="0" smtClean="0">
                <a:latin typeface="Constantia" pitchFamily="18" charset="0"/>
              </a:rPr>
              <a:t>	b. Stochastic Linear Regression based Imputations</a:t>
            </a:r>
          </a:p>
          <a:p>
            <a:pPr marL="342900" indent="-342900"/>
            <a:r>
              <a:rPr lang="en-US" dirty="0" smtClean="0">
                <a:latin typeface="Constantia" pitchFamily="18" charset="0"/>
              </a:rPr>
              <a:t>	</a:t>
            </a:r>
            <a:r>
              <a:rPr lang="en-US" dirty="0" smtClean="0">
                <a:latin typeface="Constantia" pitchFamily="18" charset="0"/>
              </a:rPr>
              <a:t>	c. Iterative Imputer based Imputations</a:t>
            </a:r>
            <a:endParaRPr lang="en-US" dirty="0" smtClean="0">
              <a:latin typeface="Constantia" pitchFamily="18" charset="0"/>
            </a:endParaRPr>
          </a:p>
          <a:p>
            <a:pPr marL="342900" indent="-342900"/>
            <a:r>
              <a:rPr lang="en-US" dirty="0" smtClean="0"/>
              <a:t>		</a:t>
            </a:r>
          </a:p>
          <a:p>
            <a:pPr marL="400050" lvl="4" indent="-400050">
              <a:buFont typeface="+mj-lt"/>
              <a:buAutoNum type="romanUcPeriod"/>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12</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Evaluation Metrics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428750"/>
            <a:ext cx="8153400" cy="1815882"/>
          </a:xfrm>
          <a:prstGeom prst="rect">
            <a:avLst/>
          </a:prstGeom>
          <a:noFill/>
        </p:spPr>
        <p:txBody>
          <a:bodyPr wrap="square" rtlCol="0">
            <a:spAutoFit/>
          </a:bodyPr>
          <a:lstStyle/>
          <a:p>
            <a:pPr marL="342900" indent="-342900">
              <a:buAutoNum type="arabicPeriod"/>
            </a:pPr>
            <a:r>
              <a:rPr lang="en-US" dirty="0" smtClean="0"/>
              <a:t>Raw Bias: Expected Value – Predicted Value</a:t>
            </a:r>
          </a:p>
          <a:p>
            <a:pPr marL="342900" lvl="1" indent="-342900"/>
            <a:r>
              <a:rPr lang="en-US" dirty="0" smtClean="0"/>
              <a:t>	This </a:t>
            </a:r>
            <a:r>
              <a:rPr lang="en-US" dirty="0" smtClean="0"/>
              <a:t>is the difference between the expected value and the predicted value. The permissible range of raw bias must be close to 0 </a:t>
            </a:r>
            <a:r>
              <a:rPr lang="en-US" dirty="0" smtClean="0"/>
              <a:t>[</a:t>
            </a:r>
            <a:r>
              <a:rPr lang="en-US" dirty="0" smtClean="0"/>
              <a:t>7</a:t>
            </a:r>
            <a:r>
              <a:rPr lang="en-US" dirty="0" smtClean="0"/>
              <a:t>]</a:t>
            </a:r>
            <a:endParaRPr lang="en-US" dirty="0" smtClean="0"/>
          </a:p>
          <a:p>
            <a:pPr marL="342900" lvl="1" indent="-342900"/>
            <a:endParaRPr lang="en-US" dirty="0" smtClean="0"/>
          </a:p>
          <a:p>
            <a:pPr marL="342900" indent="-342900">
              <a:buAutoNum type="arabicPeriod"/>
            </a:pPr>
            <a:r>
              <a:rPr lang="en-US" dirty="0" smtClean="0"/>
              <a:t>Percentage Bias: Raw Bias/Predicted Value * 100</a:t>
            </a:r>
          </a:p>
          <a:p>
            <a:pPr marL="342900" indent="-342900"/>
            <a:r>
              <a:rPr lang="en-US" dirty="0" smtClean="0"/>
              <a:t>	</a:t>
            </a:r>
            <a:r>
              <a:rPr lang="en-US" dirty="0" smtClean="0"/>
              <a:t>This </a:t>
            </a:r>
            <a:r>
              <a:rPr lang="en-US" dirty="0" smtClean="0"/>
              <a:t>is the percentage of difference between the expected and predicted value divided by the predicted value. The upper bound set of percentage bias is 5% </a:t>
            </a:r>
            <a:r>
              <a:rPr lang="en-US" dirty="0" smtClean="0"/>
              <a:t>[</a:t>
            </a:r>
            <a:r>
              <a:rPr lang="en-US" dirty="0" smtClean="0"/>
              <a:t>7</a:t>
            </a:r>
            <a:r>
              <a:rPr lang="en-US" dirty="0" smtClean="0"/>
              <a:t>]. </a:t>
            </a:r>
            <a:r>
              <a:rPr lang="en-US" dirty="0" smtClean="0"/>
              <a:t>		</a:t>
            </a:r>
          </a:p>
          <a:p>
            <a:pPr marL="400050" lvl="4" indent="-400050">
              <a:buFont typeface="+mj-lt"/>
              <a:buAutoNum type="romanU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13</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Results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6" name="TextBox 5"/>
          <p:cNvSpPr txBox="1"/>
          <p:nvPr/>
        </p:nvSpPr>
        <p:spPr>
          <a:xfrm>
            <a:off x="3657600" y="4781550"/>
            <a:ext cx="1887055" cy="215444"/>
          </a:xfrm>
          <a:prstGeom prst="rect">
            <a:avLst/>
          </a:prstGeom>
          <a:noFill/>
        </p:spPr>
        <p:txBody>
          <a:bodyPr wrap="none" rtlCol="0">
            <a:spAutoFit/>
          </a:bodyPr>
          <a:lstStyle/>
          <a:p>
            <a:r>
              <a:rPr lang="en-US" sz="800" dirty="0" smtClean="0"/>
              <a:t>Table1: </a:t>
            </a:r>
            <a:r>
              <a:rPr lang="en-US" sz="800" dirty="0" smtClean="0"/>
              <a:t>Raw Bias based Comparison</a:t>
            </a:r>
            <a:endParaRPr lang="en-US" sz="800" dirty="0"/>
          </a:p>
        </p:txBody>
      </p:sp>
      <p:graphicFrame>
        <p:nvGraphicFramePr>
          <p:cNvPr id="8" name="Table 7"/>
          <p:cNvGraphicFramePr>
            <a:graphicFrameLocks noGrp="1"/>
          </p:cNvGraphicFramePr>
          <p:nvPr/>
        </p:nvGraphicFramePr>
        <p:xfrm>
          <a:off x="533399" y="1316317"/>
          <a:ext cx="8153400" cy="3389034"/>
        </p:xfrm>
        <a:graphic>
          <a:graphicData uri="http://schemas.openxmlformats.org/drawingml/2006/table">
            <a:tbl>
              <a:tblPr/>
              <a:tblGrid>
                <a:gridCol w="864082"/>
                <a:gridCol w="819771"/>
                <a:gridCol w="797616"/>
                <a:gridCol w="775460"/>
                <a:gridCol w="830849"/>
                <a:gridCol w="819771"/>
                <a:gridCol w="819771"/>
                <a:gridCol w="819771"/>
                <a:gridCol w="841927"/>
                <a:gridCol w="764382"/>
              </a:tblGrid>
              <a:tr h="152394">
                <a:tc>
                  <a:txBody>
                    <a:bodyPr/>
                    <a:lstStyle/>
                    <a:p>
                      <a:pPr algn="ctr" fontAlgn="ctr"/>
                      <a:r>
                        <a:rPr lang="en-US" sz="1000" b="1" i="0" u="none" strike="noStrike" dirty="0" smtClean="0">
                          <a:solidFill>
                            <a:srgbClr val="000000"/>
                          </a:solidFill>
                          <a:latin typeface="Arial"/>
                        </a:rPr>
                        <a:t>1</a:t>
                      </a:r>
                      <a:endParaRPr lang="en-US" sz="1000" b="1" i="0" u="none" strike="noStrike" dirty="0">
                        <a:solidFill>
                          <a:srgbClr val="000000"/>
                        </a:solidFill>
                        <a:latin typeface="Arial"/>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Arial"/>
                        </a:rPr>
                        <a:t>2</a:t>
                      </a:r>
                      <a:endParaRPr lang="en-US" sz="1000" b="1" i="0" u="none" strike="noStrike" dirty="0">
                        <a:solidFill>
                          <a:srgbClr val="000000"/>
                        </a:solidFill>
                        <a:latin typeface="Arial"/>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Arial"/>
                        </a:rPr>
                        <a:t>3</a:t>
                      </a:r>
                      <a:endParaRPr lang="en-US" sz="1000" b="1" i="0" u="none" strike="noStrike" dirty="0">
                        <a:solidFill>
                          <a:srgbClr val="000000"/>
                        </a:solidFill>
                        <a:latin typeface="Arial"/>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Arial"/>
                        </a:rPr>
                        <a:t>4</a:t>
                      </a:r>
                      <a:endParaRPr lang="en-US" sz="1000" b="1" i="0" u="none" strike="noStrike" dirty="0">
                        <a:solidFill>
                          <a:srgbClr val="000000"/>
                        </a:solidFill>
                        <a:latin typeface="Arial"/>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Arial"/>
                        </a:rPr>
                        <a:t>5</a:t>
                      </a:r>
                      <a:endParaRPr lang="en-US" sz="1000" b="1" i="0" u="none" strike="noStrike" dirty="0">
                        <a:solidFill>
                          <a:srgbClr val="000000"/>
                        </a:solidFill>
                        <a:latin typeface="Arial"/>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libri"/>
                        </a:rPr>
                        <a:t>6</a:t>
                      </a: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libri"/>
                        </a:rPr>
                        <a:t>7</a:t>
                      </a: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libri"/>
                        </a:rPr>
                        <a:t>8</a:t>
                      </a: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1" i="0" u="none" strike="noStrike" dirty="0" smtClean="0">
                          <a:solidFill>
                            <a:srgbClr val="000000"/>
                          </a:solidFill>
                          <a:latin typeface="Calibri"/>
                        </a:rPr>
                        <a:t>Minimum Raw </a:t>
                      </a:r>
                      <a:r>
                        <a:rPr lang="en-US" sz="1000" b="1" i="0" u="none" strike="noStrike" dirty="0">
                          <a:solidFill>
                            <a:srgbClr val="000000"/>
                          </a:solidFill>
                          <a:latin typeface="Calibri"/>
                        </a:rPr>
                        <a:t>Bias</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000" b="1" i="0" u="none" strike="noStrike" dirty="0" smtClean="0">
                          <a:solidFill>
                            <a:srgbClr val="000000"/>
                          </a:solidFill>
                          <a:latin typeface="Calibri"/>
                        </a:rPr>
                        <a:t>Respective Technique</a:t>
                      </a: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9153">
                <a:tc>
                  <a:txBody>
                    <a:bodyPr/>
                    <a:lstStyle/>
                    <a:p>
                      <a:pPr algn="ctr" fontAlgn="ctr"/>
                      <a:r>
                        <a:rPr lang="en-US" sz="1000" b="1" i="0" u="none" strike="noStrike" dirty="0">
                          <a:solidFill>
                            <a:srgbClr val="000000"/>
                          </a:solidFill>
                          <a:latin typeface="Arial"/>
                        </a:rPr>
                        <a:t>Iterative Imputer</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Stochastic Linear Regression</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Deterministic Linear Regression</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K Means Clustering (feature - 6)</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K Means Clustering (Self - 6)</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K Means Clustering (feature 6-3)</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K Means (17 Clusters 3 features</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K Means Clustering (17 clusters - 1 feature)</a:t>
                      </a: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n-US" sz="1000" b="1" i="0" u="none" strike="noStrike" dirty="0">
                        <a:solidFill>
                          <a:srgbClr val="000000"/>
                        </a:solidFill>
                        <a:latin typeface="Calibri"/>
                      </a:endParaRPr>
                    </a:p>
                  </a:txBody>
                  <a:tcPr marL="6212" marR="6212" marT="62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3.593045691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3.902736568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2.265356451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2.862507276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3.206194575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2.116771207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3.206194575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2.116771207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10.89612753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10.90537065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5.099078851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4.861038816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6.314262858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4.036664771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6.314262858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1.748755916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2.200090711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0.335316639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1.14043253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0.023600033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0.182096159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0.023600033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0.023600033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6.810549843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7.103507572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11.33522603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12.14190677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11.79494277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10.37230928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11.79494277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5.125462035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4.953098979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0.260962343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0.856616102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0.764157864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0.59505675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0.764157864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0.260962343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11.78661661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11.82600837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4.664864735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3.855136067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5.315742499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4.881938686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5.315742499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18.68405339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19.17155359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26.90187964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27.14634688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25.97535804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26.65872222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25.97535804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10.45399336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10.61774098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22.74344613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22.14783273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21.79754738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20.89864257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21.79754738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10.45399336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dirty="0">
                          <a:solidFill>
                            <a:srgbClr val="000000"/>
                          </a:solidFill>
                          <a:latin typeface="Calibri"/>
                        </a:rPr>
                        <a:t>3.63112906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2.564436421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7.252130999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7.850678494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8.203916672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7.107137771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8.203916672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0</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8.505743232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8.105326534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10.27754863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6.849186794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8.025686518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7.81930891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8.025686518</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787">
                <a:tc>
                  <a:txBody>
                    <a:bodyPr/>
                    <a:lstStyle/>
                    <a:p>
                      <a:pPr algn="r" fontAlgn="b"/>
                      <a:r>
                        <a:rPr lang="en-US" sz="1000" b="0" i="0" u="none" strike="noStrike">
                          <a:solidFill>
                            <a:srgbClr val="000000"/>
                          </a:solidFill>
                          <a:latin typeface="Calibri"/>
                        </a:rPr>
                        <a:t>5.679623675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5.492458475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4.097160074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3.847692164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5.317225249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3.097442185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5.317225249</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3.097442185</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372">
                <a:tc>
                  <a:txBody>
                    <a:bodyPr/>
                    <a:lstStyle/>
                    <a:p>
                      <a:pPr algn="r" fontAlgn="b"/>
                      <a:r>
                        <a:rPr lang="en-US" sz="1000" b="0" i="0" u="none" strike="noStrike">
                          <a:solidFill>
                            <a:srgbClr val="000000"/>
                          </a:solidFill>
                          <a:latin typeface="Calibri"/>
                        </a:rPr>
                        <a:t>18.61919156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26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18.51290264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latin typeface="Calibri"/>
                        </a:rPr>
                        <a:t>12.71349971</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16.1538054</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12.98544103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10.28250386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12.98544103</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10.28250386</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latin typeface="Calibri"/>
                        </a:rPr>
                        <a:t>7</a:t>
                      </a:r>
                    </a:p>
                  </a:txBody>
                  <a:tcPr marL="6212" marR="6212" marT="62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14</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Results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428750"/>
            <a:ext cx="8153400" cy="738664"/>
          </a:xfrm>
          <a:prstGeom prst="rect">
            <a:avLst/>
          </a:prstGeom>
          <a:noFill/>
        </p:spPr>
        <p:txBody>
          <a:bodyPr wrap="square" rtlCol="0">
            <a:spAutoFit/>
          </a:bodyPr>
          <a:lstStyle/>
          <a:p>
            <a:pPr marL="342900" indent="-342900"/>
            <a:endParaRPr lang="en-US" dirty="0" smtClean="0"/>
          </a:p>
          <a:p>
            <a:pPr marL="342900" indent="-342900"/>
            <a:r>
              <a:rPr lang="en-US" dirty="0" smtClean="0"/>
              <a:t>		</a:t>
            </a:r>
          </a:p>
          <a:p>
            <a:pPr marL="400050" lvl="4" indent="-400050">
              <a:buFont typeface="+mj-lt"/>
              <a:buAutoNum type="romanUcPeriod"/>
            </a:pPr>
            <a:endParaRPr lang="en-US" dirty="0"/>
          </a:p>
        </p:txBody>
      </p:sp>
      <p:graphicFrame>
        <p:nvGraphicFramePr>
          <p:cNvPr id="6" name="Chart 5"/>
          <p:cNvGraphicFramePr/>
          <p:nvPr/>
        </p:nvGraphicFramePr>
        <p:xfrm>
          <a:off x="1676400" y="1428750"/>
          <a:ext cx="5781676"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657600" y="4781550"/>
            <a:ext cx="1737976" cy="215444"/>
          </a:xfrm>
          <a:prstGeom prst="rect">
            <a:avLst/>
          </a:prstGeom>
          <a:noFill/>
        </p:spPr>
        <p:txBody>
          <a:bodyPr wrap="none" rtlCol="0">
            <a:spAutoFit/>
          </a:bodyPr>
          <a:lstStyle/>
          <a:p>
            <a:r>
              <a:rPr lang="en-US" sz="800" dirty="0" smtClean="0"/>
              <a:t>Figure</a:t>
            </a:r>
            <a:r>
              <a:rPr lang="en-US" sz="800" dirty="0" smtClean="0"/>
              <a:t> 6: Raw Bias based Results</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15</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Results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6" name="TextBox 5"/>
          <p:cNvSpPr txBox="1"/>
          <p:nvPr/>
        </p:nvSpPr>
        <p:spPr>
          <a:xfrm>
            <a:off x="1524000" y="4781550"/>
            <a:ext cx="2239716" cy="215444"/>
          </a:xfrm>
          <a:prstGeom prst="rect">
            <a:avLst/>
          </a:prstGeom>
          <a:noFill/>
        </p:spPr>
        <p:txBody>
          <a:bodyPr wrap="none" rtlCol="0">
            <a:spAutoFit/>
          </a:bodyPr>
          <a:lstStyle/>
          <a:p>
            <a:r>
              <a:rPr lang="en-US" sz="800" dirty="0" smtClean="0"/>
              <a:t>Table 2: Percentage Bias based Comparison</a:t>
            </a:r>
            <a:endParaRPr lang="en-US" sz="800" dirty="0"/>
          </a:p>
        </p:txBody>
      </p:sp>
      <p:graphicFrame>
        <p:nvGraphicFramePr>
          <p:cNvPr id="10" name="Table 9"/>
          <p:cNvGraphicFramePr>
            <a:graphicFrameLocks noGrp="1"/>
          </p:cNvGraphicFramePr>
          <p:nvPr/>
        </p:nvGraphicFramePr>
        <p:xfrm>
          <a:off x="457200" y="1352550"/>
          <a:ext cx="4419600" cy="3276605"/>
        </p:xfrm>
        <a:graphic>
          <a:graphicData uri="http://schemas.openxmlformats.org/drawingml/2006/table">
            <a:tbl>
              <a:tblPr/>
              <a:tblGrid>
                <a:gridCol w="1169204"/>
                <a:gridCol w="1250777"/>
                <a:gridCol w="764741"/>
                <a:gridCol w="652579"/>
                <a:gridCol w="582299"/>
              </a:tblGrid>
              <a:tr h="688865">
                <a:tc>
                  <a:txBody>
                    <a:bodyPr/>
                    <a:lstStyle/>
                    <a:p>
                      <a:pPr algn="ctr" fontAlgn="ctr"/>
                      <a:r>
                        <a:rPr lang="en-US" sz="1000" b="1" i="0" u="none" strike="noStrike">
                          <a:solidFill>
                            <a:srgbClr val="000000"/>
                          </a:solidFill>
                          <a:latin typeface="Arial"/>
                        </a:rPr>
                        <a:t>Iterative Imputer</a:t>
                      </a:r>
                    </a:p>
                  </a:txBody>
                  <a:tcPr marL="0" marR="0" marT="19050" marB="190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Deterministic Linear Regression</a:t>
                      </a:r>
                    </a:p>
                  </a:txBody>
                  <a:tcPr marL="0" marR="0" marT="19050" marB="190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Stochastic Linear Regression</a:t>
                      </a:r>
                    </a:p>
                  </a:txBody>
                  <a:tcPr marL="0" marR="0" marT="19050" marB="190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Minimum Percentage Bias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Arial"/>
                        </a:rPr>
                        <a:t>Technique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6.132205024</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6.625730476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23.6111111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6.132205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17.05287621</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17.06487348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2.878669513</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3.594914133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5.35714286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2.87867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10.77798561</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11.29396457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7.89473684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7.894737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9.880496745</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9.516606909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16.3265306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9.516607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17.91643532</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17.96555596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5.2631579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5.263158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28.17429947</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29.12350912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16.4383562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16.43836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15.03176655</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15.30325061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37.9310345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15.03177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7.830962855</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5.406147261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14.29398705</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13.71336055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1.92307692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1.923077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9.516855713</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9.232192812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9.232193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45">
                <a:tc>
                  <a:txBody>
                    <a:bodyPr/>
                    <a:lstStyle/>
                    <a:p>
                      <a:pPr algn="r" fontAlgn="b"/>
                      <a:r>
                        <a:rPr lang="en-US" sz="1100" b="0" i="0" u="none" strike="noStrike">
                          <a:solidFill>
                            <a:srgbClr val="000000"/>
                          </a:solidFill>
                          <a:latin typeface="Calibri"/>
                        </a:rPr>
                        <a:t>33.62029571</a:t>
                      </a:r>
                    </a:p>
                  </a:txBody>
                  <a:tcPr marL="0" marR="0" marT="19050" marB="190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33.36433786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54.1666667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33.36434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Chart 10"/>
          <p:cNvGraphicFramePr/>
          <p:nvPr/>
        </p:nvGraphicFramePr>
        <p:xfrm>
          <a:off x="5181600" y="1809750"/>
          <a:ext cx="3810000"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867400" y="4248150"/>
            <a:ext cx="1988045" cy="215444"/>
          </a:xfrm>
          <a:prstGeom prst="rect">
            <a:avLst/>
          </a:prstGeom>
          <a:noFill/>
        </p:spPr>
        <p:txBody>
          <a:bodyPr wrap="none" rtlCol="0">
            <a:spAutoFit/>
          </a:bodyPr>
          <a:lstStyle/>
          <a:p>
            <a:r>
              <a:rPr lang="en-US" sz="800" dirty="0" smtClean="0"/>
              <a:t>Table 7: Percentage Bias based results</a:t>
            </a:r>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16</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Conclusion</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6" name="Content Placeholder 2"/>
          <p:cNvSpPr txBox="1">
            <a:spLocks/>
          </p:cNvSpPr>
          <p:nvPr/>
        </p:nvSpPr>
        <p:spPr>
          <a:xfrm>
            <a:off x="609600" y="1276350"/>
            <a:ext cx="7924800" cy="4171950"/>
          </a:xfrm>
          <a:prstGeom prst="rect">
            <a:avLst/>
          </a:prstGeom>
        </p:spPr>
        <p:txBody>
          <a:bodyPr/>
          <a:lstStyle/>
          <a:p>
            <a:pPr algn="just">
              <a:buFont typeface="Arial" pitchFamily="34" charset="0"/>
              <a:buChar char="•"/>
              <a:defRPr/>
            </a:pP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 </a:t>
            </a:r>
            <a:r>
              <a:rPr lang="en-US" dirty="0" smtClean="0">
                <a:latin typeface="Constantia" pitchFamily="18" charset="0"/>
              </a:rPr>
              <a:t>Permutation based feature importance is an effective technique for finding the most dominant attribute for a given target attribute whose values are to be imputed. </a:t>
            </a:r>
            <a:endParaRPr lang="en-US" dirty="0" smtClean="0">
              <a:latin typeface="Constantia" pitchFamily="18" charset="0"/>
            </a:endParaRPr>
          </a:p>
          <a:p>
            <a:pPr algn="just">
              <a:buFont typeface="Arial" pitchFamily="34" charset="0"/>
              <a:buChar char="•"/>
              <a:defRPr/>
            </a:pPr>
            <a:r>
              <a:rPr lang="en-US" dirty="0" smtClean="0">
                <a:latin typeface="Constantia" pitchFamily="18" charset="0"/>
              </a:rPr>
              <a:t> </a:t>
            </a:r>
            <a:r>
              <a:rPr lang="en-US" dirty="0" smtClean="0">
                <a:latin typeface="Constantia" pitchFamily="18" charset="0"/>
              </a:rPr>
              <a:t>Data </a:t>
            </a:r>
            <a:r>
              <a:rPr lang="en-US" dirty="0" smtClean="0">
                <a:latin typeface="Constantia" pitchFamily="18" charset="0"/>
              </a:rPr>
              <a:t>Imputation using Multivariate Regression using combination of important attributes selected worked well. Linear Regression, Stochastic Linear Regression as well as Iterative Imputer (MICE imputer) performed well on the dataset. </a:t>
            </a:r>
            <a:endParaRPr lang="en-US" dirty="0" smtClean="0">
              <a:latin typeface="Constantia" pitchFamily="18" charset="0"/>
            </a:endParaRPr>
          </a:p>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dirty="0" smtClean="0">
                <a:latin typeface="Constantia" pitchFamily="18" charset="0"/>
              </a:rPr>
              <a:t>  In comparison based on Raw Bias as well as that on basis of Percentage Bias, Iterative Imputation technique works better compared to all the other data imputation technique tried. </a:t>
            </a:r>
          </a:p>
          <a:p>
            <a:pPr marL="0" marR="0" lvl="0" indent="0" algn="just" defTabSz="914400" rtl="0" eaLnBrk="1" fontAlgn="auto" latinLnBrk="0" hangingPunct="1">
              <a:lnSpc>
                <a:spcPct val="100000"/>
              </a:lnSpc>
              <a:spcBef>
                <a:spcPts val="0"/>
              </a:spcBef>
              <a:spcAft>
                <a:spcPts val="0"/>
              </a:spcAft>
              <a:buClr>
                <a:srgbClr val="000000"/>
              </a:buClr>
              <a:buSzTx/>
              <a:tabLst/>
              <a:defRPr/>
            </a:pPr>
            <a:endParaRPr kumimoji="0" lang="en-US"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17</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Future Work</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6" name="Content Placeholder 2"/>
          <p:cNvSpPr txBox="1">
            <a:spLocks/>
          </p:cNvSpPr>
          <p:nvPr/>
        </p:nvSpPr>
        <p:spPr>
          <a:xfrm>
            <a:off x="609600" y="1276350"/>
            <a:ext cx="7924800" cy="4171950"/>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US" b="0" i="0" u="none" strike="noStrike" kern="0" cap="none" spc="0" normalizeH="0" baseline="0" noProof="0" dirty="0" smtClean="0">
                <a:ln>
                  <a:noFill/>
                </a:ln>
                <a:solidFill>
                  <a:srgbClr val="000000"/>
                </a:solidFill>
                <a:effectLst/>
                <a:uLnTx/>
                <a:uFillTx/>
                <a:latin typeface="Arial"/>
                <a:ea typeface="Arial"/>
                <a:cs typeface="Arial"/>
                <a:sym typeface="Arial"/>
              </a:rPr>
              <a:t>  </a:t>
            </a: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Dimensionality Reduction</a:t>
            </a:r>
            <a:r>
              <a:rPr kumimoji="0" lang="en-US" b="0" i="0" u="none" strike="noStrike" kern="0" cap="none" spc="0" normalizeH="0" noProof="0" dirty="0" smtClean="0">
                <a:ln>
                  <a:noFill/>
                </a:ln>
                <a:solidFill>
                  <a:srgbClr val="000000"/>
                </a:solidFill>
                <a:effectLst/>
                <a:uLnTx/>
                <a:uFillTx/>
                <a:latin typeface="Constantia" pitchFamily="18" charset="0"/>
                <a:sym typeface="Arial"/>
              </a:rPr>
              <a:t> on basis of feature importance</a:t>
            </a:r>
          </a:p>
          <a:p>
            <a:pPr lvl="0" algn="just">
              <a:buFont typeface="Arial" pitchFamily="34" charset="0"/>
              <a:buChar char="•"/>
              <a:defRPr/>
            </a:pPr>
            <a:r>
              <a:rPr lang="en-US" dirty="0" smtClean="0">
                <a:latin typeface="Constantia" pitchFamily="18" charset="0"/>
              </a:rPr>
              <a:t> </a:t>
            </a:r>
            <a:r>
              <a:rPr lang="en-US" dirty="0" smtClean="0">
                <a:latin typeface="Constantia" pitchFamily="18" charset="0"/>
              </a:rPr>
              <a:t> Analyzing </a:t>
            </a:r>
            <a:r>
              <a:rPr lang="en-US" dirty="0" smtClean="0">
                <a:latin typeface="Constantia" pitchFamily="18" charset="0"/>
              </a:rPr>
              <a:t>underlying patterns and correlations between sleep, training load, cognitive state </a:t>
            </a:r>
            <a:r>
              <a:rPr lang="en-US" dirty="0" smtClean="0">
                <a:latin typeface="Constantia" pitchFamily="18" charset="0"/>
              </a:rPr>
              <a:t>information </a:t>
            </a:r>
            <a:r>
              <a:rPr lang="en-US" dirty="0" smtClean="0">
                <a:latin typeface="Constantia" pitchFamily="18" charset="0"/>
              </a:rPr>
              <a:t>of the athlete and their </a:t>
            </a:r>
            <a:r>
              <a:rPr lang="en-US" dirty="0" smtClean="0">
                <a:latin typeface="Constantia" pitchFamily="18" charset="0"/>
              </a:rPr>
              <a:t>performance and predictive analysis</a:t>
            </a:r>
          </a:p>
          <a:p>
            <a:pPr lvl="0" algn="just">
              <a:defRPr/>
            </a:pPr>
            <a:endParaRPr kumimoji="0" lang="en-US" b="0" i="0" u="none" strike="noStrike" kern="0" cap="none" spc="0" normalizeH="0" baseline="0" noProof="0" dirty="0" smtClean="0">
              <a:ln>
                <a:noFill/>
              </a:ln>
              <a:solidFill>
                <a:srgbClr val="000000"/>
              </a:solidFill>
              <a:effectLst/>
              <a:uLnTx/>
              <a:uFillTx/>
              <a:latin typeface="Constantia"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i="0" u="none" strike="noStrike" cap="none" dirty="0">
                <a:solidFill>
                  <a:schemeClr val="dk2"/>
                </a:solidFill>
                <a:latin typeface="Calibri"/>
                <a:ea typeface="Calibri"/>
                <a:cs typeface="Calibri"/>
                <a:sym typeface="Calibri"/>
              </a:rPr>
              <a:t>References</a:t>
            </a:r>
            <a:endParaRPr sz="2900" b="1" i="0" u="none" strike="noStrike" cap="none">
              <a:solidFill>
                <a:schemeClr val="dk2"/>
              </a:solidFill>
              <a:latin typeface="Calibri"/>
              <a:ea typeface="Calibri"/>
              <a:cs typeface="Calibri"/>
              <a:sym typeface="Calibri"/>
            </a:endParaRPr>
          </a:p>
        </p:txBody>
      </p:sp>
      <p:sp>
        <p:nvSpPr>
          <p:cNvPr id="325" name="Shape 32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Autofit/>
          </a:bodyPr>
          <a:lstStyle/>
          <a:p>
            <a:pPr marL="514350" lvl="0" indent="-512762" algn="just">
              <a:lnSpc>
                <a:spcPct val="115000"/>
              </a:lnSpc>
              <a:spcBef>
                <a:spcPts val="0"/>
              </a:spcBef>
              <a:buSzPts val="1400"/>
              <a:buFont typeface="Constantia"/>
              <a:buAutoNum type="arabicPeriod"/>
            </a:pPr>
            <a:r>
              <a:rPr lang="en-US" sz="1100" dirty="0" err="1" smtClean="0">
                <a:solidFill>
                  <a:schemeClr val="tx1"/>
                </a:solidFill>
              </a:rPr>
              <a:t>Vyazovskiy</a:t>
            </a:r>
            <a:r>
              <a:rPr lang="en-US" sz="1100" dirty="0" smtClean="0">
                <a:solidFill>
                  <a:schemeClr val="tx1"/>
                </a:solidFill>
              </a:rPr>
              <a:t>, V.V., 2015. Sleep, recovery, and </a:t>
            </a:r>
            <a:r>
              <a:rPr lang="en-US" sz="1100" dirty="0" err="1" smtClean="0">
                <a:solidFill>
                  <a:schemeClr val="tx1"/>
                </a:solidFill>
              </a:rPr>
              <a:t>metaregulation</a:t>
            </a:r>
            <a:r>
              <a:rPr lang="en-US" sz="1100" dirty="0" smtClean="0">
                <a:solidFill>
                  <a:schemeClr val="tx1"/>
                </a:solidFill>
              </a:rPr>
              <a:t>: explaining the benefits of sleep. Nature and science of sleep, 7, p.171.</a:t>
            </a:r>
          </a:p>
          <a:p>
            <a:pPr marL="514350" lvl="0" indent="-512762" algn="just">
              <a:lnSpc>
                <a:spcPct val="115000"/>
              </a:lnSpc>
              <a:spcBef>
                <a:spcPts val="0"/>
              </a:spcBef>
              <a:buSzPts val="1400"/>
              <a:buFont typeface="Constantia"/>
              <a:buAutoNum type="arabicPeriod"/>
            </a:pPr>
            <a:r>
              <a:rPr lang="en-US" sz="1100" dirty="0" err="1" smtClean="0">
                <a:solidFill>
                  <a:schemeClr val="tx1"/>
                </a:solidFill>
              </a:rPr>
              <a:t>Fullagar</a:t>
            </a:r>
            <a:r>
              <a:rPr lang="en-US" sz="1100" dirty="0" smtClean="0">
                <a:solidFill>
                  <a:schemeClr val="tx1"/>
                </a:solidFill>
              </a:rPr>
              <a:t>, H.H., </a:t>
            </a:r>
            <a:r>
              <a:rPr lang="en-US" sz="1100" dirty="0" err="1" smtClean="0">
                <a:solidFill>
                  <a:schemeClr val="tx1"/>
                </a:solidFill>
              </a:rPr>
              <a:t>Skorski</a:t>
            </a:r>
            <a:r>
              <a:rPr lang="en-US" sz="1100" dirty="0" smtClean="0">
                <a:solidFill>
                  <a:schemeClr val="tx1"/>
                </a:solidFill>
              </a:rPr>
              <a:t>, S., Duffield, R., </a:t>
            </a:r>
            <a:r>
              <a:rPr lang="en-US" sz="1100" dirty="0" err="1" smtClean="0">
                <a:solidFill>
                  <a:schemeClr val="tx1"/>
                </a:solidFill>
              </a:rPr>
              <a:t>Hammes</a:t>
            </a:r>
            <a:r>
              <a:rPr lang="en-US" sz="1100" dirty="0" smtClean="0">
                <a:solidFill>
                  <a:schemeClr val="tx1"/>
                </a:solidFill>
              </a:rPr>
              <a:t>, D., Coutts, A.J. and Meyer, T., 2015. Sleep and</a:t>
            </a:r>
          </a:p>
          <a:p>
            <a:pPr marL="514350" lvl="0" indent="-512762" algn="just">
              <a:lnSpc>
                <a:spcPct val="115000"/>
              </a:lnSpc>
              <a:spcBef>
                <a:spcPts val="0"/>
              </a:spcBef>
              <a:buSzPts val="1400"/>
              <a:buNone/>
            </a:pPr>
            <a:r>
              <a:rPr lang="en-US" sz="1100" dirty="0" smtClean="0">
                <a:solidFill>
                  <a:schemeClr val="tx1"/>
                </a:solidFill>
              </a:rPr>
              <a:t>	athletic performance: the effects of sleep loss on exercise performance, and physiological and</a:t>
            </a:r>
          </a:p>
          <a:p>
            <a:pPr marL="514350" lvl="0" indent="-512762" algn="just">
              <a:lnSpc>
                <a:spcPct val="115000"/>
              </a:lnSpc>
              <a:spcBef>
                <a:spcPts val="0"/>
              </a:spcBef>
              <a:buSzPts val="1400"/>
              <a:buNone/>
            </a:pPr>
            <a:r>
              <a:rPr lang="en-US" sz="1100" dirty="0" smtClean="0">
                <a:solidFill>
                  <a:schemeClr val="tx1"/>
                </a:solidFill>
              </a:rPr>
              <a:t>	cognitive responses to exercise. Sports medicine, 45(2), pp.161-186.</a:t>
            </a:r>
          </a:p>
          <a:p>
            <a:pPr marL="514350" lvl="0" indent="-512762" algn="just">
              <a:lnSpc>
                <a:spcPct val="115000"/>
              </a:lnSpc>
              <a:spcBef>
                <a:spcPts val="0"/>
              </a:spcBef>
              <a:buSzPts val="1400"/>
              <a:buAutoNum type="arabicPeriod" startAt="3"/>
            </a:pPr>
            <a:r>
              <a:rPr lang="en-US" sz="1100" dirty="0" err="1" smtClean="0">
                <a:solidFill>
                  <a:schemeClr val="tx1"/>
                </a:solidFill>
              </a:rPr>
              <a:t>Nédélec</a:t>
            </a:r>
            <a:r>
              <a:rPr lang="en-US" sz="1100" dirty="0" smtClean="0">
                <a:solidFill>
                  <a:schemeClr val="tx1"/>
                </a:solidFill>
              </a:rPr>
              <a:t>, M., </a:t>
            </a:r>
            <a:r>
              <a:rPr lang="en-US" sz="1100" dirty="0" err="1" smtClean="0">
                <a:solidFill>
                  <a:schemeClr val="tx1"/>
                </a:solidFill>
              </a:rPr>
              <a:t>Halson</a:t>
            </a:r>
            <a:r>
              <a:rPr lang="en-US" sz="1100" dirty="0" smtClean="0">
                <a:solidFill>
                  <a:schemeClr val="tx1"/>
                </a:solidFill>
              </a:rPr>
              <a:t>, S., </a:t>
            </a:r>
            <a:r>
              <a:rPr lang="en-US" sz="1100" dirty="0" err="1" smtClean="0">
                <a:solidFill>
                  <a:schemeClr val="tx1"/>
                </a:solidFill>
              </a:rPr>
              <a:t>Abaidia</a:t>
            </a:r>
            <a:r>
              <a:rPr lang="en-US" sz="1100" dirty="0" smtClean="0">
                <a:solidFill>
                  <a:schemeClr val="tx1"/>
                </a:solidFill>
              </a:rPr>
              <a:t>, A.E., </a:t>
            </a:r>
            <a:r>
              <a:rPr lang="en-US" sz="1100" dirty="0" err="1" smtClean="0">
                <a:solidFill>
                  <a:schemeClr val="tx1"/>
                </a:solidFill>
              </a:rPr>
              <a:t>Ahmaidi</a:t>
            </a:r>
            <a:r>
              <a:rPr lang="en-US" sz="1100" dirty="0" smtClean="0">
                <a:solidFill>
                  <a:schemeClr val="tx1"/>
                </a:solidFill>
              </a:rPr>
              <a:t>, S. and </a:t>
            </a:r>
            <a:r>
              <a:rPr lang="en-US" sz="1100" dirty="0" err="1" smtClean="0">
                <a:solidFill>
                  <a:schemeClr val="tx1"/>
                </a:solidFill>
              </a:rPr>
              <a:t>Dupont</a:t>
            </a:r>
            <a:r>
              <a:rPr lang="en-US" sz="1100" dirty="0" smtClean="0">
                <a:solidFill>
                  <a:schemeClr val="tx1"/>
                </a:solidFill>
              </a:rPr>
              <a:t>, G., 2015. Stress, sleep and recovery in elite soccer: a critical review of the literature. Sports Medicine, 45(10), pp.1387- 1400.</a:t>
            </a:r>
          </a:p>
          <a:p>
            <a:pPr marL="514350" lvl="0" indent="-512762" algn="just">
              <a:lnSpc>
                <a:spcPct val="115000"/>
              </a:lnSpc>
              <a:spcBef>
                <a:spcPts val="0"/>
              </a:spcBef>
              <a:buSzPts val="1400"/>
              <a:buNone/>
            </a:pPr>
            <a:r>
              <a:rPr lang="en-US" sz="1100" dirty="0" smtClean="0">
                <a:solidFill>
                  <a:schemeClr val="tx1"/>
                </a:solidFill>
              </a:rPr>
              <a:t>4.       Martin, B.J., 1981. Effect of sleep deprivation on tolerance of prolonged exercise. European  journal of applied physiology and occupational physiology, 47(4), pp.345-354.</a:t>
            </a:r>
          </a:p>
          <a:p>
            <a:pPr marL="514350" lvl="0" indent="-512762" algn="just">
              <a:lnSpc>
                <a:spcPct val="115000"/>
              </a:lnSpc>
              <a:spcBef>
                <a:spcPts val="0"/>
              </a:spcBef>
              <a:buSzPts val="1400"/>
              <a:buNone/>
            </a:pPr>
            <a:r>
              <a:rPr lang="en-US" sz="1100" dirty="0" smtClean="0">
                <a:solidFill>
                  <a:schemeClr val="tx1"/>
                </a:solidFill>
              </a:rPr>
              <a:t>5. 	</a:t>
            </a:r>
            <a:r>
              <a:rPr lang="en-US" sz="1100" dirty="0" err="1" smtClean="0">
                <a:solidFill>
                  <a:schemeClr val="tx1"/>
                </a:solidFill>
              </a:rPr>
              <a:t>Mah</a:t>
            </a:r>
            <a:r>
              <a:rPr lang="en-US" sz="1100" dirty="0" smtClean="0">
                <a:solidFill>
                  <a:schemeClr val="tx1"/>
                </a:solidFill>
              </a:rPr>
              <a:t>, C.D., </a:t>
            </a:r>
            <a:r>
              <a:rPr lang="en-US" sz="1100" dirty="0" err="1" smtClean="0">
                <a:solidFill>
                  <a:schemeClr val="tx1"/>
                </a:solidFill>
              </a:rPr>
              <a:t>Mah</a:t>
            </a:r>
            <a:r>
              <a:rPr lang="en-US" sz="1100" dirty="0" smtClean="0">
                <a:solidFill>
                  <a:schemeClr val="tx1"/>
                </a:solidFill>
              </a:rPr>
              <a:t>, K.E., </a:t>
            </a:r>
            <a:r>
              <a:rPr lang="en-US" sz="1100" dirty="0" err="1" smtClean="0">
                <a:solidFill>
                  <a:schemeClr val="tx1"/>
                </a:solidFill>
              </a:rPr>
              <a:t>Kezirian</a:t>
            </a:r>
            <a:r>
              <a:rPr lang="en-US" sz="1100" dirty="0" smtClean="0">
                <a:solidFill>
                  <a:schemeClr val="tx1"/>
                </a:solidFill>
              </a:rPr>
              <a:t>, E.J. and Dement, W.C., 2011. The effects of sleep extension on</a:t>
            </a:r>
          </a:p>
          <a:p>
            <a:pPr marL="514350" lvl="0" indent="-512762" algn="just">
              <a:lnSpc>
                <a:spcPct val="115000"/>
              </a:lnSpc>
              <a:spcBef>
                <a:spcPts val="0"/>
              </a:spcBef>
              <a:buSzPts val="1400"/>
              <a:buNone/>
            </a:pPr>
            <a:r>
              <a:rPr lang="en-US" sz="1100" dirty="0" smtClean="0">
                <a:solidFill>
                  <a:schemeClr val="tx1"/>
                </a:solidFill>
              </a:rPr>
              <a:t>	the athletic performance of collegiate basketball players. Sleep, 34(7), pp.943-950.</a:t>
            </a:r>
          </a:p>
          <a:p>
            <a:pPr marL="514350" lvl="0" indent="-512762" algn="just">
              <a:lnSpc>
                <a:spcPct val="115000"/>
              </a:lnSpc>
              <a:spcBef>
                <a:spcPts val="0"/>
              </a:spcBef>
              <a:buSzPts val="1400"/>
              <a:buNone/>
            </a:pPr>
            <a:r>
              <a:rPr lang="en-US" sz="1100" dirty="0" smtClean="0">
                <a:solidFill>
                  <a:schemeClr val="tx1"/>
                </a:solidFill>
              </a:rPr>
              <a:t>6. 	Al-</a:t>
            </a:r>
            <a:r>
              <a:rPr lang="en-US" sz="1100" dirty="0" err="1" smtClean="0">
                <a:solidFill>
                  <a:schemeClr val="tx1"/>
                </a:solidFill>
              </a:rPr>
              <a:t>Kandari</a:t>
            </a:r>
            <a:r>
              <a:rPr lang="en-US" sz="1100" dirty="0" smtClean="0">
                <a:solidFill>
                  <a:schemeClr val="tx1"/>
                </a:solidFill>
              </a:rPr>
              <a:t>, S., </a:t>
            </a:r>
            <a:r>
              <a:rPr lang="en-US" sz="1100" dirty="0" err="1" smtClean="0">
                <a:solidFill>
                  <a:schemeClr val="tx1"/>
                </a:solidFill>
              </a:rPr>
              <a:t>Alsalem</a:t>
            </a:r>
            <a:r>
              <a:rPr lang="en-US" sz="1100" dirty="0" smtClean="0">
                <a:solidFill>
                  <a:schemeClr val="tx1"/>
                </a:solidFill>
              </a:rPr>
              <a:t>, A., Al-</a:t>
            </a:r>
            <a:r>
              <a:rPr lang="en-US" sz="1100" dirty="0" err="1" smtClean="0">
                <a:solidFill>
                  <a:schemeClr val="tx1"/>
                </a:solidFill>
              </a:rPr>
              <a:t>Mutairi</a:t>
            </a:r>
            <a:r>
              <a:rPr lang="en-US" sz="1100" dirty="0" smtClean="0">
                <a:solidFill>
                  <a:schemeClr val="tx1"/>
                </a:solidFill>
              </a:rPr>
              <a:t>, S., Al-</a:t>
            </a:r>
            <a:r>
              <a:rPr lang="en-US" sz="1100" dirty="0" err="1" smtClean="0">
                <a:solidFill>
                  <a:schemeClr val="tx1"/>
                </a:solidFill>
              </a:rPr>
              <a:t>Lumai</a:t>
            </a:r>
            <a:r>
              <a:rPr lang="en-US" sz="1100" dirty="0" smtClean="0">
                <a:solidFill>
                  <a:schemeClr val="tx1"/>
                </a:solidFill>
              </a:rPr>
              <a:t>, D., </a:t>
            </a:r>
            <a:r>
              <a:rPr lang="en-US" sz="1100" dirty="0" err="1" smtClean="0">
                <a:solidFill>
                  <a:schemeClr val="tx1"/>
                </a:solidFill>
              </a:rPr>
              <a:t>Dawoud</a:t>
            </a:r>
            <a:r>
              <a:rPr lang="en-US" sz="1100" dirty="0" smtClean="0">
                <a:solidFill>
                  <a:schemeClr val="tx1"/>
                </a:solidFill>
              </a:rPr>
              <a:t>, A. and </a:t>
            </a:r>
            <a:r>
              <a:rPr lang="en-US" sz="1100" dirty="0" err="1" smtClean="0">
                <a:solidFill>
                  <a:schemeClr val="tx1"/>
                </a:solidFill>
              </a:rPr>
              <a:t>Moussa</a:t>
            </a:r>
            <a:r>
              <a:rPr lang="en-US" sz="1100" dirty="0" smtClean="0">
                <a:solidFill>
                  <a:schemeClr val="tx1"/>
                </a:solidFill>
              </a:rPr>
              <a:t>, M., 2017. Association between sleep hygiene awareness and practice with sleep quality among Kuwait</a:t>
            </a:r>
          </a:p>
          <a:p>
            <a:pPr marL="514350" lvl="0" indent="-512762" algn="just">
              <a:lnSpc>
                <a:spcPct val="115000"/>
              </a:lnSpc>
              <a:spcBef>
                <a:spcPts val="0"/>
              </a:spcBef>
              <a:buSzPts val="1400"/>
              <a:buNone/>
            </a:pPr>
            <a:r>
              <a:rPr lang="en-US" sz="1100" dirty="0" smtClean="0">
                <a:solidFill>
                  <a:schemeClr val="tx1"/>
                </a:solidFill>
              </a:rPr>
              <a:t>	University students. Sleep health, 3(5), </a:t>
            </a:r>
            <a:r>
              <a:rPr lang="en-US" sz="1100" dirty="0" smtClean="0">
                <a:solidFill>
                  <a:schemeClr val="tx1"/>
                </a:solidFill>
              </a:rPr>
              <a:t>pp.342-347</a:t>
            </a:r>
          </a:p>
          <a:p>
            <a:pPr marL="514350" indent="-512762" algn="just">
              <a:lnSpc>
                <a:spcPct val="115000"/>
              </a:lnSpc>
              <a:spcBef>
                <a:spcPts val="0"/>
              </a:spcBef>
              <a:buSzPts val="1400"/>
              <a:buNone/>
            </a:pPr>
            <a:r>
              <a:rPr lang="en-US" sz="1100" dirty="0" smtClean="0"/>
              <a:t>7.         </a:t>
            </a:r>
            <a:r>
              <a:rPr lang="en-US" sz="1100" dirty="0" err="1" smtClean="0"/>
              <a:t>Demirtas</a:t>
            </a:r>
            <a:r>
              <a:rPr lang="en-US" sz="1100" dirty="0" smtClean="0"/>
              <a:t>, H., </a:t>
            </a:r>
            <a:r>
              <a:rPr lang="en-US" sz="1100" dirty="0" err="1" smtClean="0"/>
              <a:t>Freels</a:t>
            </a:r>
            <a:r>
              <a:rPr lang="en-US" sz="1100" dirty="0" smtClean="0"/>
              <a:t>, S.A. and </a:t>
            </a:r>
            <a:r>
              <a:rPr lang="en-US" sz="1100" dirty="0" err="1" smtClean="0"/>
              <a:t>Yucel</a:t>
            </a:r>
            <a:r>
              <a:rPr lang="en-US" sz="1100" dirty="0" smtClean="0"/>
              <a:t>, R.M., 2008. Plausibility of multivariate normality assumption when multiply imputing non-Gaussian continuous outcomes: a simulation assessment. </a:t>
            </a:r>
            <a:r>
              <a:rPr lang="en-US" sz="1100" i="1" dirty="0" smtClean="0"/>
              <a:t>Journal of Statistical Computation and Simulation</a:t>
            </a:r>
            <a:r>
              <a:rPr lang="en-US" sz="1100" dirty="0" smtClean="0"/>
              <a:t>, </a:t>
            </a:r>
            <a:r>
              <a:rPr lang="en-US" sz="1100" i="1" dirty="0" smtClean="0"/>
              <a:t>78</a:t>
            </a:r>
            <a:r>
              <a:rPr lang="en-US" sz="1100" dirty="0" smtClean="0"/>
              <a:t>(1), pp.69-84.</a:t>
            </a:r>
          </a:p>
          <a:p>
            <a:pPr marL="514350" lvl="0" indent="-512762" algn="just">
              <a:lnSpc>
                <a:spcPct val="115000"/>
              </a:lnSpc>
              <a:spcBef>
                <a:spcPts val="0"/>
              </a:spcBef>
              <a:buSzPts val="1400"/>
              <a:buNone/>
            </a:pPr>
            <a:endParaRPr lang="en-US" sz="1200" dirty="0" smtClean="0">
              <a:solidFill>
                <a:schemeClr val="tx1"/>
              </a:solidFill>
            </a:endParaRPr>
          </a:p>
        </p:txBody>
      </p:sp>
      <p:sp>
        <p:nvSpPr>
          <p:cNvPr id="326" name="Shape 32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18</a:t>
            </a:fld>
            <a:endParaRPr sz="1200">
              <a:solidFill>
                <a:srgbClr val="035C75"/>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p:nvPr/>
        </p:nvSpPr>
        <p:spPr>
          <a:xfrm>
            <a:off x="0" y="2114550"/>
            <a:ext cx="9144000" cy="9162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B5394"/>
              </a:buClr>
              <a:buSzPts val="7200"/>
              <a:buFont typeface="Calibri"/>
              <a:buNone/>
            </a:pPr>
            <a:r>
              <a:rPr lang="en-US" sz="7200" b="1" i="0" u="none" strike="noStrike" cap="none">
                <a:solidFill>
                  <a:srgbClr val="0B5394"/>
                </a:solidFill>
                <a:latin typeface="Calibri"/>
                <a:ea typeface="Calibri"/>
                <a:cs typeface="Calibri"/>
                <a:sym typeface="Calibri"/>
              </a:rPr>
              <a:t>Thank You</a:t>
            </a:r>
            <a:endParaRPr sz="7200" b="1" i="0" u="none" strike="noStrike" cap="none">
              <a:solidFill>
                <a:srgbClr val="0B5394"/>
              </a:solidFill>
              <a:latin typeface="Calibri"/>
              <a:ea typeface="Calibri"/>
              <a:cs typeface="Calibri"/>
              <a:sym typeface="Calibri"/>
            </a:endParaRPr>
          </a:p>
        </p:txBody>
      </p:sp>
      <p:sp>
        <p:nvSpPr>
          <p:cNvPr id="346" name="Shape 34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19</a:t>
            </a:fld>
            <a:endParaRPr sz="1200">
              <a:solidFill>
                <a:srgbClr val="035C75"/>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85325" y="474200"/>
            <a:ext cx="8389800" cy="8382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i="0" u="none" strike="noStrike" cap="none" dirty="0" smtClean="0">
                <a:solidFill>
                  <a:schemeClr val="dk2"/>
                </a:solidFill>
                <a:latin typeface="Calibri"/>
                <a:ea typeface="Calibri"/>
                <a:cs typeface="Calibri"/>
                <a:sym typeface="Calibri"/>
              </a:rPr>
              <a:t>Outline</a:t>
            </a:r>
            <a:endParaRPr sz="2900" b="1" i="0" u="none" strike="noStrike" cap="none">
              <a:solidFill>
                <a:schemeClr val="dk2"/>
              </a:solidFill>
              <a:latin typeface="Calibri"/>
              <a:ea typeface="Calibri"/>
              <a:cs typeface="Calibri"/>
              <a:sym typeface="Calibri"/>
            </a:endParaRPr>
          </a:p>
        </p:txBody>
      </p:sp>
      <p:sp>
        <p:nvSpPr>
          <p:cNvPr id="126" name="Shape 126"/>
          <p:cNvSpPr txBox="1">
            <a:spLocks noGrp="1"/>
          </p:cNvSpPr>
          <p:nvPr>
            <p:ph type="body" idx="1"/>
          </p:nvPr>
        </p:nvSpPr>
        <p:spPr>
          <a:xfrm>
            <a:off x="533400" y="1200150"/>
            <a:ext cx="5791200" cy="3664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50000"/>
              </a:lnSpc>
              <a:spcBef>
                <a:spcPts val="0"/>
              </a:spcBef>
              <a:spcAft>
                <a:spcPts val="0"/>
              </a:spcAft>
              <a:buClr>
                <a:schemeClr val="accent3"/>
              </a:buClr>
              <a:buSzPts val="1900"/>
              <a:buFont typeface="Noto Sans Symbols"/>
              <a:buChar char="●"/>
            </a:pPr>
            <a:r>
              <a:rPr lang="en-US" sz="1100" b="0" i="0" u="none" strike="noStrike" cap="none" dirty="0" smtClean="0">
                <a:solidFill>
                  <a:schemeClr val="dk1"/>
                </a:solidFill>
                <a:latin typeface="Constantia"/>
                <a:ea typeface="Constantia"/>
                <a:cs typeface="Constantia"/>
                <a:sym typeface="Constantia"/>
              </a:rPr>
              <a:t>Introduction </a:t>
            </a:r>
          </a:p>
          <a:p>
            <a:pPr marL="274320" marR="0" lvl="0" indent="-274320" algn="l" rtl="0">
              <a:lnSpc>
                <a:spcPct val="150000"/>
              </a:lnSpc>
              <a:spcBef>
                <a:spcPts val="0"/>
              </a:spcBef>
              <a:spcAft>
                <a:spcPts val="0"/>
              </a:spcAft>
              <a:buClr>
                <a:schemeClr val="accent3"/>
              </a:buClr>
              <a:buSzPts val="1900"/>
              <a:buFont typeface="Noto Sans Symbols"/>
              <a:buChar char="●"/>
            </a:pPr>
            <a:r>
              <a:rPr lang="en-US" sz="1100" b="0" i="0" u="none" strike="noStrike" cap="none" dirty="0" smtClean="0">
                <a:solidFill>
                  <a:schemeClr val="dk1"/>
                </a:solidFill>
                <a:latin typeface="Constantia"/>
                <a:ea typeface="Constantia"/>
                <a:cs typeface="Constantia"/>
                <a:sym typeface="Constantia"/>
              </a:rPr>
              <a:t>Objectives</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b="0" i="0" u="none" strike="noStrike" cap="none" dirty="0" smtClean="0">
                <a:solidFill>
                  <a:schemeClr val="dk1"/>
                </a:solidFill>
                <a:latin typeface="Constantia"/>
                <a:ea typeface="Constantia"/>
                <a:cs typeface="Constantia"/>
                <a:sym typeface="Constantia"/>
              </a:rPr>
              <a:t>Literature Review</a:t>
            </a:r>
          </a:p>
          <a:p>
            <a:pPr marL="274320" indent="-274320">
              <a:lnSpc>
                <a:spcPct val="150000"/>
              </a:lnSpc>
              <a:spcBef>
                <a:spcPts val="400"/>
              </a:spcBef>
              <a:buSzPts val="1900"/>
            </a:pPr>
            <a:r>
              <a:rPr lang="en-US" sz="1100" dirty="0" smtClean="0"/>
              <a:t>Methodology to be </a:t>
            </a:r>
            <a:r>
              <a:rPr lang="en-US" sz="1100" dirty="0" smtClean="0"/>
              <a:t>adopted</a:t>
            </a:r>
          </a:p>
          <a:p>
            <a:pPr marL="274320" indent="-274320">
              <a:lnSpc>
                <a:spcPct val="150000"/>
              </a:lnSpc>
              <a:spcBef>
                <a:spcPts val="400"/>
              </a:spcBef>
              <a:buSzPts val="1900"/>
            </a:pPr>
            <a:r>
              <a:rPr lang="en-US" sz="1100" b="0" i="0" u="none" strike="noStrike" cap="none" dirty="0" smtClean="0">
                <a:solidFill>
                  <a:schemeClr val="dk1"/>
                </a:solidFill>
                <a:latin typeface="Constantia"/>
                <a:ea typeface="Constantia"/>
                <a:cs typeface="Constantia"/>
                <a:sym typeface="Constantia"/>
              </a:rPr>
              <a:t>Dataset</a:t>
            </a:r>
          </a:p>
          <a:p>
            <a:pPr marL="274320" indent="-274320">
              <a:lnSpc>
                <a:spcPct val="150000"/>
              </a:lnSpc>
              <a:spcBef>
                <a:spcPts val="400"/>
              </a:spcBef>
              <a:buSzPts val="1900"/>
            </a:pPr>
            <a:r>
              <a:rPr lang="en-US" sz="1100" dirty="0" smtClean="0"/>
              <a:t>Permutation based Feature Importance Technique</a:t>
            </a:r>
            <a:endParaRPr lang="en-US" sz="1100" b="0" i="0" u="none" strike="noStrike" cap="none" dirty="0" smtClean="0">
              <a:solidFill>
                <a:schemeClr val="dk1"/>
              </a:solidFill>
              <a:latin typeface="Constantia"/>
              <a:ea typeface="Constantia"/>
              <a:cs typeface="Constantia"/>
              <a:sym typeface="Constantia"/>
            </a:endParaRP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dirty="0" smtClean="0"/>
              <a:t>Data </a:t>
            </a:r>
            <a:r>
              <a:rPr lang="en-US" sz="1100" dirty="0" smtClean="0"/>
              <a:t>Imputation Techniques</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dirty="0" smtClean="0"/>
              <a:t>Evaluation Metrics</a:t>
            </a:r>
            <a:endParaRPr lang="en-US" sz="1100" dirty="0" smtClean="0"/>
          </a:p>
          <a:p>
            <a:pPr marL="274320" marR="0" lvl="0" indent="-274320" algn="l" rtl="0">
              <a:lnSpc>
                <a:spcPct val="150000"/>
              </a:lnSpc>
              <a:spcBef>
                <a:spcPts val="400"/>
              </a:spcBef>
              <a:spcAft>
                <a:spcPts val="0"/>
              </a:spcAft>
              <a:buClr>
                <a:schemeClr val="accent3"/>
              </a:buClr>
              <a:buSzPts val="1900"/>
              <a:buFont typeface="Noto Sans Symbols"/>
              <a:buChar char="●"/>
            </a:pPr>
            <a:r>
              <a:rPr lang="en-US" sz="1100" dirty="0" smtClean="0"/>
              <a:t>Results</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b="0" i="0" u="none" strike="noStrike" cap="none" dirty="0" smtClean="0">
                <a:solidFill>
                  <a:schemeClr val="dk1"/>
                </a:solidFill>
                <a:latin typeface="Constantia"/>
                <a:ea typeface="Constantia"/>
                <a:cs typeface="Constantia"/>
                <a:sym typeface="Constantia"/>
              </a:rPr>
              <a:t>Conclusion</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dirty="0" smtClean="0"/>
              <a:t>Future Work</a:t>
            </a:r>
            <a:endParaRPr lang="en-US" sz="1100" b="0" i="0" u="none" strike="noStrike" cap="none" dirty="0" smtClean="0">
              <a:solidFill>
                <a:schemeClr val="dk1"/>
              </a:solidFill>
              <a:latin typeface="Constantia"/>
              <a:ea typeface="Constantia"/>
              <a:cs typeface="Constantia"/>
              <a:sym typeface="Constantia"/>
            </a:endParaRPr>
          </a:p>
          <a:p>
            <a:pPr marL="274320" marR="0" lvl="0" indent="-274320" algn="l" rtl="0">
              <a:lnSpc>
                <a:spcPct val="150000"/>
              </a:lnSpc>
              <a:spcBef>
                <a:spcPts val="400"/>
              </a:spcBef>
              <a:spcAft>
                <a:spcPts val="0"/>
              </a:spcAft>
              <a:buClr>
                <a:schemeClr val="accent3"/>
              </a:buClr>
              <a:buSzPts val="1900"/>
              <a:buFont typeface="Noto Sans Symbols"/>
              <a:buChar char="●"/>
            </a:pPr>
            <a:r>
              <a:rPr lang="en-US" sz="1100" b="0" i="0" u="none" strike="noStrike" cap="none" dirty="0" smtClean="0">
                <a:solidFill>
                  <a:schemeClr val="dk1"/>
                </a:solidFill>
                <a:latin typeface="Constantia"/>
                <a:ea typeface="Constantia"/>
                <a:cs typeface="Constantia"/>
                <a:sym typeface="Constantia"/>
              </a:rPr>
              <a:t>References</a:t>
            </a:r>
            <a:endParaRPr sz="1100" dirty="0"/>
          </a:p>
          <a:p>
            <a:pPr marL="274320" marR="0" lvl="0" indent="-274320" algn="l" rtl="0">
              <a:spcBef>
                <a:spcPts val="480"/>
              </a:spcBef>
              <a:spcAft>
                <a:spcPts val="0"/>
              </a:spcAft>
              <a:buClr>
                <a:schemeClr val="accent3"/>
              </a:buClr>
              <a:buSzPts val="2280"/>
              <a:buFont typeface="Noto Sans Symbols"/>
              <a:buNone/>
            </a:pPr>
            <a:endParaRPr sz="2400" b="0" i="0" u="none" strike="noStrike" cap="none" dirty="0">
              <a:solidFill>
                <a:schemeClr val="dk1"/>
              </a:solidFill>
              <a:latin typeface="Constantia"/>
              <a:ea typeface="Constantia"/>
              <a:cs typeface="Constantia"/>
              <a:sym typeface="Constantia"/>
            </a:endParaRPr>
          </a:p>
          <a:p>
            <a:pPr marL="274320" marR="0" lvl="0" indent="-129540" algn="l" rtl="0">
              <a:spcBef>
                <a:spcPts val="480"/>
              </a:spcBef>
              <a:spcAft>
                <a:spcPts val="0"/>
              </a:spcAft>
              <a:buClr>
                <a:schemeClr val="accent3"/>
              </a:buClr>
              <a:buSzPts val="2280"/>
              <a:buFont typeface="Noto Sans Symbols"/>
              <a:buNone/>
            </a:pPr>
            <a:endParaRPr sz="2400" b="0" i="0" u="none" strike="noStrike" cap="none" dirty="0">
              <a:solidFill>
                <a:schemeClr val="dk1"/>
              </a:solidFill>
              <a:latin typeface="Constantia"/>
              <a:ea typeface="Constantia"/>
              <a:cs typeface="Constantia"/>
              <a:sym typeface="Constantia"/>
            </a:endParaRPr>
          </a:p>
          <a:p>
            <a:pPr marL="274320" marR="0" lvl="0" indent="-117475" algn="l" rtl="0">
              <a:spcBef>
                <a:spcPts val="520"/>
              </a:spcBef>
              <a:spcAft>
                <a:spcPts val="0"/>
              </a:spcAft>
              <a:buClr>
                <a:schemeClr val="accent3"/>
              </a:buClr>
              <a:buSzPts val="2470"/>
              <a:buFont typeface="Noto Sans Symbols"/>
              <a:buNone/>
            </a:pPr>
            <a:endParaRPr sz="2600" b="0" i="0" u="none" strike="noStrike" cap="none" dirty="0">
              <a:solidFill>
                <a:schemeClr val="dk1"/>
              </a:solidFill>
              <a:latin typeface="Constantia"/>
              <a:ea typeface="Constantia"/>
              <a:cs typeface="Constantia"/>
              <a:sym typeface="Constantia"/>
            </a:endParaRPr>
          </a:p>
        </p:txBody>
      </p:sp>
      <p:sp>
        <p:nvSpPr>
          <p:cNvPr id="127" name="Shape 127"/>
          <p:cNvSpPr txBox="1">
            <a:spLocks noGrp="1"/>
          </p:cNvSpPr>
          <p:nvPr>
            <p:ph type="sldNum" idx="12"/>
          </p:nvPr>
        </p:nvSpPr>
        <p:spPr>
          <a:xfrm>
            <a:off x="8458200" y="4781550"/>
            <a:ext cx="685800" cy="36195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fld id="{00000000-1234-1234-1234-123412341234}" type="slidenum">
              <a:rPr lang="en-US" sz="2000">
                <a:solidFill>
                  <a:schemeClr val="dk1"/>
                </a:solidFill>
                <a:latin typeface="Constantia"/>
                <a:ea typeface="Constantia"/>
                <a:cs typeface="Constantia"/>
                <a:sym typeface="Constantia"/>
              </a:rPr>
              <a:pPr marL="0" marR="0" lvl="0" indent="0" algn="ctr" rtl="0">
                <a:spcBef>
                  <a:spcPts val="0"/>
                </a:spcBef>
                <a:spcAft>
                  <a:spcPts val="0"/>
                </a:spcAft>
                <a:buNone/>
              </a:pPr>
              <a:t>2</a:t>
            </a:fld>
            <a:endParaRPr sz="2000">
              <a:solidFill>
                <a:schemeClr val="dk1"/>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Introduction</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3</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5909310"/>
          </a:xfrm>
          <a:prstGeom prst="rect">
            <a:avLst/>
          </a:prstGeom>
          <a:noFill/>
        </p:spPr>
        <p:txBody>
          <a:bodyPr wrap="square" rtlCol="0">
            <a:spAutoFit/>
          </a:bodyPr>
          <a:lstStyle/>
          <a:p>
            <a:pPr algn="just"/>
            <a:r>
              <a:rPr lang="en-US" dirty="0" smtClean="0">
                <a:latin typeface="Constantia" pitchFamily="18" charset="0"/>
              </a:rPr>
              <a:t>Over a decade, there has been a considerable amount of research done in analyzing strain and load that an athlete goes through and its impacting factors. An athlete undergoes both cognitive and physical strain in their life due to the training load imposed upon them, their emotional and physical states, academic routine or regular routine strain, sleep etc. [1] </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r>
              <a:rPr lang="en-US" dirty="0" smtClean="0">
                <a:latin typeface="Constantia" pitchFamily="18" charset="0"/>
              </a:rPr>
              <a:t>This project aims at analyzing the impacts of sleep and exercise on performance and recovery rate from injuries of athletes. </a:t>
            </a:r>
          </a:p>
          <a:p>
            <a:pPr algn="just">
              <a:buFont typeface="Arial" pitchFamily="34" charset="0"/>
              <a:buChar char="•"/>
            </a:pPr>
            <a:endParaRPr lang="en-US" dirty="0" smtClean="0">
              <a:latin typeface="Constantia" pitchFamily="18" charset="0"/>
            </a:endParaRPr>
          </a:p>
          <a:p>
            <a:pPr algn="just">
              <a:buFont typeface="Arial" pitchFamily="34" charset="0"/>
              <a:buChar char="•"/>
            </a:pPr>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graphicFrame>
        <p:nvGraphicFramePr>
          <p:cNvPr id="5" name="Diagram 4"/>
          <p:cNvGraphicFramePr/>
          <p:nvPr/>
        </p:nvGraphicFramePr>
        <p:xfrm>
          <a:off x="2895600" y="2571750"/>
          <a:ext cx="2971800"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124200" y="4019550"/>
            <a:ext cx="2651688" cy="215444"/>
          </a:xfrm>
          <a:prstGeom prst="rect">
            <a:avLst/>
          </a:prstGeom>
          <a:noFill/>
        </p:spPr>
        <p:txBody>
          <a:bodyPr wrap="none" rtlCol="0">
            <a:spAutoFit/>
          </a:bodyPr>
          <a:lstStyle/>
          <a:p>
            <a:r>
              <a:rPr lang="en-US" sz="800" dirty="0" smtClean="0"/>
              <a:t>Figure 1: Factors influencing an athlete’s performance</a:t>
            </a:r>
            <a:endParaRPr lang="en-US" sz="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Objectives</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4</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462213"/>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The </a:t>
            </a:r>
            <a:r>
              <a:rPr lang="en-US" b="1" i="1" dirty="0" smtClean="0">
                <a:latin typeface="Constantia" pitchFamily="18" charset="0"/>
              </a:rPr>
              <a:t>short term objective</a:t>
            </a:r>
            <a:r>
              <a:rPr lang="en-US" dirty="0" smtClean="0">
                <a:latin typeface="Constantia" pitchFamily="18" charset="0"/>
              </a:rPr>
              <a:t> in this term is to preprocess the real time data gathered from the athletes. This preprocessing involves performing necessary data imputations and dimensionality reduction over the dataset. </a:t>
            </a:r>
          </a:p>
          <a:p>
            <a:pPr algn="just"/>
            <a:endParaRPr lang="en-US" dirty="0" smtClean="0">
              <a:latin typeface="Constantia" pitchFamily="18" charset="0"/>
            </a:endParaRPr>
          </a:p>
          <a:p>
            <a:pPr lvl="2" algn="just">
              <a:buFont typeface="Arial" pitchFamily="34" charset="0"/>
              <a:buChar char="•"/>
            </a:pPr>
            <a:r>
              <a:rPr lang="en-US" dirty="0" smtClean="0">
                <a:latin typeface="Constantia" pitchFamily="18" charset="0"/>
              </a:rPr>
              <a:t>  The </a:t>
            </a:r>
            <a:r>
              <a:rPr lang="en-US" b="1" i="1" dirty="0" smtClean="0">
                <a:latin typeface="Constantia" pitchFamily="18" charset="0"/>
              </a:rPr>
              <a:t>long term objective </a:t>
            </a:r>
            <a:r>
              <a:rPr lang="en-US" dirty="0" smtClean="0">
                <a:latin typeface="Constantia" pitchFamily="18" charset="0"/>
              </a:rPr>
              <a:t>of this research is to make use of the Machine Learning to create a predictive model that would help a coach determine whether a player is fit to play in the forthcoming match on the basis of the underlying patterns and correlations between sleep, training load, cognitive state information of the athlete and their performance. </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Literature Review</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5</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893100"/>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Sleep has a profound effect on the athletic as well as cognitive performance of the athletes. It is believed that a good sleep helps the athletes recover fast from the cognitive load they undergo [1].</a:t>
            </a:r>
          </a:p>
          <a:p>
            <a:pPr algn="just"/>
            <a:endParaRPr lang="en-US" dirty="0" smtClean="0">
              <a:latin typeface="Constantia" pitchFamily="18" charset="0"/>
            </a:endParaRPr>
          </a:p>
          <a:p>
            <a:pPr algn="just">
              <a:buFont typeface="Arial" pitchFamily="34" charset="0"/>
              <a:buChar char="•"/>
            </a:pPr>
            <a:r>
              <a:rPr lang="en-US" dirty="0" smtClean="0">
                <a:latin typeface="Constantia" pitchFamily="18" charset="0"/>
              </a:rPr>
              <a:t> They analyzing the impacts of deprived sleep due to night soccer matches [2]. They stated that sleep plays an important role in helping the athletes recover from the routine strain thereby improving their response time [2]. </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A study of the soccer players [3] suggested how a degradation in the athletic performance and recovery was directly related to the consumption of substances such as caffeine, alcohol, deprivation of the right quality and the right quantity of sleep, travel fatigue etc.</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Literature Review</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6</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462213"/>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It was reported that a deprivation of sleep for 36 long hours would lead to degradation of tolerance to a long duration of exercise or training load [4].</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It was also concluded that sleep extension resulted in a better shooting rate and accuracy of basketball players [5].</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A week-long sleep deprivation and irregular sleep habits would lead to degradation in attention and alertness of the players [6].</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Methodology to be adopted</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7</a:t>
            </a:fld>
            <a:endParaRPr sz="1200">
              <a:solidFill>
                <a:srgbClr val="035C75"/>
              </a:solidFill>
              <a:latin typeface="Constantia"/>
              <a:ea typeface="Constantia"/>
              <a:cs typeface="Constantia"/>
              <a:sym typeface="Constantia"/>
            </a:endParaRPr>
          </a:p>
        </p:txBody>
      </p:sp>
      <p:sp>
        <p:nvSpPr>
          <p:cNvPr id="5" name="Rounded Rectangle 4"/>
          <p:cNvSpPr/>
          <p:nvPr/>
        </p:nvSpPr>
        <p:spPr>
          <a:xfrm>
            <a:off x="533400" y="15049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1: Data Collection</a:t>
            </a:r>
            <a:endParaRPr lang="en-US" dirty="0"/>
          </a:p>
        </p:txBody>
      </p:sp>
      <p:sp>
        <p:nvSpPr>
          <p:cNvPr id="7" name="Rounded Rectangle 6"/>
          <p:cNvSpPr/>
          <p:nvPr/>
        </p:nvSpPr>
        <p:spPr>
          <a:xfrm>
            <a:off x="533400" y="27241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2: Data Preprocessing</a:t>
            </a:r>
            <a:endParaRPr lang="en-US" dirty="0"/>
          </a:p>
        </p:txBody>
      </p:sp>
      <p:sp>
        <p:nvSpPr>
          <p:cNvPr id="8" name="Rounded Rectangle 7"/>
          <p:cNvSpPr/>
          <p:nvPr/>
        </p:nvSpPr>
        <p:spPr>
          <a:xfrm>
            <a:off x="533400" y="40195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3: Predictive Modeling</a:t>
            </a:r>
            <a:endParaRPr lang="en-US" dirty="0"/>
          </a:p>
        </p:txBody>
      </p:sp>
      <p:cxnSp>
        <p:nvCxnSpPr>
          <p:cNvPr id="10" name="Straight Arrow Connector 9"/>
          <p:cNvCxnSpPr>
            <a:stCxn id="5" idx="2"/>
            <a:endCxn id="7" idx="0"/>
          </p:cNvCxnSpPr>
          <p:nvPr/>
        </p:nvCxnSpPr>
        <p:spPr>
          <a:xfrm rot="5400000">
            <a:off x="1181100" y="241935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rot="5400000">
            <a:off x="1143000" y="367665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19400" y="1428750"/>
            <a:ext cx="5867400" cy="1143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700" b="1" u="sng" dirty="0" smtClean="0"/>
              <a:t>Sleep Monitoring using a WHOOP Strap - </a:t>
            </a:r>
            <a:r>
              <a:rPr lang="en-US" sz="700" dirty="0" smtClean="0"/>
              <a:t>This is a wearable devices that helps track the sleep and recovery patterns of the player. It records the data in three categories: attributes dependent on the cardiovascular strain and exertion, other one depending on the resting heart rate and the sleep hours, sleep consistency, sleep score etc. and the last category is related to the physiological markers such as heart rate, respiratory rate, sleep etc.</a:t>
            </a:r>
          </a:p>
          <a:p>
            <a:pPr algn="just">
              <a:buFont typeface="Arial" pitchFamily="34" charset="0"/>
              <a:buChar char="•"/>
            </a:pPr>
            <a:r>
              <a:rPr lang="en-US" sz="700" b="1" u="sng" dirty="0" smtClean="0"/>
              <a:t>Short Recovery Short Stress Questionnaire </a:t>
            </a:r>
            <a:r>
              <a:rPr lang="en-US" sz="700" u="sng" dirty="0" smtClean="0"/>
              <a:t>– </a:t>
            </a:r>
            <a:r>
              <a:rPr lang="en-US" sz="700" dirty="0" smtClean="0"/>
              <a:t>A set of eight questions on emotional and physical state of the athletes.</a:t>
            </a:r>
          </a:p>
          <a:p>
            <a:pPr algn="just">
              <a:buFont typeface="Arial" pitchFamily="34" charset="0"/>
              <a:buChar char="•"/>
            </a:pPr>
            <a:r>
              <a:rPr lang="en-US" sz="700" b="1" u="sng" dirty="0" smtClean="0"/>
              <a:t>Training Load – </a:t>
            </a:r>
            <a:r>
              <a:rPr lang="en-US" sz="700" dirty="0" smtClean="0"/>
              <a:t>Time and the intensity of the metabolic activities of the athletes is computed in the form a score every week and is recorded in the dataset.</a:t>
            </a:r>
          </a:p>
          <a:p>
            <a:pPr algn="just">
              <a:buFont typeface="Arial" pitchFamily="34" charset="0"/>
              <a:buChar char="•"/>
            </a:pPr>
            <a:r>
              <a:rPr lang="en-US" sz="700" dirty="0" smtClean="0"/>
              <a:t>Dataset collected from 17 women’s basketball team players (Age: 20.5± 1.2yrs, Height: 172.4±4.4 cm, Body Mass: 74.4±0.6 kg) from Sacred Heart University</a:t>
            </a:r>
          </a:p>
        </p:txBody>
      </p:sp>
      <p:sp>
        <p:nvSpPr>
          <p:cNvPr id="14" name="Rounded Rectangle 13"/>
          <p:cNvSpPr/>
          <p:nvPr/>
        </p:nvSpPr>
        <p:spPr>
          <a:xfrm>
            <a:off x="2819400" y="2952750"/>
            <a:ext cx="5867400" cy="6096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t>This data is then to be preprocessed which include </a:t>
            </a:r>
            <a:r>
              <a:rPr lang="en-US" sz="800" b="1" i="1" u="sng" dirty="0" smtClean="0"/>
              <a:t>imputing the missing values </a:t>
            </a:r>
            <a:r>
              <a:rPr lang="en-US" sz="800" dirty="0" smtClean="0"/>
              <a:t>that arise due to any fault with the device. Next step is the </a:t>
            </a:r>
            <a:r>
              <a:rPr lang="en-US" sz="800" b="1" i="1" u="sng" dirty="0" smtClean="0"/>
              <a:t>reduction of dimensionality </a:t>
            </a:r>
            <a:r>
              <a:rPr lang="en-US" sz="800" dirty="0" smtClean="0"/>
              <a:t>of the data as the numbers of attributes taken into consideration are too many and hence extraction of the most relevant attributes from the attribute set is an important step.</a:t>
            </a:r>
            <a:endParaRPr lang="en-US" sz="800" dirty="0"/>
          </a:p>
        </p:txBody>
      </p:sp>
      <p:sp>
        <p:nvSpPr>
          <p:cNvPr id="15" name="Rounded Rectangle 14"/>
          <p:cNvSpPr/>
          <p:nvPr/>
        </p:nvSpPr>
        <p:spPr>
          <a:xfrm>
            <a:off x="2819400" y="4019550"/>
            <a:ext cx="5867400" cy="6096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t>The final phase will be studying the impact of sleep and exercise on the athletic performance of the athletes as well as their recovery from injuries. This predictive analysis will thereby help the coach determine whether a player will be able to play well in a forthcoming match.</a:t>
            </a:r>
            <a:endParaRPr lang="en-US" sz="800" dirty="0"/>
          </a:p>
        </p:txBody>
      </p:sp>
      <p:cxnSp>
        <p:nvCxnSpPr>
          <p:cNvPr id="17" name="Straight Connector 16"/>
          <p:cNvCxnSpPr>
            <a:stCxn id="5" idx="3"/>
            <a:endCxn id="13" idx="1"/>
          </p:cNvCxnSpPr>
          <p:nvPr/>
        </p:nvCxnSpPr>
        <p:spPr>
          <a:xfrm>
            <a:off x="2438400" y="1809750"/>
            <a:ext cx="381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4" idx="1"/>
          </p:cNvCxnSpPr>
          <p:nvPr/>
        </p:nvCxnSpPr>
        <p:spPr>
          <a:xfrm>
            <a:off x="2438400" y="302895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38400" y="417195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05200" y="4781550"/>
            <a:ext cx="1875835" cy="215444"/>
          </a:xfrm>
          <a:prstGeom prst="rect">
            <a:avLst/>
          </a:prstGeom>
          <a:noFill/>
        </p:spPr>
        <p:txBody>
          <a:bodyPr wrap="none" rtlCol="0">
            <a:spAutoFit/>
          </a:bodyPr>
          <a:lstStyle/>
          <a:p>
            <a:r>
              <a:rPr lang="en-US" sz="800" dirty="0" smtClean="0"/>
              <a:t>Figure 2: Methodology to be adopted</a:t>
            </a:r>
            <a:endParaRPr lang="en-US" sz="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Dataset</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276350"/>
            <a:ext cx="8077200" cy="2462213"/>
          </a:xfrm>
          <a:prstGeom prst="rect">
            <a:avLst/>
          </a:prstGeom>
          <a:noFill/>
        </p:spPr>
        <p:txBody>
          <a:bodyPr wrap="square" rtlCol="0">
            <a:spAutoFit/>
          </a:bodyPr>
          <a:lstStyle/>
          <a:p>
            <a:pPr algn="just"/>
            <a:r>
              <a:rPr lang="en-US" dirty="0" smtClean="0">
                <a:latin typeface="Constantia" pitchFamily="18" charset="0"/>
              </a:rPr>
              <a:t>A </a:t>
            </a:r>
            <a:r>
              <a:rPr lang="en-US" dirty="0" smtClean="0">
                <a:latin typeface="Constantia" pitchFamily="18" charset="0"/>
              </a:rPr>
              <a:t>real time dataset collected for an </a:t>
            </a:r>
            <a:r>
              <a:rPr lang="en-US" dirty="0" smtClean="0">
                <a:latin typeface="Constantia" pitchFamily="18" charset="0"/>
              </a:rPr>
              <a:t>experiment </a:t>
            </a:r>
            <a:r>
              <a:rPr lang="en-US" dirty="0" smtClean="0">
                <a:latin typeface="Constantia" pitchFamily="18" charset="0"/>
              </a:rPr>
              <a:t>to be </a:t>
            </a:r>
            <a:r>
              <a:rPr lang="en-US" dirty="0" smtClean="0">
                <a:latin typeface="Constantia" pitchFamily="18" charset="0"/>
              </a:rPr>
              <a:t>conducted over 17 women’s basketball team players from Sacred Heart University. </a:t>
            </a:r>
            <a:endParaRPr lang="en-US" dirty="0" smtClean="0">
              <a:latin typeface="Constantia" pitchFamily="18" charset="0"/>
            </a:endParaRPr>
          </a:p>
          <a:p>
            <a:pPr algn="just"/>
            <a:endParaRPr lang="en-US" dirty="0" smtClean="0">
              <a:latin typeface="Constantia" pitchFamily="18" charset="0"/>
            </a:endParaRPr>
          </a:p>
          <a:p>
            <a:pPr algn="just"/>
            <a:r>
              <a:rPr lang="en-US" dirty="0" smtClean="0">
                <a:latin typeface="Constantia" pitchFamily="18" charset="0"/>
              </a:rPr>
              <a:t>For imputations, Whoop Strap Data is considered:</a:t>
            </a:r>
            <a:r>
              <a:rPr lang="en-US" dirty="0" smtClean="0">
                <a:latin typeface="Constantia" pitchFamily="18" charset="0"/>
              </a:rPr>
              <a:t>		</a:t>
            </a:r>
          </a:p>
          <a:p>
            <a:pPr marL="400050" lvl="4" indent="-400050">
              <a:buFont typeface="+mj-lt"/>
              <a:buAutoNum type="romanUcPeriod"/>
            </a:pPr>
            <a:r>
              <a:rPr lang="en-US" dirty="0" smtClean="0">
                <a:latin typeface="Constantia" pitchFamily="18" charset="0"/>
              </a:rPr>
              <a:t>There are 1810 records (14 weeks of data)</a:t>
            </a:r>
          </a:p>
          <a:p>
            <a:pPr marL="400050" lvl="4" indent="-400050">
              <a:buFont typeface="+mj-lt"/>
              <a:buAutoNum type="romanUcPeriod"/>
            </a:pPr>
            <a:r>
              <a:rPr lang="en-US" dirty="0" smtClean="0">
                <a:latin typeface="Constantia" pitchFamily="18" charset="0"/>
              </a:rPr>
              <a:t>Attributes: 26 (RHR, HRV, Sleep Score, Hours of Sleep, Wake Periods, Sleep Consistency, Respiration Rate, etc.)</a:t>
            </a:r>
          </a:p>
          <a:p>
            <a:pPr marL="400050" lvl="4" indent="-400050">
              <a:buFont typeface="+mj-lt"/>
              <a:buAutoNum type="romanUcPeriod"/>
            </a:pPr>
            <a:endParaRPr lang="en-US" dirty="0" smtClean="0">
              <a:latin typeface="Constantia" pitchFamily="18" charset="0"/>
            </a:endParaRPr>
          </a:p>
          <a:p>
            <a:pPr marL="400050" lvl="4" indent="-400050">
              <a:buFont typeface="+mj-lt"/>
              <a:buAutoNum type="romanUcPeriod"/>
            </a:pPr>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a:p>
        </p:txBody>
      </p:sp>
      <p:pic>
        <p:nvPicPr>
          <p:cNvPr id="1026" name="Picture 2"/>
          <p:cNvPicPr>
            <a:picLocks noChangeAspect="1" noChangeArrowheads="1"/>
          </p:cNvPicPr>
          <p:nvPr/>
        </p:nvPicPr>
        <p:blipFill>
          <a:blip r:embed="rId2"/>
          <a:srcRect/>
          <a:stretch>
            <a:fillRect/>
          </a:stretch>
        </p:blipFill>
        <p:spPr bwMode="auto">
          <a:xfrm>
            <a:off x="1981200" y="2876550"/>
            <a:ext cx="5410200" cy="1981823"/>
          </a:xfrm>
          <a:prstGeom prst="rect">
            <a:avLst/>
          </a:prstGeom>
          <a:noFill/>
          <a:ln w="9525">
            <a:noFill/>
            <a:miter lim="800000"/>
            <a:headEnd/>
            <a:tailEnd/>
          </a:ln>
        </p:spPr>
      </p:pic>
      <p:sp>
        <p:nvSpPr>
          <p:cNvPr id="6" name="TextBox 5"/>
          <p:cNvSpPr txBox="1"/>
          <p:nvPr/>
        </p:nvSpPr>
        <p:spPr>
          <a:xfrm>
            <a:off x="4419600" y="4781550"/>
            <a:ext cx="976549" cy="215444"/>
          </a:xfrm>
          <a:prstGeom prst="rect">
            <a:avLst/>
          </a:prstGeom>
          <a:noFill/>
        </p:spPr>
        <p:txBody>
          <a:bodyPr wrap="none" rtlCol="0">
            <a:spAutoFit/>
          </a:bodyPr>
          <a:lstStyle/>
          <a:p>
            <a:r>
              <a:rPr lang="en-US" sz="800" dirty="0" smtClean="0"/>
              <a:t>Figure </a:t>
            </a:r>
            <a:r>
              <a:rPr lang="en-US" sz="800" dirty="0" smtClean="0"/>
              <a:t>3: Dataset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9</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Dataset</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276350"/>
            <a:ext cx="8077200" cy="4185761"/>
          </a:xfrm>
          <a:prstGeom prst="rect">
            <a:avLst/>
          </a:prstGeom>
          <a:noFill/>
        </p:spPr>
        <p:txBody>
          <a:bodyPr wrap="square" rtlCol="0">
            <a:spAutoFit/>
          </a:bodyPr>
          <a:lstStyle/>
          <a:p>
            <a:pPr marL="400050" lvl="4" indent="-400050"/>
            <a:r>
              <a:rPr lang="en-US" dirty="0" smtClean="0">
                <a:latin typeface="Constantia" pitchFamily="18" charset="0"/>
              </a:rPr>
              <a:t>Step 1: Identifying Attributes with Missing Values </a:t>
            </a:r>
          </a:p>
          <a:p>
            <a:pPr marL="400050" lvl="4" indent="-400050"/>
            <a:r>
              <a:rPr lang="en-US" dirty="0" smtClean="0">
                <a:latin typeface="Constantia" pitchFamily="18" charset="0"/>
              </a:rPr>
              <a:t>Wake</a:t>
            </a:r>
            <a:r>
              <a:rPr lang="en-US" dirty="0" smtClean="0">
                <a:latin typeface="Constantia" pitchFamily="18" charset="0"/>
              </a:rPr>
              <a:t> </a:t>
            </a:r>
            <a:r>
              <a:rPr lang="en-US" dirty="0" smtClean="0">
                <a:latin typeface="Constantia" pitchFamily="18" charset="0"/>
              </a:rPr>
              <a:t>Periods, Sleep</a:t>
            </a:r>
            <a:r>
              <a:rPr lang="en-US" dirty="0" smtClean="0">
                <a:latin typeface="Constantia" pitchFamily="18" charset="0"/>
              </a:rPr>
              <a:t> </a:t>
            </a:r>
            <a:r>
              <a:rPr lang="en-US" dirty="0" smtClean="0">
                <a:latin typeface="Constantia" pitchFamily="18" charset="0"/>
              </a:rPr>
              <a:t>Consistency, Respiratory</a:t>
            </a:r>
            <a:r>
              <a:rPr lang="en-US" dirty="0" smtClean="0">
                <a:latin typeface="Constantia" pitchFamily="18" charset="0"/>
              </a:rPr>
              <a:t> </a:t>
            </a:r>
            <a:r>
              <a:rPr lang="en-US" dirty="0" smtClean="0">
                <a:latin typeface="Constantia" pitchFamily="18" charset="0"/>
              </a:rPr>
              <a:t>Rate, Total</a:t>
            </a:r>
            <a:r>
              <a:rPr lang="en-US" dirty="0" smtClean="0">
                <a:latin typeface="Constantia" pitchFamily="18" charset="0"/>
              </a:rPr>
              <a:t> Cycle Sleep Time (hours</a:t>
            </a:r>
            <a:r>
              <a:rPr lang="en-US" dirty="0" smtClean="0">
                <a:latin typeface="Constantia" pitchFamily="18" charset="0"/>
              </a:rPr>
              <a:t>), REM</a:t>
            </a:r>
            <a:r>
              <a:rPr lang="en-US" dirty="0" smtClean="0">
                <a:latin typeface="Constantia" pitchFamily="18" charset="0"/>
              </a:rPr>
              <a:t> </a:t>
            </a:r>
            <a:r>
              <a:rPr lang="en-US" dirty="0" smtClean="0">
                <a:latin typeface="Constantia" pitchFamily="18" charset="0"/>
              </a:rPr>
              <a:t>Percentage, Deep</a:t>
            </a:r>
            <a:r>
              <a:rPr lang="en-US" dirty="0" smtClean="0">
                <a:latin typeface="Constantia" pitchFamily="18" charset="0"/>
              </a:rPr>
              <a:t> Sleep </a:t>
            </a:r>
            <a:r>
              <a:rPr lang="en-US" dirty="0" smtClean="0">
                <a:latin typeface="Constantia" pitchFamily="18" charset="0"/>
              </a:rPr>
              <a:t>Percentage, Restorative</a:t>
            </a:r>
            <a:r>
              <a:rPr lang="en-US" dirty="0" smtClean="0">
                <a:latin typeface="Constantia" pitchFamily="18" charset="0"/>
              </a:rPr>
              <a:t> Sleep (</a:t>
            </a:r>
            <a:r>
              <a:rPr lang="en-US" dirty="0" smtClean="0">
                <a:latin typeface="Constantia" pitchFamily="18" charset="0"/>
              </a:rPr>
              <a:t>hours), Restorative</a:t>
            </a:r>
            <a:r>
              <a:rPr lang="en-US" dirty="0" smtClean="0">
                <a:latin typeface="Constantia" pitchFamily="18" charset="0"/>
              </a:rPr>
              <a:t> Sleep </a:t>
            </a:r>
            <a:r>
              <a:rPr lang="en-US" dirty="0" smtClean="0">
                <a:latin typeface="Constantia" pitchFamily="18" charset="0"/>
              </a:rPr>
              <a:t>(%)</a:t>
            </a: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r>
              <a:rPr lang="en-US" dirty="0" smtClean="0">
                <a:latin typeface="Constantia" pitchFamily="18" charset="0"/>
              </a:rPr>
              <a:t>Step 2: RHR is a complete column. I selected RHR and randomly deleted 82 records. This was my new dataset. This was done so as to test the correctness of imputation techniques with original data.</a:t>
            </a:r>
            <a:endParaRPr lang="en-US" dirty="0" smtClean="0">
              <a:latin typeface="Constantia" pitchFamily="18" charset="0"/>
            </a:endParaRPr>
          </a:p>
          <a:p>
            <a:pPr marL="400050" lvl="4" indent="-400050"/>
            <a:r>
              <a:rPr lang="en-US" dirty="0" smtClean="0">
                <a:latin typeface="Constantia" pitchFamily="18" charset="0"/>
              </a:rPr>
              <a:t> </a:t>
            </a:r>
            <a:endParaRPr lang="en-US" dirty="0" smtClean="0">
              <a:latin typeface="Constantia" pitchFamily="18" charset="0"/>
            </a:endParaRPr>
          </a:p>
          <a:p>
            <a:pPr marL="400050" lvl="4" indent="-400050">
              <a:buFont typeface="+mj-lt"/>
              <a:buAutoNum type="romanUcPeriod"/>
            </a:pPr>
            <a:endParaRPr lang="en-US" dirty="0" smtClean="0">
              <a:latin typeface="Constantia" pitchFamily="18" charset="0"/>
            </a:endParaRPr>
          </a:p>
          <a:p>
            <a:pPr marL="400050" lvl="4" indent="-400050"/>
            <a:endParaRPr lang="en-US" dirty="0" smtClean="0">
              <a:latin typeface="Constantia" pitchFamily="18" charset="0"/>
            </a:endParaRPr>
          </a:p>
          <a:p>
            <a:pPr marL="400050" lvl="4" indent="-400050"/>
            <a:endParaRPr lang="en-US" dirty="0"/>
          </a:p>
        </p:txBody>
      </p:sp>
      <p:sp>
        <p:nvSpPr>
          <p:cNvPr id="6" name="TextBox 5"/>
          <p:cNvSpPr txBox="1"/>
          <p:nvPr/>
        </p:nvSpPr>
        <p:spPr>
          <a:xfrm>
            <a:off x="3810000" y="3714750"/>
            <a:ext cx="1519968" cy="215444"/>
          </a:xfrm>
          <a:prstGeom prst="rect">
            <a:avLst/>
          </a:prstGeom>
          <a:noFill/>
        </p:spPr>
        <p:txBody>
          <a:bodyPr wrap="none" rtlCol="0">
            <a:spAutoFit/>
          </a:bodyPr>
          <a:lstStyle/>
          <a:p>
            <a:r>
              <a:rPr lang="en-US" sz="800" dirty="0" smtClean="0"/>
              <a:t>Figure </a:t>
            </a:r>
            <a:r>
              <a:rPr lang="en-US" sz="800" dirty="0" smtClean="0"/>
              <a:t>4: Dataset Description</a:t>
            </a:r>
            <a:endParaRPr lang="en-US" sz="800" dirty="0"/>
          </a:p>
        </p:txBody>
      </p:sp>
      <p:pic>
        <p:nvPicPr>
          <p:cNvPr id="2050" name="Picture 2"/>
          <p:cNvPicPr>
            <a:picLocks noChangeAspect="1" noChangeArrowheads="1"/>
          </p:cNvPicPr>
          <p:nvPr/>
        </p:nvPicPr>
        <p:blipFill>
          <a:blip r:embed="rId2"/>
          <a:srcRect/>
          <a:stretch>
            <a:fillRect/>
          </a:stretch>
        </p:blipFill>
        <p:spPr bwMode="auto">
          <a:xfrm>
            <a:off x="1447800" y="2114550"/>
            <a:ext cx="6019800" cy="155887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1339</Words>
  <Application>Microsoft Office PowerPoint</Application>
  <PresentationFormat>On-screen Show (16:9)</PresentationFormat>
  <Paragraphs>387</Paragraphs>
  <Slides>19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Times New Roman</vt:lpstr>
      <vt:lpstr>Constantia</vt:lpstr>
      <vt:lpstr>Noto Sans Symbols</vt:lpstr>
      <vt:lpstr>Flow</vt:lpstr>
      <vt:lpstr>Flow</vt:lpstr>
      <vt:lpstr>     End-Semester Project Presentation CSE523: Machine Learning  </vt:lpstr>
      <vt:lpstr>Outline</vt:lpstr>
      <vt:lpstr>Introduction</vt:lpstr>
      <vt:lpstr>Objectives</vt:lpstr>
      <vt:lpstr>Literature Review</vt:lpstr>
      <vt:lpstr>Literature Review</vt:lpstr>
      <vt:lpstr>Methodology to be adopted</vt:lpstr>
      <vt:lpstr>Slide 8</vt:lpstr>
      <vt:lpstr>Slide 9</vt:lpstr>
      <vt:lpstr>Slide 10</vt:lpstr>
      <vt:lpstr>Slide 11</vt:lpstr>
      <vt:lpstr>Slide 12</vt:lpstr>
      <vt:lpstr>Slide 13</vt:lpstr>
      <vt:lpstr>Slide 14</vt:lpstr>
      <vt:lpstr>Slide 15</vt:lpstr>
      <vt:lpstr>Slide 16</vt:lpstr>
      <vt:lpstr>Slide 17</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Review</dc:title>
  <dc:creator>Consulting LLC</dc:creator>
  <cp:lastModifiedBy>Consulting LLC</cp:lastModifiedBy>
  <cp:revision>138</cp:revision>
  <dcterms:modified xsi:type="dcterms:W3CDTF">2021-04-11T11:07:20Z</dcterms:modified>
</cp:coreProperties>
</file>